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61" r:id="rId4"/>
    <p:sldMasterId id="2147483876" r:id="rId5"/>
  </p:sldMasterIdLst>
  <p:notesMasterIdLst>
    <p:notesMasterId r:id="rId29"/>
  </p:notesMasterIdLst>
  <p:handoutMasterIdLst>
    <p:handoutMasterId r:id="rId30"/>
  </p:handoutMasterIdLst>
  <p:sldIdLst>
    <p:sldId id="356" r:id="rId6"/>
    <p:sldId id="411" r:id="rId7"/>
    <p:sldId id="414" r:id="rId8"/>
    <p:sldId id="410" r:id="rId9"/>
    <p:sldId id="416" r:id="rId10"/>
    <p:sldId id="417" r:id="rId11"/>
    <p:sldId id="413" r:id="rId12"/>
    <p:sldId id="386" r:id="rId13"/>
    <p:sldId id="398" r:id="rId14"/>
    <p:sldId id="373" r:id="rId15"/>
    <p:sldId id="375" r:id="rId16"/>
    <p:sldId id="376" r:id="rId17"/>
    <p:sldId id="377" r:id="rId18"/>
    <p:sldId id="396" r:id="rId19"/>
    <p:sldId id="380" r:id="rId20"/>
    <p:sldId id="412" r:id="rId21"/>
    <p:sldId id="399" r:id="rId22"/>
    <p:sldId id="400" r:id="rId23"/>
    <p:sldId id="401" r:id="rId24"/>
    <p:sldId id="403" r:id="rId25"/>
    <p:sldId id="405" r:id="rId26"/>
    <p:sldId id="379" r:id="rId27"/>
    <p:sldId id="383" r:id="rId28"/>
  </p:sldIdLst>
  <p:sldSz cx="12188825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2F4DB"/>
    <a:srgbClr val="FBFEDA"/>
    <a:srgbClr val="00CC99"/>
    <a:srgbClr val="FFFFCC"/>
    <a:srgbClr val="FFFF99"/>
    <a:srgbClr val="A6CACC"/>
    <a:srgbClr val="818686"/>
    <a:srgbClr val="0066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8" autoAdjust="0"/>
    <p:restoredTop sz="94559" autoAdjust="0"/>
  </p:normalViewPr>
  <p:slideViewPr>
    <p:cSldViewPr showGuides="1">
      <p:cViewPr varScale="1">
        <p:scale>
          <a:sx n="109" d="100"/>
          <a:sy n="109" d="100"/>
        </p:scale>
        <p:origin x="480" y="10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178D0C-A4EB-48F6-AAEA-7005845FB6F4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0DD202-58A1-4ABD-B068-DFFCA0C44EA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EF9E6-6D41-4056-9D4D-224DEF40FAAB}" type="datetime1">
              <a:rPr lang="ru-RU" smtClean="0"/>
              <a:pPr/>
              <a:t>12.10.2025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88825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790" y="1449148"/>
            <a:ext cx="10569247" cy="2971051"/>
          </a:xfrm>
        </p:spPr>
        <p:txBody>
          <a:bodyPr/>
          <a:lstStyle>
            <a:lvl1pPr>
              <a:defRPr sz="53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790" y="5280847"/>
            <a:ext cx="10569247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3392-A955-4099-8070-7D63B584D6BE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Добавить нижний колонтитул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6A55-FA92-4E91-81FA-E9163FB10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4800600"/>
            <a:ext cx="1055866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88825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789" y="5367338"/>
            <a:ext cx="1055866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49DF-FE58-4302-8B9F-BFD43C28E28A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58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532" y="1081456"/>
            <a:ext cx="6330767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763" y="1238502"/>
            <a:ext cx="5892305" cy="2645912"/>
          </a:xfrm>
        </p:spPr>
        <p:txBody>
          <a:bodyPr anchor="b"/>
          <a:lstStyle>
            <a:lvl1pPr algn="l">
              <a:defRPr sz="4199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968" y="4443681"/>
            <a:ext cx="5890102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2670" y="1081457"/>
            <a:ext cx="3809009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7ECC-B3C0-46A5-BFDC-B4BC4FC15C8A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30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588" y="2286585"/>
            <a:ext cx="4893840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6736" y="2435958"/>
            <a:ext cx="4381380" cy="2007789"/>
          </a:xfrm>
        </p:spPr>
        <p:txBody>
          <a:bodyPr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4397" y="2286001"/>
            <a:ext cx="4879029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DFD6-FF51-4C3F-A2F4-9D0638EB66A2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11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260A-7215-4CA4-80B1-D1C07B1CD074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8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7654" y="446089"/>
            <a:ext cx="4521171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1410" y="586171"/>
            <a:ext cx="249414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790" y="446089"/>
            <a:ext cx="6609818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A34D-6AAF-4B97-B074-321EA8ED817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4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88825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790" y="1449148"/>
            <a:ext cx="10569247" cy="2971051"/>
          </a:xfrm>
        </p:spPr>
        <p:txBody>
          <a:bodyPr/>
          <a:lstStyle>
            <a:lvl1pPr>
              <a:defRPr sz="53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790" y="5280847"/>
            <a:ext cx="10569247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3392-A955-4099-8070-7D63B584D6BE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Добавить нижний колонтитул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6A55-FA92-4E91-81FA-E9163FB10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499" y="2222287"/>
            <a:ext cx="10551825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2639-A8EB-495D-8438-92B75E519A09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5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12188825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2951396"/>
            <a:ext cx="10558668" cy="1468800"/>
          </a:xfrm>
        </p:spPr>
        <p:txBody>
          <a:bodyPr anchor="b"/>
          <a:lstStyle>
            <a:lvl1pPr algn="r">
              <a:defRPr sz="4799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789" y="5281202"/>
            <a:ext cx="1055866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A62D-CA32-4E22-885E-1EDDF6DC8AF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1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499" y="2222288"/>
            <a:ext cx="518452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04" y="2222287"/>
            <a:ext cx="5193230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94AB-AD94-44E1-A2D4-0F24BFCAED15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6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517" y="2174875"/>
            <a:ext cx="5188505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517" y="2751139"/>
            <a:ext cx="5188504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04" y="2174875"/>
            <a:ext cx="519323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04" y="2751139"/>
            <a:ext cx="5193230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584C-2B08-4614-9FBD-3AA652CA5DD1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9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499" y="2222287"/>
            <a:ext cx="10551825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2639-A8EB-495D-8438-92B75E519A09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6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D5E1-D5EE-4459-A9AD-C6CAD01F04AC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9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590F-8D36-491A-8AE9-9686851F2FDF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 descr="Большая морская волна (полупрозрачная)" title="Морская волна">
            <a:extLst>
              <a:ext uri="{FF2B5EF4-FFF2-40B4-BE49-F238E27FC236}">
                <a16:creationId xmlns:a16="http://schemas.microsoft.com/office/drawing/2014/main" id="{FC828D7F-410F-4931-A22B-6AFD0D7F2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2872" y="446088"/>
            <a:ext cx="3546609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872" y="446088"/>
            <a:ext cx="3546609" cy="1618396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369" y="446089"/>
            <a:ext cx="6251005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2872" y="2260739"/>
            <a:ext cx="3546609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06F-5401-46E9-A541-2C5AAD3F4BF8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16" y="727523"/>
            <a:ext cx="4851724" cy="1617163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6529" y="0"/>
            <a:ext cx="6092296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516" y="2344684"/>
            <a:ext cx="4851724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4798" y="6041363"/>
            <a:ext cx="976625" cy="365125"/>
          </a:xfrm>
        </p:spPr>
        <p:txBody>
          <a:bodyPr/>
          <a:lstStyle/>
          <a:p>
            <a:fld id="{7C3755E4-3643-4B3B-8D13-B8CFCFE42937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243" y="6041363"/>
            <a:ext cx="3294555" cy="365125"/>
          </a:xfrm>
        </p:spPr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1423" y="5915889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540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4800600"/>
            <a:ext cx="1055866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88825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789" y="5367338"/>
            <a:ext cx="1055866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49DF-FE58-4302-8B9F-BFD43C28E28A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642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532" y="1081456"/>
            <a:ext cx="6330767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763" y="1238502"/>
            <a:ext cx="5892305" cy="2645912"/>
          </a:xfrm>
        </p:spPr>
        <p:txBody>
          <a:bodyPr anchor="b"/>
          <a:lstStyle>
            <a:lvl1pPr algn="l">
              <a:defRPr sz="4199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968" y="4443681"/>
            <a:ext cx="5890102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2670" y="1081457"/>
            <a:ext cx="3809009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7ECC-B3C0-46A5-BFDC-B4BC4FC15C8A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36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588" y="2286585"/>
            <a:ext cx="4893840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6736" y="2435958"/>
            <a:ext cx="4381380" cy="2007789"/>
          </a:xfrm>
        </p:spPr>
        <p:txBody>
          <a:bodyPr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4397" y="2286001"/>
            <a:ext cx="4879029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DFD6-FF51-4C3F-A2F4-9D0638EB66A2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347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260A-7215-4CA4-80B1-D1C07B1CD074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3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7654" y="446089"/>
            <a:ext cx="4521171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1410" y="586171"/>
            <a:ext cx="249414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790" y="446089"/>
            <a:ext cx="6609818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A34D-6AAF-4B97-B074-321EA8ED817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3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12188825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2951396"/>
            <a:ext cx="10558668" cy="1468800"/>
          </a:xfrm>
        </p:spPr>
        <p:txBody>
          <a:bodyPr anchor="b"/>
          <a:lstStyle>
            <a:lvl1pPr algn="r">
              <a:defRPr sz="4799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789" y="5281202"/>
            <a:ext cx="1055866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A62D-CA32-4E22-885E-1EDDF6DC8AF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4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499" y="2222288"/>
            <a:ext cx="518452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04" y="2222287"/>
            <a:ext cx="5193230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94AB-AD94-44E1-A2D4-0F24BFCAED15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517" y="2174875"/>
            <a:ext cx="5188505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517" y="2751139"/>
            <a:ext cx="5188504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04" y="2174875"/>
            <a:ext cx="519323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04" y="2751139"/>
            <a:ext cx="5193230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584C-2B08-4614-9FBD-3AA652CA5DD1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9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D5E1-D5EE-4459-A9AD-C6CAD01F04AC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590F-8D36-491A-8AE9-9686851F2FDF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 descr="Большая морская волна (полупрозрачная)" title="Морская волна">
            <a:extLst>
              <a:ext uri="{FF2B5EF4-FFF2-40B4-BE49-F238E27FC236}">
                <a16:creationId xmlns:a16="http://schemas.microsoft.com/office/drawing/2014/main" id="{FC828D7F-410F-4931-A22B-6AFD0D7F2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2872" y="446088"/>
            <a:ext cx="3546609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872" y="446088"/>
            <a:ext cx="3546609" cy="1618396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369" y="446089"/>
            <a:ext cx="6251005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2872" y="2260739"/>
            <a:ext cx="3546609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06F-5401-46E9-A541-2C5AAD3F4BF8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9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16" y="727523"/>
            <a:ext cx="4851724" cy="1617163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6529" y="0"/>
            <a:ext cx="6092296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516" y="2344684"/>
            <a:ext cx="4851724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4798" y="6041363"/>
            <a:ext cx="976625" cy="365125"/>
          </a:xfrm>
        </p:spPr>
        <p:txBody>
          <a:bodyPr/>
          <a:lstStyle/>
          <a:p>
            <a:fld id="{7C3755E4-3643-4B3B-8D13-B8CFCFE42937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243" y="6041363"/>
            <a:ext cx="3294555" cy="365125"/>
          </a:xfrm>
        </p:spPr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1423" y="5915889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72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16000">
              <a:srgbClr val="A9B2B2"/>
            </a:gs>
            <a:gs pos="88000">
              <a:schemeClr val="tx2">
                <a:lumMod val="75000"/>
              </a:schemeClr>
            </a:gs>
            <a:gs pos="95000">
              <a:srgbClr val="A6CA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790" y="2184402"/>
            <a:ext cx="1056053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396" y="6041363"/>
            <a:ext cx="864206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2195" y="6041363"/>
            <a:ext cx="13433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F101DF3-9F03-490C-9778-A709406DD31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5551" y="5915889"/>
            <a:ext cx="1061878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999">
                <a:solidFill>
                  <a:schemeClr val="accent1"/>
                </a:solidFill>
              </a:defRPr>
            </a:lvl1pPr>
          </a:lstStyle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96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063" rtl="0" eaLnBrk="1" latinLnBrk="0" hangingPunct="1">
        <a:spcBef>
          <a:spcPct val="0"/>
        </a:spcBef>
        <a:buNone/>
        <a:defRPr sz="3999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28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9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5000"/>
                <a:lumOff val="95000"/>
              </a:schemeClr>
            </a:gs>
            <a:gs pos="11000">
              <a:srgbClr val="A9B2B2"/>
            </a:gs>
            <a:gs pos="65000">
              <a:schemeClr val="tx2">
                <a:lumMod val="7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790" y="2184402"/>
            <a:ext cx="1056053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396" y="6041363"/>
            <a:ext cx="864206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2195" y="6041363"/>
            <a:ext cx="13433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F101DF3-9F03-490C-9778-A709406DD31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5551" y="5915889"/>
            <a:ext cx="1061878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999">
                <a:solidFill>
                  <a:schemeClr val="accent1"/>
                </a:solidFill>
              </a:defRPr>
            </a:lvl1pPr>
          </a:lstStyle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372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063" rtl="0" eaLnBrk="1" latinLnBrk="0" hangingPunct="1">
        <a:spcBef>
          <a:spcPct val="0"/>
        </a:spcBef>
        <a:buNone/>
        <a:defRPr sz="3999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28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9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package" Target="../embeddings/Microsoft_Word_Document6.docx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Word_Document7.docx"/><Relationship Id="rId5" Type="http://schemas.openxmlformats.org/officeDocument/2006/relationships/image" Target="../media/image36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mailto:info@niclsrm.ru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7A135-5B8E-4D81-A21F-EE2D881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4932" y="6131921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>
                <a:solidFill>
                  <a:srgbClr val="0000FF"/>
                </a:solidFill>
              </a:rPr>
              <a:t>1</a:t>
            </a:fld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76104-3DE1-4E18-9C00-85CADC1EDF0C}"/>
              </a:ext>
            </a:extLst>
          </p:cNvPr>
          <p:cNvSpPr txBox="1"/>
          <p:nvPr/>
        </p:nvSpPr>
        <p:spPr>
          <a:xfrm>
            <a:off x="3017651" y="1855966"/>
            <a:ext cx="8505920" cy="830997"/>
          </a:xfrm>
          <a:prstGeom prst="rect">
            <a:avLst/>
          </a:prstGeom>
          <a:solidFill>
            <a:srgbClr val="006666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  <a:ea typeface="+mj-ea"/>
                <a:cs typeface="Times New Roman" panose="02020603050405020304" pitchFamily="18" charset="0"/>
              </a:rPr>
              <a:t>Спектрометрические комплексы производства ООО «НИЦ «ЛСРМ»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ED9F07-2613-46B7-9FB8-47B434FC2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5" y="1765804"/>
            <a:ext cx="2161859" cy="311109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B3ADBF-94F7-4C2F-A933-ACA91E8B4E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81361" y="152528"/>
            <a:ext cx="2916325" cy="41028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ООО «НИЦ «ЛСРМ»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41C438E-0C10-491E-87F7-5E248F0A6490}"/>
              </a:ext>
            </a:extLst>
          </p:cNvPr>
          <p:cNvSpPr txBox="1">
            <a:spLocks/>
          </p:cNvSpPr>
          <p:nvPr/>
        </p:nvSpPr>
        <p:spPr>
          <a:xfrm>
            <a:off x="257851" y="6006564"/>
            <a:ext cx="11265722" cy="61753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2400" b="1" dirty="0">
              <a:solidFill>
                <a:srgbClr val="FFFFCC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0ADE768-D664-417A-836D-0D43FD4E7F14}"/>
              </a:ext>
            </a:extLst>
          </p:cNvPr>
          <p:cNvSpPr txBox="1">
            <a:spLocks/>
          </p:cNvSpPr>
          <p:nvPr/>
        </p:nvSpPr>
        <p:spPr>
          <a:xfrm>
            <a:off x="377665" y="637482"/>
            <a:ext cx="11265722" cy="1022859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X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VII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Международное совещание</a:t>
            </a:r>
          </a:p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имени В.Н. Даниленко</a:t>
            </a:r>
          </a:p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«Проблемы прикладной спектрометрии и радиометрии»</a:t>
            </a: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22B91-94CC-4CD5-B94A-F6FD63737E67}"/>
              </a:ext>
            </a:extLst>
          </p:cNvPr>
          <p:cNvSpPr txBox="1"/>
          <p:nvPr/>
        </p:nvSpPr>
        <p:spPr>
          <a:xfrm>
            <a:off x="3017651" y="2836299"/>
            <a:ext cx="8505921" cy="1200329"/>
          </a:xfrm>
          <a:prstGeom prst="rect">
            <a:avLst/>
          </a:prstGeom>
          <a:solidFill>
            <a:srgbClr val="006666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  <a:ea typeface="+mj-ea"/>
                <a:cs typeface="Times New Roman" panose="02020603050405020304" pitchFamily="18" charset="0"/>
              </a:rPr>
              <a:t>Комплекс спектрометрический</a:t>
            </a:r>
          </a:p>
          <a:p>
            <a:pPr algn="ctr"/>
            <a:r>
              <a:rPr lang="ru-RU" sz="2400" b="1" dirty="0">
                <a:latin typeface="+mj-lt"/>
                <a:ea typeface="+mj-ea"/>
                <a:cs typeface="Times New Roman" panose="02020603050405020304" pitchFamily="18" charset="0"/>
              </a:rPr>
              <a:t>альфа-, бета-, гамма-излучений </a:t>
            </a:r>
          </a:p>
          <a:p>
            <a:pPr algn="ctr"/>
            <a:r>
              <a:rPr lang="ru-RU" sz="2400" b="1" dirty="0">
                <a:latin typeface="+mj-lt"/>
                <a:ea typeface="+mj-ea"/>
                <a:cs typeface="Times New Roman" panose="02020603050405020304" pitchFamily="18" charset="0"/>
              </a:rPr>
              <a:t>с индикатором трития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5DFAB9-8B87-4947-A0FE-ED44DC76E6C9}"/>
              </a:ext>
            </a:extLst>
          </p:cNvPr>
          <p:cNvSpPr/>
          <p:nvPr/>
        </p:nvSpPr>
        <p:spPr>
          <a:xfrm>
            <a:off x="11099108" y="2271464"/>
            <a:ext cx="73770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α </a:t>
            </a:r>
            <a:r>
              <a:rPr lang="el-GR" b="1" dirty="0">
                <a:solidFill>
                  <a:srgbClr val="C00000"/>
                </a:solidFill>
                <a:cs typeface="Times New Roman" panose="02020603050405020304" pitchFamily="18" charset="0"/>
              </a:rPr>
              <a:t>β</a:t>
            </a:r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cs typeface="Times New Roman" panose="02020603050405020304" pitchFamily="18" charset="0"/>
              </a:rPr>
              <a:t>γ</a:t>
            </a:r>
            <a:endParaRPr lang="ru-RU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FC9C9A-A7F7-4F7E-8BC9-41E22711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40" y="4996328"/>
            <a:ext cx="2202584" cy="16615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4983F7-D2A2-40FD-87FE-84D4B360E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685" y="4323984"/>
            <a:ext cx="2076939" cy="219884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D9ECBC-3156-41EF-896E-36435FFB7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781" y="4333639"/>
            <a:ext cx="1898542" cy="216668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3765AB-DA49-478A-B67F-C99F93AA988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11" y="4303892"/>
            <a:ext cx="1828761" cy="21867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4337AEF-02F3-4115-874C-861F2C78F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8350" y="4323984"/>
            <a:ext cx="1803223" cy="216668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316D41-1D1E-4C5A-8135-3B8802B74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13" y="14651"/>
            <a:ext cx="969348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1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36" y="317797"/>
            <a:ext cx="11357880" cy="490599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Структура и состав </a:t>
            </a:r>
            <a:r>
              <a:rPr lang="ru-RU" sz="2000" dirty="0">
                <a:solidFill>
                  <a:srgbClr val="FF0000"/>
                </a:solidFill>
              </a:rPr>
              <a:t>КСМН-01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032" y="962309"/>
            <a:ext cx="3888432" cy="450467"/>
          </a:xfrm>
          <a:solidFill>
            <a:schemeClr val="tx1"/>
          </a:solidFill>
        </p:spPr>
        <p:txBody>
          <a:bodyPr/>
          <a:lstStyle/>
          <a:p>
            <a:r>
              <a:rPr lang="ru-RU" b="1" dirty="0">
                <a:solidFill>
                  <a:srgbClr val="006666"/>
                </a:solidFill>
              </a:rPr>
              <a:t>Конструкция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736" y="1412776"/>
            <a:ext cx="3889728" cy="5328592"/>
          </a:xfr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FF99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</a:rPr>
              <a:t>КСМН-01 - программно-аппаратный комплекс, состоящий из 4-х автономных измерительных каналов регистрации альфа-, бета-, гамма-излучающих нуклидов, включающий: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66FF"/>
                </a:solidFill>
              </a:rPr>
              <a:t>Блок измерительный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альфа-радиометр РПА-01,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спектрометр бета-излучения СКБ-НЦ02,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спектрометр энергии гамма-излучения СКГ-НЦ01,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радиометр бета-излучения трития РКБ-НЦ03;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b="1" dirty="0">
                <a:solidFill>
                  <a:srgbClr val="0066FF"/>
                </a:solidFill>
              </a:rPr>
              <a:t>КП-01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корпус-подставка КП-01;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b="1" dirty="0">
                <a:solidFill>
                  <a:srgbClr val="0066FF"/>
                </a:solidFill>
              </a:rPr>
              <a:t>Автоматизированное рабочее место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ПЭВМ;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ПО </a:t>
            </a:r>
            <a:r>
              <a:rPr lang="en-US" b="1" dirty="0" err="1">
                <a:solidFill>
                  <a:schemeClr val="bg1"/>
                </a:solidFill>
              </a:rPr>
              <a:t>LinSpec</a:t>
            </a:r>
            <a:r>
              <a:rPr lang="en-US" b="1" dirty="0">
                <a:solidFill>
                  <a:schemeClr val="bg1"/>
                </a:solidFill>
              </a:rPr>
              <a:t>-R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b="1" dirty="0">
                <a:solidFill>
                  <a:srgbClr val="0066FF"/>
                </a:solidFill>
              </a:rPr>
              <a:t>Комплекты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монтажные, ЗИП,  </a:t>
            </a:r>
            <a:r>
              <a:rPr lang="ru-RU" sz="1800" b="1" dirty="0" err="1">
                <a:solidFill>
                  <a:schemeClr val="bg1"/>
                </a:solidFill>
              </a:rPr>
              <a:t>вспомога</a:t>
            </a:r>
            <a:r>
              <a:rPr lang="ru-RU" sz="1800" b="1" dirty="0">
                <a:solidFill>
                  <a:schemeClr val="bg1"/>
                </a:solidFill>
              </a:rPr>
              <a:t>-тельного оборудования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b="1" dirty="0">
                <a:solidFill>
                  <a:srgbClr val="0066FF"/>
                </a:solidFill>
              </a:rPr>
              <a:t>Документация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Аттестованные методики измерений;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РЭ с методикой поверки;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Формуляр и руководство на ПО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endParaRPr lang="ru-RU" sz="1800" b="1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F5982-8A2B-4B30-8012-E283E9A3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465" y="944517"/>
            <a:ext cx="3878486" cy="3346145"/>
          </a:xfrm>
          <a:prstGeom prst="rect">
            <a:avLst/>
          </a:prstGeom>
        </p:spPr>
      </p:pic>
      <p:sp>
        <p:nvSpPr>
          <p:cNvPr id="21" name="Объект 12">
            <a:extLst>
              <a:ext uri="{FF2B5EF4-FFF2-40B4-BE49-F238E27FC236}">
                <a16:creationId xmlns:a16="http://schemas.microsoft.com/office/drawing/2014/main" id="{BCA9109F-44C0-4CE3-A0FE-D274ADE52D16}"/>
              </a:ext>
            </a:extLst>
          </p:cNvPr>
          <p:cNvSpPr txBox="1">
            <a:spLocks/>
          </p:cNvSpPr>
          <p:nvPr/>
        </p:nvSpPr>
        <p:spPr>
          <a:xfrm>
            <a:off x="8309952" y="956432"/>
            <a:ext cx="3564672" cy="1896504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1. Альфа-радиометр РПА-01</a:t>
            </a: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2. Спектрометр гамма-излучения СКГ-НЦ01</a:t>
            </a: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3. Спектрометр бета-излучения СКБ-НЦ02</a:t>
            </a: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5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4. Радиометр бета-излучения РКБ-НЦ03</a:t>
            </a: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AutoNum type="arabicPeriod"/>
            </a:pPr>
            <a:endParaRPr lang="ru-RU" sz="1700" dirty="0">
              <a:solidFill>
                <a:schemeClr val="bg1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AutoNum type="arabicPeriod"/>
            </a:pPr>
            <a:endParaRPr lang="ru-RU" sz="1700" dirty="0">
              <a:solidFill>
                <a:schemeClr val="bg1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495CB86-8D15-48BE-99B5-B72CA551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951" y="2852937"/>
            <a:ext cx="3564673" cy="3196294"/>
          </a:xfrm>
          <a:prstGeom prst="rect">
            <a:avLst/>
          </a:prstGeom>
          <a:ln w="12700">
            <a:solidFill>
              <a:srgbClr val="00FF99"/>
            </a:solidFill>
          </a:ln>
        </p:spPr>
      </p:pic>
      <p:sp>
        <p:nvSpPr>
          <p:cNvPr id="26" name="Объект 12">
            <a:extLst>
              <a:ext uri="{FF2B5EF4-FFF2-40B4-BE49-F238E27FC236}">
                <a16:creationId xmlns:a16="http://schemas.microsoft.com/office/drawing/2014/main" id="{72C750F7-58EF-4E9B-B75C-6F3115A0C3F2}"/>
              </a:ext>
            </a:extLst>
          </p:cNvPr>
          <p:cNvSpPr txBox="1">
            <a:spLocks/>
          </p:cNvSpPr>
          <p:nvPr/>
        </p:nvSpPr>
        <p:spPr>
          <a:xfrm>
            <a:off x="4520497" y="6199081"/>
            <a:ext cx="7525528" cy="461826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66FF"/>
                </a:solidFill>
              </a:rPr>
              <a:t>Состав КСМН-01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EEE342-693A-4EDF-BEAD-A0588267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79" y="4305983"/>
            <a:ext cx="2469296" cy="171200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2388B64-DF2E-454F-B6E4-77F60F1C5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049" y="4302575"/>
            <a:ext cx="1367330" cy="1746655"/>
          </a:xfrm>
          <a:prstGeom prst="rect">
            <a:avLst/>
          </a:prstGeom>
        </p:spPr>
      </p:pic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58F30AFE-4D7A-4443-B4BD-C229A73C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9637" y="6096619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Метрологические характеристики РПА-01 (</a:t>
            </a:r>
            <a:r>
              <a:rPr lang="ru-RU" sz="2000" dirty="0">
                <a:solidFill>
                  <a:srgbClr val="FF0000"/>
                </a:solidFill>
              </a:rPr>
              <a:t>альфа</a:t>
            </a:r>
            <a:r>
              <a:rPr lang="ru-RU" sz="2000" dirty="0"/>
              <a:t>)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0349CC6-4BCF-4F3D-A8AA-3FF9C7123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338655"/>
              </p:ext>
            </p:extLst>
          </p:nvPr>
        </p:nvGraphicFramePr>
        <p:xfrm>
          <a:off x="548539" y="934449"/>
          <a:ext cx="9266237" cy="496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" name="Document" r:id="rId3" imgW="9288450" imgH="4974568" progId="Word.Document.12">
                  <p:embed/>
                </p:oleObj>
              </mc:Choice>
              <mc:Fallback>
                <p:oleObj name="Document" r:id="rId3" imgW="9288450" imgH="49745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539" y="934449"/>
                        <a:ext cx="9266237" cy="49625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1FE557-2BA7-4887-A5D8-2985B9D9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14" y="944454"/>
            <a:ext cx="1774090" cy="2359356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F0D1D5-17CD-4AB8-A322-9BD6CC52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7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Метрологические характеристики СКГ-НЦ01 (</a:t>
            </a:r>
            <a:r>
              <a:rPr lang="ru-RU" sz="2000" dirty="0">
                <a:solidFill>
                  <a:srgbClr val="FF0000"/>
                </a:solidFill>
              </a:rPr>
              <a:t>гамма</a:t>
            </a:r>
            <a:r>
              <a:rPr lang="ru-RU" sz="2000" dirty="0"/>
              <a:t>)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1916B72-3433-4658-9F55-F6BCDEB75A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979841"/>
              </p:ext>
            </p:extLst>
          </p:nvPr>
        </p:nvGraphicFramePr>
        <p:xfrm>
          <a:off x="573088" y="1060450"/>
          <a:ext cx="9266237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5" name="Document" r:id="rId3" imgW="9288450" imgH="4738078" progId="Word.Document.12">
                  <p:embed/>
                </p:oleObj>
              </mc:Choice>
              <mc:Fallback>
                <p:oleObj name="Document" r:id="rId3" imgW="9288450" imgH="47380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88" y="1060450"/>
                        <a:ext cx="9266237" cy="4730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3EF3B-33B9-45A9-8E79-57970AA1D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731" y="4438321"/>
            <a:ext cx="3214093" cy="238983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E6FC76-6B02-481D-8927-D667AB26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7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Метрологические характеристики СКБ-НЦ02, РКБ-НЦ03 (</a:t>
            </a:r>
            <a:r>
              <a:rPr lang="ru-RU" sz="2000" dirty="0">
                <a:solidFill>
                  <a:srgbClr val="FF0000"/>
                </a:solidFill>
              </a:rPr>
              <a:t>бета</a:t>
            </a:r>
            <a:r>
              <a:rPr lang="ru-RU" sz="2000" dirty="0"/>
              <a:t>)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DBB34A2-F642-44B4-A468-732416C56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82479"/>
              </p:ext>
            </p:extLst>
          </p:nvPr>
        </p:nvGraphicFramePr>
        <p:xfrm>
          <a:off x="405780" y="1452710"/>
          <a:ext cx="9290050" cy="305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9" name="Document" r:id="rId3" imgW="9289751" imgH="3052466" progId="Word.Document.12">
                  <p:embed/>
                </p:oleObj>
              </mc:Choice>
              <mc:Fallback>
                <p:oleObj name="Document" r:id="rId3" imgW="9289751" imgH="30524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780" y="1452710"/>
                        <a:ext cx="9290050" cy="30527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6AC26B-9CD4-46C3-99AA-5A0FBCC76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141" y="1032852"/>
            <a:ext cx="2079966" cy="298285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940F908-C607-4B15-A21D-B9F13220C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126990"/>
              </p:ext>
            </p:extLst>
          </p:nvPr>
        </p:nvGraphicFramePr>
        <p:xfrm>
          <a:off x="401381" y="5121273"/>
          <a:ext cx="92900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0" name="Document" r:id="rId6" imgW="9289751" imgH="1223304" progId="Word.Document.12">
                  <p:embed/>
                </p:oleObj>
              </mc:Choice>
              <mc:Fallback>
                <p:oleObj name="Document" r:id="rId6" imgW="9289751" imgH="12233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381" y="5121273"/>
                        <a:ext cx="9290050" cy="1223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2B0081-EC3E-4987-A41B-4492EAFDE3A5}"/>
              </a:ext>
            </a:extLst>
          </p:cNvPr>
          <p:cNvSpPr txBox="1"/>
          <p:nvPr/>
        </p:nvSpPr>
        <p:spPr>
          <a:xfrm>
            <a:off x="435908" y="1032852"/>
            <a:ext cx="2778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</a:rPr>
              <a:t>Бета-спектрометр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99038-11C1-48DC-9730-F35DB2E6B621}"/>
              </a:ext>
            </a:extLst>
          </p:cNvPr>
          <p:cNvSpPr txBox="1"/>
          <p:nvPr/>
        </p:nvSpPr>
        <p:spPr>
          <a:xfrm>
            <a:off x="401380" y="4703667"/>
            <a:ext cx="41808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</a:rPr>
              <a:t>Радиометр трития (индикатор)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20318-F136-400F-BBE6-2B9E22A8F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0748" y="4140116"/>
            <a:ext cx="2079967" cy="245723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91ABB6B-C792-461A-910B-38CC59F5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0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Стойкость и живучесть </a:t>
            </a:r>
            <a:r>
              <a:rPr lang="ru-RU" sz="2000" dirty="0">
                <a:solidFill>
                  <a:srgbClr val="FF0000"/>
                </a:solidFill>
              </a:rPr>
              <a:t>КСМН-01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1155FA0-DB82-4CF0-8059-134C65C6B1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650969"/>
              </p:ext>
            </p:extLst>
          </p:nvPr>
        </p:nvGraphicFramePr>
        <p:xfrm>
          <a:off x="596900" y="841375"/>
          <a:ext cx="9229725" cy="574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9" name="Document" r:id="rId3" imgW="9250294" imgH="5758549" progId="Word.Document.12">
                  <p:embed/>
                </p:oleObj>
              </mc:Choice>
              <mc:Fallback>
                <p:oleObj name="Document" r:id="rId3" imgW="9250294" imgH="5758549" progId="Word.Documen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1155FA0-DB82-4CF0-8059-134C65C6B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6900" y="841375"/>
                        <a:ext cx="9229725" cy="57419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7AE57-966F-4428-9C83-FFC3F1BE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4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5046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Программное обеспечение </a:t>
            </a:r>
            <a:r>
              <a:rPr lang="ru-RU" sz="2000" dirty="0">
                <a:solidFill>
                  <a:srgbClr val="FF0000"/>
                </a:solidFill>
              </a:rPr>
              <a:t>КСМН-01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032" y="962309"/>
            <a:ext cx="4831300" cy="450467"/>
          </a:xfrm>
          <a:solidFill>
            <a:schemeClr val="tx1"/>
          </a:solidFill>
        </p:spPr>
        <p:txBody>
          <a:bodyPr/>
          <a:lstStyle/>
          <a:p>
            <a:r>
              <a:rPr lang="ru-RU" b="1" dirty="0">
                <a:solidFill>
                  <a:srgbClr val="0066FF"/>
                </a:solidFill>
              </a:rPr>
              <a:t>ПО </a:t>
            </a:r>
            <a:r>
              <a:rPr lang="en-US" b="1" dirty="0" err="1">
                <a:solidFill>
                  <a:srgbClr val="0066FF"/>
                </a:solidFill>
              </a:rPr>
              <a:t>LinSpec</a:t>
            </a:r>
            <a:r>
              <a:rPr lang="en-US" b="1" dirty="0">
                <a:solidFill>
                  <a:srgbClr val="0066FF"/>
                </a:solidFill>
              </a:rPr>
              <a:t>-R </a:t>
            </a:r>
            <a:r>
              <a:rPr lang="ru-RU" b="1" dirty="0">
                <a:solidFill>
                  <a:srgbClr val="0066FF"/>
                </a:solidFill>
              </a:rPr>
              <a:t>обеспечивает: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736" y="1412776"/>
            <a:ext cx="4832596" cy="5328592"/>
          </a:xfr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FF99"/>
            </a:solidFill>
          </a:ln>
        </p:spPr>
        <p:txBody>
          <a:bodyPr>
            <a:noAutofit/>
          </a:bodyPr>
          <a:lstStyle/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350" b="1" dirty="0">
                <a:solidFill>
                  <a:schemeClr val="bg1"/>
                </a:solidFill>
              </a:rPr>
              <a:t>включение и управление работой измерительного канала;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выбор оператором измерительной задачи: контроль ЖРО, теплоносителя ЯЭУ, экологические пробы, донные отложения, продукты питания, </a:t>
            </a:r>
            <a:r>
              <a:rPr lang="ru-RU" sz="1350" b="1" dirty="0" err="1">
                <a:solidFill>
                  <a:schemeClr val="bg1"/>
                </a:solidFill>
              </a:rPr>
              <a:t>мокс</a:t>
            </a:r>
            <a:r>
              <a:rPr lang="ru-RU" sz="1350" b="1" dirty="0">
                <a:solidFill>
                  <a:schemeClr val="bg1"/>
                </a:solidFill>
              </a:rPr>
              <a:t>-топливо;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ввод данных пробоподготовки для расчета активности исходной пробы автоматически по методике измерений;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автоматизированную обработку результатов измерений;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создание базы данных радионуклидов и результатов измерений с сортировкой по объектам, дате и др.;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печать формализованного протокола результата или группы измерений за период (протокол методики измерений);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 сбор, визуализация, хранение измеренных данных;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самодиагностика в процессе работы и сигнализация о неисправностях, выходе из строя измерительных каналов;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</a:t>
            </a:r>
            <a:r>
              <a:rPr lang="ru-RU" sz="1350" b="1" dirty="0">
                <a:solidFill>
                  <a:srgbClr val="0066FF"/>
                </a:solidFill>
              </a:rPr>
              <a:t>режим тренажера для обучения специалистов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EEE342-693A-4EDF-BEAD-A05882676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83" y="962309"/>
            <a:ext cx="2626399" cy="18209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4F54401-9FA5-4599-874F-BF3E85EA4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568" y="962309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C0FD81DD-0F87-4AF7-99DF-423277C214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0878" y="946985"/>
          <a:ext cx="3717782" cy="5794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r:id="rId4" imgW="4809524" imgH="7497221" progId="PBrush">
                  <p:embed/>
                </p:oleObj>
              </mc:Choice>
              <mc:Fallback>
                <p:oleObj r:id="rId4" imgW="4809524" imgH="7497221" progId="PBrus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C0FD81DD-0F87-4AF7-99DF-423277C214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0878" y="946985"/>
                        <a:ext cx="3717782" cy="57943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E62CAD-56C7-412C-9169-27CCBD8E0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983" y="2841111"/>
            <a:ext cx="1817679" cy="1314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9A1D60-07F9-4F8F-892B-C07AB29FC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785" y="4057884"/>
            <a:ext cx="1615056" cy="12428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667EB-D13F-400B-9031-7FED3524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361" y="5251117"/>
            <a:ext cx="1817679" cy="1425316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FD3E01C-2AC9-417C-BA5C-A3A3E293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0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400" dirty="0"/>
              <a:t>Стойкость и живучесть КСМН-01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7AE57-966F-4428-9C83-FFC3F1BE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F68AA1FD-DA31-4AE1-B2BE-BD40F66B8BF2}"/>
              </a:ext>
            </a:extLst>
          </p:cNvPr>
          <p:cNvSpPr txBox="1">
            <a:spLocks/>
          </p:cNvSpPr>
          <p:nvPr/>
        </p:nvSpPr>
        <p:spPr>
          <a:xfrm>
            <a:off x="569180" y="260648"/>
            <a:ext cx="1135788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/>
              <a:t>Методическое обеспечение </a:t>
            </a:r>
            <a:r>
              <a:rPr lang="ru-RU" sz="2000" dirty="0">
                <a:solidFill>
                  <a:srgbClr val="FF0000"/>
                </a:solidFill>
              </a:rPr>
              <a:t>КСМН-01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AC131EC-AC63-4FAC-91DA-675EBC22B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94989"/>
              </p:ext>
            </p:extLst>
          </p:nvPr>
        </p:nvGraphicFramePr>
        <p:xfrm>
          <a:off x="555339" y="766397"/>
          <a:ext cx="9251950" cy="580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Document" r:id="rId3" imgW="9252309" imgH="5801461" progId="Word.Document.12">
                  <p:embed/>
                </p:oleObj>
              </mc:Choice>
              <mc:Fallback>
                <p:oleObj name="Document" r:id="rId3" imgW="9252309" imgH="5801461" progId="Word.Document.12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3957D0FA-D0BA-4473-9F8B-27E87E8D0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339" y="766397"/>
                        <a:ext cx="9251950" cy="580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E78173-7082-4AAF-B12E-010CC617A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233" y="766397"/>
            <a:ext cx="1883827" cy="1420491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FF9E2DB6-514D-456A-88DE-1C6D2E52C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3233" y="2342021"/>
            <a:ext cx="2145592" cy="294892"/>
          </a:xfrm>
          <a:solidFill>
            <a:schemeClr val="tx1"/>
          </a:solidFill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КСМН-01</a:t>
            </a:r>
          </a:p>
        </p:txBody>
      </p:sp>
    </p:spTree>
    <p:extLst>
      <p:ext uri="{BB962C8B-B14F-4D97-AF65-F5344CB8AC3E}">
        <p14:creationId xmlns:p14="http://schemas.microsoft.com/office/powerpoint/2010/main" val="33052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26" y="50593"/>
            <a:ext cx="11679534" cy="797257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Спектрометры энергии альфа-излучения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 полупроводниковыми детекторами </a:t>
            </a:r>
            <a:r>
              <a:rPr lang="ru-RU" sz="2000" dirty="0">
                <a:solidFill>
                  <a:srgbClr val="FF0000"/>
                </a:solidFill>
              </a:rPr>
              <a:t>СЭА-МСА03. </a:t>
            </a:r>
            <a:r>
              <a:rPr lang="ru-RU" sz="2000" dirty="0"/>
              <a:t>Назначение и задачи применения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765" y="847850"/>
            <a:ext cx="5048196" cy="275443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006666"/>
                </a:solidFill>
              </a:rPr>
              <a:t>Полное наименование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764" y="1119575"/>
            <a:ext cx="5048197" cy="797257"/>
          </a:xfr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</a:rPr>
              <a:t>Спектрометры энергии альфа-излучения с полупроводниковыми детекторами СЭА-МСА03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3EDED8C-6E7E-44F4-BD44-B27E01323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0154" y="864994"/>
            <a:ext cx="6077275" cy="275443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006666"/>
                </a:solidFill>
              </a:rPr>
              <a:t>Исполнения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73DA0D9E-B286-4961-B3D9-F3FEB214C2AD}"/>
              </a:ext>
            </a:extLst>
          </p:cNvPr>
          <p:cNvSpPr txBox="1">
            <a:spLocks/>
          </p:cNvSpPr>
          <p:nvPr/>
        </p:nvSpPr>
        <p:spPr>
          <a:xfrm>
            <a:off x="261763" y="1956234"/>
            <a:ext cx="5048197" cy="338545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Назначение</a:t>
            </a:r>
            <a:r>
              <a:rPr kumimoji="0" lang="ru-RU" sz="1999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СИ</a:t>
            </a:r>
          </a:p>
        </p:txBody>
      </p:sp>
      <p:sp>
        <p:nvSpPr>
          <p:cNvPr id="18" name="Объект 12">
            <a:extLst>
              <a:ext uri="{FF2B5EF4-FFF2-40B4-BE49-F238E27FC236}">
                <a16:creationId xmlns:a16="http://schemas.microsoft.com/office/drawing/2014/main" id="{92C42A71-EEEF-4C73-A873-FB7D4A778C3E}"/>
              </a:ext>
            </a:extLst>
          </p:cNvPr>
          <p:cNvSpPr txBox="1">
            <a:spLocks/>
          </p:cNvSpPr>
          <p:nvPr/>
        </p:nvSpPr>
        <p:spPr>
          <a:xfrm>
            <a:off x="261763" y="2364451"/>
            <a:ext cx="5033959" cy="2488447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Предназначен для: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q"/>
              <a:defRPr/>
            </a:pPr>
            <a:r>
              <a:rPr lang="ru-RU" sz="1500" dirty="0">
                <a:solidFill>
                  <a:prstClr val="black"/>
                </a:solidFill>
                <a:latin typeface="Century Gothic" panose="020B0502020202020204"/>
              </a:rPr>
              <a:t>измерений распределения энергии альфа-частиц,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q"/>
              <a:defRPr/>
            </a:pPr>
            <a:r>
              <a:rPr lang="ru-RU" sz="1500" dirty="0">
                <a:solidFill>
                  <a:prstClr val="black"/>
                </a:solidFill>
                <a:latin typeface="Century Gothic" panose="020B0502020202020204"/>
              </a:rPr>
              <a:t>идентификации и измерения активности альфа-излучающих радионуклидов счетных образцов, приготовленных из проб контролируемых объектов, в соответствии с аттестованными и стандартизованными методиками измерений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E465750B-99D9-4809-84EE-E8734A55B3BC}"/>
              </a:ext>
            </a:extLst>
          </p:cNvPr>
          <p:cNvSpPr txBox="1">
            <a:spLocks/>
          </p:cNvSpPr>
          <p:nvPr/>
        </p:nvSpPr>
        <p:spPr>
          <a:xfrm>
            <a:off x="261763" y="4941169"/>
            <a:ext cx="5063534" cy="325477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Область применения</a:t>
            </a:r>
          </a:p>
        </p:txBody>
      </p:sp>
      <p:sp>
        <p:nvSpPr>
          <p:cNvPr id="25" name="Объект 12">
            <a:extLst>
              <a:ext uri="{FF2B5EF4-FFF2-40B4-BE49-F238E27FC236}">
                <a16:creationId xmlns:a16="http://schemas.microsoft.com/office/drawing/2014/main" id="{3895A611-6CA8-4386-A706-0284E9D634BE}"/>
              </a:ext>
            </a:extLst>
          </p:cNvPr>
          <p:cNvSpPr txBox="1">
            <a:spLocks/>
          </p:cNvSpPr>
          <p:nvPr/>
        </p:nvSpPr>
        <p:spPr>
          <a:xfrm>
            <a:off x="261763" y="5371767"/>
            <a:ext cx="5082881" cy="93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Оснащение радиохимических лабораторий, служб радиационной безопасности предприятий ЯТЦ, АЭС, исследовательских реакторов</a:t>
            </a:r>
          </a:p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23353FDB-7C7D-417D-B6DF-689EDB26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A6BCC82-7097-4DE8-92F1-3166768411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90356" y="1297041"/>
            <a:ext cx="6332285" cy="501227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9037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4" y="207953"/>
            <a:ext cx="11357880" cy="490599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Структура и состав </a:t>
            </a:r>
            <a:r>
              <a:rPr lang="ru-RU" sz="2000" dirty="0">
                <a:solidFill>
                  <a:srgbClr val="FF0000"/>
                </a:solidFill>
              </a:rPr>
              <a:t>СЭА-МСА03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032" y="962309"/>
            <a:ext cx="4055056" cy="450467"/>
          </a:xfrm>
          <a:solidFill>
            <a:schemeClr val="tx1"/>
          </a:solidFill>
        </p:spPr>
        <p:txBody>
          <a:bodyPr/>
          <a:lstStyle/>
          <a:p>
            <a:r>
              <a:rPr lang="ru-RU" b="1" dirty="0">
                <a:solidFill>
                  <a:srgbClr val="006666"/>
                </a:solidFill>
              </a:rPr>
              <a:t>Конструкция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736" y="1412776"/>
            <a:ext cx="4056352" cy="4683843"/>
          </a:xfr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FF99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</a:rPr>
              <a:t>СЭА-МСА - программно-аппаратный комплекс, состоящий из: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66FF"/>
                </a:solidFill>
              </a:rPr>
              <a:t>- блока измерительного (БИ)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</a:rPr>
              <a:t>выполненного в виде моноблочной конструкции и включающего спектрометрические измерительные каналы регистрации альфа-излучения ((1, 2, 4 или 8 камер);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1800" b="1" dirty="0">
                <a:solidFill>
                  <a:srgbClr val="0066FF"/>
                </a:solidFill>
              </a:rPr>
              <a:t>- установки контроля вакуума УКВ03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1800" b="1" dirty="0">
                <a:solidFill>
                  <a:srgbClr val="0066FF"/>
                </a:solidFill>
              </a:rPr>
              <a:t>- блока питания БП03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1800" b="1" dirty="0">
                <a:solidFill>
                  <a:srgbClr val="0066FF"/>
                </a:solidFill>
              </a:rPr>
              <a:t>- автоматизированного рабочего места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1800" b="1" dirty="0">
                <a:solidFill>
                  <a:srgbClr val="0066FF"/>
                </a:solidFill>
              </a:rPr>
              <a:t>- комплекта ЗИП-0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1800" b="1" dirty="0">
                <a:solidFill>
                  <a:srgbClr val="0066FF"/>
                </a:solidFill>
              </a:rPr>
              <a:t>- комплекта вспомогательного оборудования инструмента и принадлежностей КВИ03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ru-RU" sz="1800" b="1" dirty="0">
                <a:solidFill>
                  <a:srgbClr val="0066FF"/>
                </a:solidFill>
              </a:rPr>
              <a:t> комплекта эксплуатационной документации в составе: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Аттестованные методики измерений;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Руководство по эксплуатации;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методика поверки;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формуляр;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</a:rPr>
              <a:t>руководство оператора ПО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endParaRPr lang="ru-RU" sz="1800" b="1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Объект 12">
            <a:extLst>
              <a:ext uri="{FF2B5EF4-FFF2-40B4-BE49-F238E27FC236}">
                <a16:creationId xmlns:a16="http://schemas.microsoft.com/office/drawing/2014/main" id="{BCA9109F-44C0-4CE3-A0FE-D274ADE52D16}"/>
              </a:ext>
            </a:extLst>
          </p:cNvPr>
          <p:cNvSpPr txBox="1">
            <a:spLocks/>
          </p:cNvSpPr>
          <p:nvPr/>
        </p:nvSpPr>
        <p:spPr>
          <a:xfrm>
            <a:off x="8164357" y="956432"/>
            <a:ext cx="3762703" cy="5092798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Конструкция каждого измерительного канала обеспечивает автономную работу изделия и состоит из:</a:t>
            </a:r>
          </a:p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устройства детектирования альфа-излучения УДА-03: полупроводниковый блок детектирования, предусилитель зарядочувствительный, многоканальный спектрометрический анализатор, блок питания детектора;</a:t>
            </a:r>
          </a:p>
          <a:p>
            <a:pPr marR="0" lvl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камеры вакуумной с датчиком контроля КВ03 (КВ).</a:t>
            </a:r>
          </a:p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Тип детектора – кремниевый полупроводниковый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ионноимпланти-рованный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планарный детектор.</a:t>
            </a:r>
          </a:p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Конструкция БИ обеспечивает ручную загрузку счетных образцов оператором в измерительное пространство КВ, где с помощью установки контроля вакуума автоматически поддерживается давление менее 100 Па. </a:t>
            </a:r>
          </a:p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pattFill prst="pct5">
                  <a:fgClr>
                    <a:srgbClr val="00C6BB"/>
                  </a:fgClr>
                  <a:bgClr>
                    <a:prstClr val="black"/>
                  </a:bgClr>
                </a:patt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Контроль остаточного давления (разрежения) в камере вакуумной осуществляется датчиком, информация о давлении в камере передается в АРМ.</a:t>
            </a:r>
          </a:p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pattFill prst="pct5">
                <a:fgClr>
                  <a:srgbClr val="00C6BB"/>
                </a:fgClr>
                <a:bgClr>
                  <a:prstClr val="black"/>
                </a:bgClr>
              </a:patt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AutoNum type="arabicPeriod"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AutoNum type="arabicPeriod"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2388B64-DF2E-454F-B6E4-77F60F1C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84" y="4224598"/>
            <a:ext cx="1428373" cy="1824632"/>
          </a:xfrm>
          <a:prstGeom prst="rect">
            <a:avLst/>
          </a:prstGeom>
        </p:spPr>
      </p:pic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58F30AFE-4D7A-4443-B4BD-C229A73C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9637" y="6096619"/>
            <a:ext cx="1061878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4B91C2-BFBF-4969-8550-65023C3B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10" y="2079132"/>
            <a:ext cx="3097036" cy="20667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77DC01-E674-4B91-BAB7-7D91CFD6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99" y="900871"/>
            <a:ext cx="2940685" cy="18669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4DC55-9735-4A6A-ACDB-B08FD2A4D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697" y="4207964"/>
            <a:ext cx="100247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10" y="260649"/>
            <a:ext cx="11045020" cy="36004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Метрологические характеристики </a:t>
            </a:r>
            <a:r>
              <a:rPr lang="ru-RU" sz="2000" dirty="0">
                <a:solidFill>
                  <a:srgbClr val="FF0000"/>
                </a:solidFill>
              </a:rPr>
              <a:t>СЭА-МСА03</a:t>
            </a: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58F30AFE-4D7A-4443-B4BD-C229A73C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9637" y="6096619"/>
            <a:ext cx="1061878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3D8831-ACD6-4078-AC3B-02E0E7F9B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4963256-3C2D-4E04-A203-BF809DA98F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3C7F135-730C-4C90-86F6-9DAEB459B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59243"/>
              </p:ext>
            </p:extLst>
          </p:nvPr>
        </p:nvGraphicFramePr>
        <p:xfrm>
          <a:off x="725610" y="620689"/>
          <a:ext cx="11045020" cy="5460004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828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Наименование параметра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Значение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Диапазон регистрируемых энергий альфа-излучения, МэВ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 2,0 до 10,0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Пределы допускаемой основной погрешности характеристики преобразования (интегральная нелинейность), 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±0,15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Энергетическое разрешение в пике амплитудного распределения альфа-частиц с энергией 5156,7 кэВ радионуклида Pu-239 в геометрии ОСАИ на расстоянии 5 мм от поверхности детектора в зависимости от модификации блока детектирования, кэВ, не более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БДА03-0450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БДА03-0900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- БДА03 -1200</a:t>
                      </a: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45</a:t>
                      </a: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3140502275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БДА03-2000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Фоновая скорость счета в диапазоне энергий альфа-частиц от 2 до 10 МэВ, с</a:t>
                      </a:r>
                      <a:r>
                        <a:rPr lang="ru-RU" sz="1400" b="1" baseline="30000" dirty="0">
                          <a:effectLst/>
                        </a:rPr>
                        <a:t>-1</a:t>
                      </a:r>
                      <a:r>
                        <a:rPr lang="ru-RU" sz="1400" b="1" dirty="0">
                          <a:effectLst/>
                        </a:rPr>
                        <a:t>, не более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БДА03-0450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2,8·10</a:t>
                      </a:r>
                      <a:r>
                        <a:rPr lang="ru-RU" sz="1400" b="1" baseline="30000">
                          <a:effectLst/>
                        </a:rPr>
                        <a:t>-4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БДА03-0900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3,0·10</a:t>
                      </a:r>
                      <a:r>
                        <a:rPr lang="ru-RU" sz="1400" b="1" baseline="30000" dirty="0">
                          <a:effectLst/>
                        </a:rPr>
                        <a:t>-3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3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БДА03-1200, БДЗА03-2000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1,5-1,7·10</a:t>
                      </a:r>
                      <a:r>
                        <a:rPr lang="ru-RU" sz="1400" b="1" baseline="30000" dirty="0">
                          <a:effectLst/>
                        </a:rPr>
                        <a:t>-2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4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Диапазон измерений активности </a:t>
                      </a:r>
                      <a:r>
                        <a:rPr lang="ru-RU" sz="1400" b="1" baseline="30000" dirty="0">
                          <a:effectLst/>
                        </a:rPr>
                        <a:t>3) </a:t>
                      </a:r>
                      <a:r>
                        <a:rPr lang="ru-RU" sz="1400" b="1" dirty="0">
                          <a:effectLst/>
                        </a:rPr>
                        <a:t>альфа-излучающих радионуклидов счетного образца, Бк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 3·10</a:t>
                      </a:r>
                      <a:r>
                        <a:rPr lang="ru-RU" sz="1400" b="1" baseline="30000" dirty="0">
                          <a:effectLst/>
                        </a:rPr>
                        <a:t>-2</a:t>
                      </a:r>
                      <a:r>
                        <a:rPr lang="ru-RU" sz="1400" b="1" dirty="0">
                          <a:effectLst/>
                        </a:rPr>
                        <a:t> до 3,5·10</a:t>
                      </a:r>
                      <a:r>
                        <a:rPr lang="ru-RU" sz="1400" b="1" baseline="30000" dirty="0">
                          <a:effectLst/>
                        </a:rPr>
                        <a:t>5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Пределы допускаемой основной относительной погрешности измерений активности </a:t>
                      </a:r>
                      <a:r>
                        <a:rPr lang="ru-RU" sz="1400" b="1" baseline="30000" dirty="0">
                          <a:effectLst/>
                        </a:rPr>
                        <a:t>3)</a:t>
                      </a:r>
                      <a:r>
                        <a:rPr lang="ru-RU" sz="1400" b="1" dirty="0">
                          <a:effectLst/>
                        </a:rPr>
                        <a:t>, 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6095" marR="56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±10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095" marR="56095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46900">
                <a:tc gridSpan="2"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каналов многоканального спектрометрического анализатора МСА530  256, 512, 1024, 2048, 4096, 8192</a:t>
                      </a:r>
                      <a:endParaRPr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095" marR="560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7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26" y="260648"/>
            <a:ext cx="11679534" cy="432048"/>
          </a:xfr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sz="2400" dirty="0"/>
              <a:t>Назначение, типы и задачи применения спектрометров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765" y="740785"/>
            <a:ext cx="4046688" cy="284556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C00000"/>
                </a:solidFill>
              </a:rPr>
              <a:t>Постановка задачи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3EDED8C-6E7E-44F4-BD44-B27E01323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08453" y="744965"/>
            <a:ext cx="7618607" cy="276196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C00000"/>
                </a:solidFill>
              </a:rPr>
              <a:t>Решение задачи</a:t>
            </a:r>
          </a:p>
        </p:txBody>
      </p:sp>
      <p:sp>
        <p:nvSpPr>
          <p:cNvPr id="18" name="Объект 12">
            <a:extLst>
              <a:ext uri="{FF2B5EF4-FFF2-40B4-BE49-F238E27FC236}">
                <a16:creationId xmlns:a16="http://schemas.microsoft.com/office/drawing/2014/main" id="{92C42A71-EEEF-4C73-A873-FB7D4A778C3E}"/>
              </a:ext>
            </a:extLst>
          </p:cNvPr>
          <p:cNvSpPr txBox="1">
            <a:spLocks/>
          </p:cNvSpPr>
          <p:nvPr/>
        </p:nvSpPr>
        <p:spPr>
          <a:xfrm>
            <a:off x="276005" y="1029519"/>
            <a:ext cx="4032448" cy="5495825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Типы задач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радионуклидного состава и удельной/объемной активности альфа (α)-, бета (β)- и гамма (γ)-излучающих радионуклидов жидких и твердых проб технологических сред и РАО;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Паспортизация РАО в стандартизированных контейнерах различных геометрий; определение категории отходов (γ);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Освобождение упаковок от радиационного контроля (γ);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Оценки соответствия основных долгоживущих радионуклидов в металлах и изделиях на их основе требованиям к допустимой удельной активности радионуклидов для неограниченного использования в соответствии с СП 2.6.1.2612-10 (γ);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 обогащения U-235 и изотопного состава Pu-239 в пробах МОХ-топлива гамма (γ)- спектрометрическим методом;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массового содержания U-234, U-235, Pu-239 в пробах (α)- спектрометрическим методом;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Поиск зон локального загрязнения территории (γ)-излучающими радионуклидами, паспортизация территорий, картографирование аварийных зон загрязнения;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ru-RU" sz="17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радионуклидного состава воды и донных отложений (γ).</a:t>
            </a:r>
            <a:endParaRPr lang="ru-RU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23353FDB-7C7D-417D-B6DF-689EDB26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E142126-8613-4723-ABFF-6D2ADB9C4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74017" y="0"/>
            <a:ext cx="16197732" cy="45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F005C4B5-8E93-4BFB-B56F-79F1C3BA93A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1C5FA8-1667-468B-ADCD-75A220C3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93" y="1021161"/>
            <a:ext cx="9253728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10" y="260649"/>
            <a:ext cx="11045020" cy="36004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Задачи, решаемые </a:t>
            </a:r>
            <a:r>
              <a:rPr lang="ru-RU" sz="2000" dirty="0">
                <a:solidFill>
                  <a:srgbClr val="FF0000"/>
                </a:solidFill>
              </a:rPr>
              <a:t>СЭА-МСА03</a:t>
            </a: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58F30AFE-4D7A-4443-B4BD-C229A73C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9637" y="6096619"/>
            <a:ext cx="1061878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3D8831-ACD6-4078-AC3B-02E0E7F9B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4963256-3C2D-4E04-A203-BF809DA98F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AEFCF97-B0D7-4B3E-A99E-A352FE460F15}"/>
              </a:ext>
            </a:extLst>
          </p:cNvPr>
          <p:cNvGraphicFramePr>
            <a:graphicFrameLocks noGrp="1"/>
          </p:cNvGraphicFramePr>
          <p:nvPr/>
        </p:nvGraphicFramePr>
        <p:xfrm>
          <a:off x="725610" y="620689"/>
          <a:ext cx="11045020" cy="6005514"/>
        </p:xfrm>
        <a:graphic>
          <a:graphicData uri="http://schemas.openxmlformats.org/drawingml/2006/table">
            <a:tbl>
              <a:tblPr/>
              <a:tblGrid>
                <a:gridCol w="83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8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90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Задача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Анализируемые объекты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Измерение активности технологических жидких сред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Вода 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контура ЯЭУ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Теплоноситель 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контура, вода 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контура, вода 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ЯЭУ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ЖРО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Низкоактивные ЖРО, среднеактивные ЖРО, высокоактивные ЖРО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Пробы МОКС-топлива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Пробы МОКС-топлива, прошедшие пробоподготовку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Измерение активности водных объектов окружающей среды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Водные объекты окружающей среды низкой минерализации 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Питьевые, природные, сточные, ливневые воды 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Водные объекты окружающей среды с высокой минерализацией 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Морская вода, дренажные воды 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Измерение активности проб твердых органических и неорганических объектов окружающей среды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Твердые органические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Водоросли, растения, бентосные организмы, перифитон, рыба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Твердые неорганические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Почва, грунт, донные отложения, зола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Измерение активности проб питьевой воды, подготовленных с помощью радиохимического извлечения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Питьевая вода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Питьевые воды низкой и средней минерализации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5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Измерение активности аэрозольных проб воздуха, отобранных на фильтры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Аэрозоли воздуха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Воздух рабочей зоны и приземный слой атмосферы</a:t>
                      </a:r>
                    </a:p>
                  </a:txBody>
                  <a:tcPr marL="46913" marR="4691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4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5046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Программное обеспечение </a:t>
            </a:r>
            <a:r>
              <a:rPr lang="ru-RU" sz="2000" dirty="0">
                <a:solidFill>
                  <a:srgbClr val="FF0000"/>
                </a:solidFill>
              </a:rPr>
              <a:t>СЭА-МСА03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293" y="836711"/>
            <a:ext cx="4830004" cy="450467"/>
          </a:xfrm>
          <a:solidFill>
            <a:schemeClr val="tx1"/>
          </a:solidFill>
        </p:spPr>
        <p:txBody>
          <a:bodyPr/>
          <a:lstStyle/>
          <a:p>
            <a:r>
              <a:rPr lang="ru-RU" b="1" dirty="0" err="1">
                <a:solidFill>
                  <a:srgbClr val="0066FF"/>
                </a:solidFill>
              </a:rPr>
              <a:t>LinSpec</a:t>
            </a:r>
            <a:r>
              <a:rPr lang="ru-RU" b="1" dirty="0">
                <a:solidFill>
                  <a:srgbClr val="0066FF"/>
                </a:solidFill>
              </a:rPr>
              <a:t>-R-GBA, </a:t>
            </a:r>
            <a:r>
              <a:rPr lang="ru-RU" b="1" dirty="0" err="1">
                <a:solidFill>
                  <a:srgbClr val="0066FF"/>
                </a:solidFill>
              </a:rPr>
              <a:t>WinSpec</a:t>
            </a:r>
            <a:r>
              <a:rPr lang="ru-RU" b="1" dirty="0">
                <a:solidFill>
                  <a:srgbClr val="0066FF"/>
                </a:solidFill>
              </a:rPr>
              <a:t>-R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997" y="1386862"/>
            <a:ext cx="4831300" cy="5328592"/>
          </a:xfr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FF99"/>
            </a:solidFill>
          </a:ln>
        </p:spPr>
        <p:txBody>
          <a:bodyPr>
            <a:noAutofit/>
          </a:bodyPr>
          <a:lstStyle/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350" b="1" dirty="0">
                <a:solidFill>
                  <a:schemeClr val="bg1"/>
                </a:solidFill>
              </a:rPr>
              <a:t>включение и управление работой измерительного канала;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выбор оператором измерительной задачи: контроль ЖРО, теплоносителя ЯЭУ, экологические пробы, донные отложения, продукты питания, </a:t>
            </a:r>
            <a:r>
              <a:rPr lang="ru-RU" sz="1350" b="1" dirty="0" err="1">
                <a:solidFill>
                  <a:schemeClr val="bg1"/>
                </a:solidFill>
              </a:rPr>
              <a:t>мокс</a:t>
            </a:r>
            <a:r>
              <a:rPr lang="ru-RU" sz="1350" b="1" dirty="0">
                <a:solidFill>
                  <a:schemeClr val="bg1"/>
                </a:solidFill>
              </a:rPr>
              <a:t>-топливо;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ввод данных пробоподготовки для расчета активности исходной пробы автоматически по методике измерений;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автоматизированную обработку результатов измерений;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создание базы данных радионуклидов и результатов измерений с сортировкой по объектам, дате и др.;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печать формализованного протокола результата или группы измерений за период (протокол методики измерений);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 сбор, визуализация, хранение измеренных данных;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самодиагностика в процессе работы и сигнализация о неисправностях, выходе из строя измерительных каналов;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350" b="1" dirty="0">
                <a:solidFill>
                  <a:schemeClr val="bg1"/>
                </a:solidFill>
              </a:rPr>
              <a:t> </a:t>
            </a:r>
            <a:r>
              <a:rPr lang="ru-RU" sz="1350" b="1" dirty="0">
                <a:solidFill>
                  <a:srgbClr val="0066FF"/>
                </a:solidFill>
              </a:rPr>
              <a:t>режим тренажера для обучения специалистов</a:t>
            </a:r>
          </a:p>
          <a:p>
            <a:pPr marL="174625" indent="-17462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4F54401-9FA5-4599-874F-BF3E85EA4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568" y="962309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FD3E01C-2AC9-417C-BA5C-A3A3E293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E9C1C0-477C-450C-B6D6-809E420D2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607" y="790489"/>
            <a:ext cx="5282023" cy="3014072"/>
          </a:xfrm>
          <a:prstGeom prst="rect">
            <a:avLst/>
          </a:prstGeom>
        </p:spPr>
      </p:pic>
      <p:sp>
        <p:nvSpPr>
          <p:cNvPr id="14" name="Текст 9">
            <a:extLst>
              <a:ext uri="{FF2B5EF4-FFF2-40B4-BE49-F238E27FC236}">
                <a16:creationId xmlns:a16="http://schemas.microsoft.com/office/drawing/2014/main" id="{5BBAF1CC-0B82-4806-AD02-84E2C6366C39}"/>
              </a:ext>
            </a:extLst>
          </p:cNvPr>
          <p:cNvSpPr txBox="1">
            <a:spLocks/>
          </p:cNvSpPr>
          <p:nvPr/>
        </p:nvSpPr>
        <p:spPr>
          <a:xfrm>
            <a:off x="5578605" y="3600691"/>
            <a:ext cx="5304969" cy="450467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0066FF"/>
                </a:solidFill>
              </a:rPr>
              <a:t>Spectraline ADA</a:t>
            </a:r>
            <a:endParaRPr lang="ru-RU" b="1" dirty="0">
              <a:solidFill>
                <a:srgbClr val="0066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9E05CF-83E3-497A-BCF2-99EB2309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606" y="4051158"/>
            <a:ext cx="5340249" cy="27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Методическое обеспечение </a:t>
            </a:r>
            <a:r>
              <a:rPr lang="ru-RU" sz="2000" dirty="0">
                <a:solidFill>
                  <a:srgbClr val="FF0000"/>
                </a:solidFill>
              </a:rPr>
              <a:t>СЭА-МСА03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E188CD5-52BF-4E34-9D79-790728CB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FF36176-092A-4B97-8E88-86FF7592D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83915"/>
              </p:ext>
            </p:extLst>
          </p:nvPr>
        </p:nvGraphicFramePr>
        <p:xfrm>
          <a:off x="569180" y="979736"/>
          <a:ext cx="11357881" cy="4311323"/>
        </p:xfrm>
        <a:graphic>
          <a:graphicData uri="http://schemas.openxmlformats.org/drawingml/2006/table">
            <a:tbl>
              <a:tblPr/>
              <a:tblGrid>
                <a:gridCol w="2284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2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6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Обозначение методики измерений</a:t>
                      </a: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Программное обеспечение, задача назначения</a:t>
                      </a: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Наименование методики измерений</a:t>
                      </a: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7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ЛСРН.412131.17 МИ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LinSpec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-R-GBA, 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WinSpec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-R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Задачи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1, 2, 4, 5, 6, 7, 8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Государственная система обеспечения единства измерений. Методика измерений суммарной объемной (удельной) активности альфа-излучающих радионуклидов в пробах воды I, II, III контуров ядерных энергетических установок, жидких радиоактивных отходов и пробах внешней среды с помощью спектрометров энергии альфа-излучения и радиометров альфа-излучения спектрометрических</a:t>
                      </a:r>
                      <a:endParaRPr kumimoji="0" lang="ru-RU" alt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-26-2022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SpectraLine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Задачи: 2, 3, 4, 5, 7, 8, 9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Методика измерений активности радионуклидов в счетных образцах на альфа-спектрометрах с использованием программного обеспечения </a:t>
                      </a:r>
                      <a:r>
                        <a:rPr kumimoji="0" lang="en-US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SpectraLine</a:t>
                      </a:r>
                      <a:endParaRPr kumimoji="0" lang="ru-RU" alt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МР 2.6.1.0064-12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LinSpec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-R-GBA, 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WinSpec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-R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Задачи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4, 8</a:t>
                      </a: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Радиационный контроль питьевой воды методами радиохимического анализа</a:t>
                      </a:r>
                      <a:endParaRPr kumimoji="0" lang="ru-RU" alt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615" marR="61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1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247056"/>
            <a:ext cx="10657184" cy="576262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ru-RU" sz="2400"/>
              <a:t>                                    Спасибо </a:t>
            </a:r>
            <a:r>
              <a:rPr lang="ru-RU" sz="2400" dirty="0"/>
              <a:t>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C4D973-9CCF-4697-AC7F-F3E76063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82" y="1483839"/>
            <a:ext cx="822667" cy="1046832"/>
          </a:xfrm>
          <a:prstGeom prst="rect">
            <a:avLst/>
          </a:prstGeom>
          <a:ln>
            <a:solidFill>
              <a:srgbClr val="00FF99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74D81-7796-452E-AE83-CD66EF089421}"/>
              </a:ext>
            </a:extLst>
          </p:cNvPr>
          <p:cNvSpPr txBox="1"/>
          <p:nvPr/>
        </p:nvSpPr>
        <p:spPr>
          <a:xfrm>
            <a:off x="5366899" y="851466"/>
            <a:ext cx="249234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Контактная информация:</a:t>
            </a:r>
          </a:p>
          <a:p>
            <a:endParaRPr lang="ru-RU" sz="1800" b="1" dirty="0"/>
          </a:p>
          <a:p>
            <a:r>
              <a:rPr lang="ru-RU" sz="1800" b="1" dirty="0"/>
              <a:t>ООО «НИЦ «ЛСРМ», г. Зеленоград,</a:t>
            </a:r>
          </a:p>
          <a:p>
            <a:r>
              <a:rPr lang="ru-RU" sz="1800" b="1" dirty="0">
                <a:solidFill>
                  <a:srgbClr val="C00000"/>
                </a:solidFill>
              </a:rPr>
              <a:t>+7 (495) 109-99-97</a:t>
            </a:r>
          </a:p>
          <a:p>
            <a:r>
              <a:rPr lang="ru-RU" sz="1800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info@niclsrm.ru</a:t>
            </a:r>
            <a:endParaRPr lang="ru-RU" sz="1800" b="1" dirty="0">
              <a:solidFill>
                <a:srgbClr val="C00000"/>
              </a:solidFill>
            </a:endParaRPr>
          </a:p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Генеральный директор </a:t>
            </a:r>
            <a:r>
              <a:rPr lang="ru-RU" sz="1400" b="1" dirty="0"/>
              <a:t>Пономаренко Андрей Викторович</a:t>
            </a:r>
            <a:br>
              <a:rPr lang="ru-RU" sz="1400" b="1" dirty="0"/>
            </a:br>
            <a:endParaRPr lang="ru-RU" sz="1400" b="1" dirty="0"/>
          </a:p>
          <a:p>
            <a:r>
              <a:rPr lang="ru-RU" sz="1400" b="1" dirty="0">
                <a:solidFill>
                  <a:schemeClr val="bg1"/>
                </a:solidFill>
              </a:rPr>
              <a:t>Заместитель генерального директора – главный метролог</a:t>
            </a:r>
          </a:p>
          <a:p>
            <a:r>
              <a:rPr lang="ru-RU" sz="1400" b="1" dirty="0"/>
              <a:t>Лебедева Татьяна Георгиевна</a:t>
            </a:r>
          </a:p>
          <a:p>
            <a:endParaRPr lang="ru-RU" sz="1400" b="1" dirty="0"/>
          </a:p>
          <a:p>
            <a:r>
              <a:rPr lang="ru-RU" sz="1400" b="1" dirty="0">
                <a:solidFill>
                  <a:schemeClr val="bg1"/>
                </a:solidFill>
              </a:rPr>
              <a:t>Начальник управления проектами</a:t>
            </a:r>
          </a:p>
          <a:p>
            <a:r>
              <a:rPr lang="ru-RU" sz="1400" b="1" dirty="0"/>
              <a:t>Каширина Марина Сергеевна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35DC8AA8-1EC2-456E-83E8-BC367CB6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599" y="2590614"/>
            <a:ext cx="4801300" cy="406824"/>
          </a:xfrm>
          <a:solidFill>
            <a:schemeClr val="accent1">
              <a:lumMod val="75000"/>
            </a:schemeClr>
          </a:solidFill>
          <a:ln w="127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BFEDA"/>
                </a:solidFill>
              </a:rPr>
              <a:t>Паспортизаторы </a:t>
            </a:r>
            <a:r>
              <a:rPr lang="ru-RU" b="1" dirty="0">
                <a:solidFill>
                  <a:srgbClr val="FF0000"/>
                </a:solidFill>
              </a:rPr>
              <a:t>РАО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05FACBB-49AB-4ECC-93C0-55C793DC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5182" y="6072323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t>23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881E31D-B6E1-4A74-8D6D-1CF7CA88F457}"/>
              </a:ext>
            </a:extLst>
          </p:cNvPr>
          <p:cNvSpPr txBox="1">
            <a:spLocks/>
          </p:cNvSpPr>
          <p:nvPr/>
        </p:nvSpPr>
        <p:spPr>
          <a:xfrm>
            <a:off x="565599" y="1005952"/>
            <a:ext cx="4801300" cy="4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C00000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BFEDA"/>
                </a:solidFill>
              </a:rPr>
              <a:t>Спектрометры энергии </a:t>
            </a:r>
            <a:r>
              <a:rPr lang="el-GR" b="1" dirty="0">
                <a:solidFill>
                  <a:srgbClr val="FF0000"/>
                </a:solidFill>
              </a:rPr>
              <a:t>αβγ</a:t>
            </a:r>
            <a:r>
              <a:rPr lang="ru-RU" b="1" dirty="0">
                <a:solidFill>
                  <a:srgbClr val="FF0000"/>
                </a:solidFill>
              </a:rPr>
              <a:t>-излучения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5ED9B-D808-4A9F-AD18-1C2162D2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18" y="1433302"/>
            <a:ext cx="1528881" cy="1080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02053F-EFC1-4C22-8E95-85C10504A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726" y="836910"/>
            <a:ext cx="3915334" cy="53390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CB398C-9A01-4418-BCBB-17148B24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792" y="1469957"/>
            <a:ext cx="890624" cy="1063476"/>
          </a:xfrm>
          <a:prstGeom prst="rect">
            <a:avLst/>
          </a:prstGeom>
        </p:spPr>
      </p:pic>
      <p:sp>
        <p:nvSpPr>
          <p:cNvPr id="13" name="Объект 10">
            <a:extLst>
              <a:ext uri="{FF2B5EF4-FFF2-40B4-BE49-F238E27FC236}">
                <a16:creationId xmlns:a16="http://schemas.microsoft.com/office/drawing/2014/main" id="{801D6561-82EC-40F0-979C-856924914E23}"/>
              </a:ext>
            </a:extLst>
          </p:cNvPr>
          <p:cNvSpPr txBox="1">
            <a:spLocks/>
          </p:cNvSpPr>
          <p:nvPr/>
        </p:nvSpPr>
        <p:spPr>
          <a:xfrm>
            <a:off x="565599" y="4264611"/>
            <a:ext cx="4801300" cy="5247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C00000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BFEDA"/>
                </a:solidFill>
              </a:rPr>
              <a:t>Спектрометры </a:t>
            </a:r>
            <a:r>
              <a:rPr lang="ru-RU" b="1" dirty="0">
                <a:solidFill>
                  <a:srgbClr val="FF0000"/>
                </a:solidFill>
              </a:rPr>
              <a:t>мобильные,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</a:rPr>
              <a:t>подводные, воздушные (для БЛА)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94D03-D8AF-481D-BB60-7BBE58BDB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11" y="3031154"/>
            <a:ext cx="1039462" cy="12334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A09896-51E5-4571-A5ED-31C8D4106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851" y="4830868"/>
            <a:ext cx="1762930" cy="12741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A502E6-E02C-4DE9-A8DD-4E26203AEB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581" y="3038911"/>
            <a:ext cx="1341318" cy="11842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6640ED-C992-4DD0-A156-4DCA8DDF0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18" y="4817543"/>
            <a:ext cx="1528881" cy="13303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E5B5BD-C2E4-4873-B878-88B83205B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8567" y="4852126"/>
            <a:ext cx="1542633" cy="12752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843B18-51BA-4A67-9C7A-C7AFC61A4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128" y="205405"/>
            <a:ext cx="687134" cy="7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E287E-E141-47B4-B623-1B9771E76DC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798268" y="980729"/>
            <a:ext cx="7032191" cy="5557476"/>
          </a:xfrm>
          <a:solidFill>
            <a:schemeClr val="tx1"/>
          </a:solidFill>
        </p:spPr>
        <p:txBody>
          <a:bodyPr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Исполнения СЕГР-МСА527</a:t>
            </a:r>
            <a:br>
              <a:rPr lang="ru-RU" sz="1800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7A135-5B8E-4D81-A21F-EE2D881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4932" y="6131921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>
                <a:solidFill>
                  <a:srgbClr val="0000FF"/>
                </a:solidFill>
              </a:rPr>
              <a:t>3</a:t>
            </a:fld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76104-3DE1-4E18-9C00-85CADC1EDF0C}"/>
              </a:ext>
            </a:extLst>
          </p:cNvPr>
          <p:cNvSpPr txBox="1"/>
          <p:nvPr/>
        </p:nvSpPr>
        <p:spPr>
          <a:xfrm>
            <a:off x="275060" y="134919"/>
            <a:ext cx="11529668" cy="707886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+mj-ea"/>
                <a:cs typeface="Times New Roman" panose="02020603050405020304" pitchFamily="18" charset="0"/>
              </a:rPr>
              <a:t>Установки спектрометрические рентгеновского и гамма-излучения 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СЕГР-МСА527</a:t>
            </a:r>
            <a:r>
              <a:rPr lang="ru-RU" sz="2000" b="1" dirty="0">
                <a:latin typeface="+mj-lt"/>
                <a:ea typeface="+mj-ea"/>
                <a:cs typeface="Times New Roman" panose="02020603050405020304" pitchFamily="18" charset="0"/>
              </a:rPr>
              <a:t>. Паспортизаторы РАО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EF37612-050D-49E9-9904-BBC43C511FF5}"/>
              </a:ext>
            </a:extLst>
          </p:cNvPr>
          <p:cNvSpPr txBox="1">
            <a:spLocks/>
          </p:cNvSpPr>
          <p:nvPr/>
        </p:nvSpPr>
        <p:spPr>
          <a:xfrm>
            <a:off x="267847" y="980729"/>
            <a:ext cx="4425634" cy="5557476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Область применения</a:t>
            </a:r>
          </a:p>
          <a:p>
            <a:pPr algn="just">
              <a:spcBef>
                <a:spcPts val="600"/>
              </a:spcBef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Применяются: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в системах радиационного контроля на объектах с ядерными энергетическими установками;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в качестве паспортизаторов РАО;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стационарного лабораторного оборудования;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средств радиационного контроля на мобильных носителях для радиоэкологического мониторинга территорий;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экспрессного определения радионуклидного состава источников фотонного излучения в контейнерах и других объектах сложной геометрической формы без проведения пробоотбора;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для обнаружения источников радиоактивного загрязнения объектов окружающей среды</a:t>
            </a:r>
          </a:p>
          <a:p>
            <a:pPr algn="just">
              <a:spcBef>
                <a:spcPts val="600"/>
              </a:spcBef>
            </a:pP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478C745-55FE-40CB-8F27-9E727B8EB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50399"/>
              </p:ext>
            </p:extLst>
          </p:nvPr>
        </p:nvGraphicFramePr>
        <p:xfrm>
          <a:off x="4870276" y="1412776"/>
          <a:ext cx="6783388" cy="480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Document" r:id="rId3" imgW="6783943" imgH="4805081" progId="Word.Document.12">
                  <p:embed/>
                </p:oleObj>
              </mc:Choice>
              <mc:Fallback>
                <p:oleObj name="Document" r:id="rId3" imgW="6783943" imgH="48050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0276" y="1412776"/>
                        <a:ext cx="6783388" cy="480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8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E287E-E141-47B4-B623-1B9771E76DC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75060" y="908719"/>
            <a:ext cx="6860343" cy="5616625"/>
          </a:xfrm>
          <a:solidFill>
            <a:schemeClr val="tx1"/>
          </a:solidFill>
        </p:spPr>
        <p:txBody>
          <a:bodyPr anchor="t" anchorCtr="0">
            <a:noAutofit/>
          </a:bodyPr>
          <a:lstStyle/>
          <a:p>
            <a:pPr algn="just">
              <a:spcBef>
                <a:spcPts val="600"/>
              </a:spcBef>
            </a:pP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7A135-5B8E-4D81-A21F-EE2D881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4932" y="6131921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>
                <a:solidFill>
                  <a:srgbClr val="0000FF"/>
                </a:solidFill>
              </a:rPr>
              <a:t>4</a:t>
            </a:fld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41C438E-0C10-491E-87F7-5E248F0A6490}"/>
              </a:ext>
            </a:extLst>
          </p:cNvPr>
          <p:cNvSpPr txBox="1">
            <a:spLocks/>
          </p:cNvSpPr>
          <p:nvPr/>
        </p:nvSpPr>
        <p:spPr>
          <a:xfrm>
            <a:off x="257851" y="6006564"/>
            <a:ext cx="11265722" cy="61753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2400" b="1" dirty="0">
              <a:solidFill>
                <a:srgbClr val="FFFF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1A1CB-BE4A-4A0F-986D-37FC5DA02254}"/>
              </a:ext>
            </a:extLst>
          </p:cNvPr>
          <p:cNvSpPr txBox="1"/>
          <p:nvPr/>
        </p:nvSpPr>
        <p:spPr>
          <a:xfrm>
            <a:off x="275060" y="134919"/>
            <a:ext cx="11529668" cy="707886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+mj-ea"/>
                <a:cs typeface="Times New Roman" panose="02020603050405020304" pitchFamily="18" charset="0"/>
              </a:rPr>
              <a:t>Установки спектрометрические рентгеновского и гамма-излучения 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СЕГР-МСА527</a:t>
            </a:r>
            <a:r>
              <a:rPr lang="ru-RU" sz="2000" b="1" dirty="0">
                <a:latin typeface="+mj-lt"/>
                <a:ea typeface="+mj-ea"/>
                <a:cs typeface="Times New Roman" panose="02020603050405020304" pitchFamily="18" charset="0"/>
              </a:rPr>
              <a:t>. Паспортизаторы РАО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B22EFA1-A6E3-46DF-BC6F-4A36570764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015470"/>
              </p:ext>
            </p:extLst>
          </p:nvPr>
        </p:nvGraphicFramePr>
        <p:xfrm>
          <a:off x="352015" y="926078"/>
          <a:ext cx="6700284" cy="545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Document" r:id="rId3" imgW="6783943" imgH="5522585" progId="Word.Document.12">
                  <p:embed/>
                </p:oleObj>
              </mc:Choice>
              <mc:Fallback>
                <p:oleObj name="Document" r:id="rId3" imgW="6783943" imgH="55225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015" y="926078"/>
                        <a:ext cx="6700284" cy="545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994712-3F3B-48D4-86FA-890269037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783" y="966590"/>
            <a:ext cx="3358945" cy="29654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34A48-05F7-44F6-AD3E-63FCAF03C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707" y="3974160"/>
            <a:ext cx="2160240" cy="25719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CC80267-EA59-4126-94CE-3CA5562B1AEB}"/>
              </a:ext>
            </a:extLst>
          </p:cNvPr>
          <p:cNvSpPr txBox="1">
            <a:spLocks/>
          </p:cNvSpPr>
          <p:nvPr/>
        </p:nvSpPr>
        <p:spPr>
          <a:xfrm>
            <a:off x="7615291" y="949090"/>
            <a:ext cx="842416" cy="5585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wordArtVert" wrap="none" lIns="0" tIns="45720" rIns="0" bIns="45720" rtlCol="0" anchor="t" anchorCtr="0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spcBef>
                <a:spcPts val="600"/>
              </a:spcBef>
            </a:pP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ПАСПОРТИЗАТОРЫ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8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E287E-E141-47B4-B623-1B9771E76DC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12089" y="620687"/>
            <a:ext cx="6899472" cy="5616625"/>
          </a:xfrm>
          <a:solidFill>
            <a:schemeClr val="tx1"/>
          </a:solidFill>
        </p:spPr>
        <p:txBody>
          <a:bodyPr anchor="t" anchorCtr="0">
            <a:noAutofit/>
          </a:bodyPr>
          <a:lstStyle/>
          <a:p>
            <a:pPr algn="just">
              <a:spcBef>
                <a:spcPts val="600"/>
              </a:spcBef>
            </a:pP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7A135-5B8E-4D81-A21F-EE2D881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4932" y="6131921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>
                <a:solidFill>
                  <a:srgbClr val="0000FF"/>
                </a:solidFill>
              </a:rPr>
              <a:t>5</a:t>
            </a:fld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41C438E-0C10-491E-87F7-5E248F0A6490}"/>
              </a:ext>
            </a:extLst>
          </p:cNvPr>
          <p:cNvSpPr txBox="1">
            <a:spLocks/>
          </p:cNvSpPr>
          <p:nvPr/>
        </p:nvSpPr>
        <p:spPr>
          <a:xfrm>
            <a:off x="257851" y="6006564"/>
            <a:ext cx="11265722" cy="61753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2400" b="1" dirty="0">
              <a:solidFill>
                <a:srgbClr val="FFFF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1A1CB-BE4A-4A0F-986D-37FC5DA02254}"/>
              </a:ext>
            </a:extLst>
          </p:cNvPr>
          <p:cNvSpPr txBox="1"/>
          <p:nvPr/>
        </p:nvSpPr>
        <p:spPr>
          <a:xfrm>
            <a:off x="275060" y="134919"/>
            <a:ext cx="11529668" cy="400110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+mj-ea"/>
                <a:cs typeface="Times New Roman" panose="02020603050405020304" pitchFamily="18" charset="0"/>
              </a:rPr>
              <a:t>Метрологические характеристики 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СЕГР-МСА527</a:t>
            </a:r>
            <a:endParaRPr lang="ru-RU" sz="2000" b="1" dirty="0"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6247667D-2C91-4A5F-B5B3-FB709BD87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77753"/>
              </p:ext>
            </p:extLst>
          </p:nvPr>
        </p:nvGraphicFramePr>
        <p:xfrm>
          <a:off x="189756" y="799031"/>
          <a:ext cx="6783388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Document" r:id="rId3" imgW="6783943" imgH="5068250" progId="Word.Document.12">
                  <p:embed/>
                </p:oleObj>
              </mc:Choice>
              <mc:Fallback>
                <p:oleObj name="Document" r:id="rId3" imgW="6783943" imgH="50682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756" y="799031"/>
                        <a:ext cx="6783388" cy="506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9B31CED-9A8E-4572-85F7-873ACD17E333}"/>
              </a:ext>
            </a:extLst>
          </p:cNvPr>
          <p:cNvSpPr txBox="1">
            <a:spLocks/>
          </p:cNvSpPr>
          <p:nvPr/>
        </p:nvSpPr>
        <p:spPr>
          <a:xfrm>
            <a:off x="7231493" y="620687"/>
            <a:ext cx="4573235" cy="5616625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17272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Спектрометрическое программное обеспечение «WinSpec-R» метрологического назначения</a:t>
            </a:r>
            <a:endParaRPr lang="ru-RU" sz="1400" b="0" dirty="0">
              <a:solidFill>
                <a:srgbClr val="FF0000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07975" indent="-285750" algn="just" fontAlgn="base">
              <a:buFont typeface="Wingdings" panose="05000000000000000000" pitchFamily="2" charset="2"/>
              <a:buChar char="q"/>
            </a:pPr>
            <a:r>
              <a:rPr lang="ru-RU" sz="1400" b="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Измерение и обработка спектров гамма-излучения сцинтилляционных и полупроводниковых спектрометров</a:t>
            </a:r>
            <a:endParaRPr lang="ru-RU" sz="14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7975" indent="-285750" algn="just" fontAlgn="base">
              <a:buFont typeface="Wingdings" panose="05000000000000000000" pitchFamily="2" charset="2"/>
              <a:buChar char="q"/>
            </a:pPr>
            <a:r>
              <a:rPr lang="ru-RU" sz="1400" b="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Идентификация радионуклидов гамма-излучения</a:t>
            </a:r>
            <a:endParaRPr lang="ru-RU" sz="14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7975" indent="-285750" algn="just" fontAlgn="base">
              <a:buFont typeface="Wingdings" panose="05000000000000000000" pitchFamily="2" charset="2"/>
              <a:buChar char="q"/>
            </a:pPr>
            <a:r>
              <a:rPr lang="ru-RU" sz="1400" b="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Расчет активности радионуклидов гамма-излучения</a:t>
            </a:r>
            <a:endParaRPr lang="ru-RU" sz="14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7975" indent="-285750" algn="just" fontAlgn="base">
              <a:buFont typeface="Wingdings" panose="05000000000000000000" pitchFamily="2" charset="2"/>
              <a:buChar char="q"/>
            </a:pPr>
            <a:r>
              <a:rPr lang="ru-RU" sz="1400" b="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Визуализация спектров и результатов их обработки, создание протоколов измерений</a:t>
            </a:r>
            <a:endParaRPr lang="ru-RU" sz="14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7975" indent="-285750" algn="just" fontAlgn="base">
              <a:buFont typeface="Wingdings" panose="05000000000000000000" pitchFamily="2" charset="2"/>
              <a:buChar char="q"/>
            </a:pPr>
            <a:r>
              <a:rPr lang="ru-RU" sz="1400" b="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Обработка гамма-спектров включает процедуры калибровки, нахождение параметров пиков, идентификацию радионуклидов, расчет активности</a:t>
            </a:r>
            <a:endParaRPr lang="ru-RU" sz="14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7975" indent="-285750" algn="just" fontAlgn="base">
              <a:buFont typeface="Wingdings" panose="05000000000000000000" pitchFamily="2" charset="2"/>
              <a:buChar char="q"/>
            </a:pPr>
            <a:r>
              <a:rPr lang="ru-RU" sz="14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Обеспечиваются процедуры поверки СЕГР-МСА527</a:t>
            </a: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DECDFB-5D1B-4F1B-9DD7-95FC9BF75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098" y="4444589"/>
            <a:ext cx="272514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E287E-E141-47B4-B623-1B9771E76DC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75060" y="550581"/>
            <a:ext cx="11529668" cy="5764749"/>
          </a:xfrm>
          <a:solidFill>
            <a:schemeClr val="tx1"/>
          </a:solidFill>
        </p:spPr>
        <p:txBody>
          <a:bodyPr anchor="t" anchorCtr="0">
            <a:noAutofit/>
          </a:bodyPr>
          <a:lstStyle/>
          <a:p>
            <a:pPr algn="just">
              <a:spcBef>
                <a:spcPts val="600"/>
              </a:spcBef>
            </a:pP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7A135-5B8E-4D81-A21F-EE2D881F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4932" y="6131921"/>
            <a:ext cx="1061878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41C438E-0C10-491E-87F7-5E248F0A6490}"/>
              </a:ext>
            </a:extLst>
          </p:cNvPr>
          <p:cNvSpPr txBox="1">
            <a:spLocks/>
          </p:cNvSpPr>
          <p:nvPr/>
        </p:nvSpPr>
        <p:spPr>
          <a:xfrm>
            <a:off x="257851" y="6006564"/>
            <a:ext cx="11265722" cy="61753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1A1CB-BE4A-4A0F-986D-37FC5DA02254}"/>
              </a:ext>
            </a:extLst>
          </p:cNvPr>
          <p:cNvSpPr txBox="1"/>
          <p:nvPr/>
        </p:nvSpPr>
        <p:spPr>
          <a:xfrm>
            <a:off x="275060" y="134919"/>
            <a:ext cx="11529668" cy="400110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СЕГР-МСА527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. Паспортизаторы РАО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серии ПРВ-06, ПРВ-08, ПРВ-07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36E3D1-057C-47B0-A2B0-C31DE465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2" b="3692"/>
          <a:stretch/>
        </p:blipFill>
        <p:spPr>
          <a:xfrm>
            <a:off x="7853423" y="3351962"/>
            <a:ext cx="3951305" cy="282256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C69D09F3-5298-4AD6-8614-E565C278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76" y="554331"/>
            <a:ext cx="5315298" cy="2111602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FB75BA-FA47-4EBC-A533-9AEF66059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438" y="569602"/>
            <a:ext cx="2088227" cy="27361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8EB363-5B45-4ABA-9321-6D9BE97C8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77" y="1904724"/>
            <a:ext cx="3249450" cy="43034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106EC0-9FEB-4275-B7BA-98E86FEB6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438" y="3351962"/>
            <a:ext cx="2088226" cy="28562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C3E24-61E3-4D24-9BA8-2EFF84CC2484}"/>
              </a:ext>
            </a:extLst>
          </p:cNvPr>
          <p:cNvSpPr txBox="1"/>
          <p:nvPr/>
        </p:nvSpPr>
        <p:spPr>
          <a:xfrm>
            <a:off x="350253" y="569602"/>
            <a:ext cx="322637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Паспортизаторы и спектрометры на основе детекторов из особо чистого германия </a:t>
            </a:r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ru-RU" b="1" dirty="0">
                <a:solidFill>
                  <a:srgbClr val="FF0000"/>
                </a:solidFill>
              </a:rPr>
              <a:t>ОЧГ</a:t>
            </a:r>
            <a:r>
              <a:rPr lang="ru-RU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9F5F38-AF09-4EE9-84F7-6CF8DA57FBD7}"/>
              </a:ext>
            </a:extLst>
          </p:cNvPr>
          <p:cNvSpPr txBox="1"/>
          <p:nvPr/>
        </p:nvSpPr>
        <p:spPr>
          <a:xfrm>
            <a:off x="5812476" y="2705631"/>
            <a:ext cx="599225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Паспортизаторы и спектрометры на основе детекторов из </a:t>
            </a:r>
            <a:r>
              <a:rPr lang="en-US" dirty="0">
                <a:solidFill>
                  <a:srgbClr val="FF0000"/>
                </a:solidFill>
              </a:rPr>
              <a:t>CeBr3, </a:t>
            </a:r>
            <a:r>
              <a:rPr lang="en-US" dirty="0" err="1">
                <a:solidFill>
                  <a:srgbClr val="FF0000"/>
                </a:solidFill>
              </a:rPr>
              <a:t>CdZnTe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NaI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588BE-4400-40A7-987E-08A76AEC0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304" y="3367514"/>
            <a:ext cx="1986037" cy="2199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93A75F-EE14-40E1-BE55-3369080F3834}"/>
              </a:ext>
            </a:extLst>
          </p:cNvPr>
          <p:cNvSpPr txBox="1"/>
          <p:nvPr/>
        </p:nvSpPr>
        <p:spPr>
          <a:xfrm>
            <a:off x="2583464" y="5805196"/>
            <a:ext cx="97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ПРВ-08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FFF32A-9A3B-43DD-903E-01457BE41F05}"/>
              </a:ext>
            </a:extLst>
          </p:cNvPr>
          <p:cNvSpPr txBox="1"/>
          <p:nvPr/>
        </p:nvSpPr>
        <p:spPr>
          <a:xfrm>
            <a:off x="3663671" y="5814892"/>
            <a:ext cx="97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ПРВ-08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DA90BD-5319-4D70-9835-9786B4870560}"/>
              </a:ext>
            </a:extLst>
          </p:cNvPr>
          <p:cNvSpPr txBox="1"/>
          <p:nvPr/>
        </p:nvSpPr>
        <p:spPr>
          <a:xfrm>
            <a:off x="5832914" y="5564156"/>
            <a:ext cx="97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ПРВ-07</a:t>
            </a:r>
          </a:p>
        </p:txBody>
      </p:sp>
    </p:spTree>
    <p:extLst>
      <p:ext uri="{BB962C8B-B14F-4D97-AF65-F5344CB8AC3E}">
        <p14:creationId xmlns:p14="http://schemas.microsoft.com/office/powerpoint/2010/main" val="30316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80" y="260648"/>
            <a:ext cx="11357880" cy="36004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Программное и методическое обеспечение СЕГР-МСА527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E188CD5-52BF-4E34-9D79-790728CB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BA977F0-270E-4990-A071-4A85EFF519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644587"/>
              </p:ext>
            </p:extLst>
          </p:nvPr>
        </p:nvGraphicFramePr>
        <p:xfrm>
          <a:off x="1359413" y="764704"/>
          <a:ext cx="9777413" cy="597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Document" r:id="rId3" imgW="9777927" imgH="5975649" progId="Word.Document.12">
                  <p:embed/>
                </p:oleObj>
              </mc:Choice>
              <mc:Fallback>
                <p:oleObj name="Document" r:id="rId3" imgW="9777927" imgH="597564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9413" y="764704"/>
                        <a:ext cx="9777413" cy="597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4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26" y="260648"/>
            <a:ext cx="11679534" cy="4320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Комплекс спектрометрический </a:t>
            </a:r>
            <a:r>
              <a:rPr lang="ru-RU" sz="2000" dirty="0">
                <a:solidFill>
                  <a:srgbClr val="FF0000"/>
                </a:solidFill>
              </a:rPr>
              <a:t>КСМН-01</a:t>
            </a:r>
            <a:r>
              <a:rPr lang="ru-RU" sz="2000" dirty="0"/>
              <a:t>. Назначение и задачи применения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765" y="847850"/>
            <a:ext cx="5048196" cy="275443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006666"/>
                </a:solidFill>
              </a:rPr>
              <a:t>Полное наименование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764" y="1119575"/>
            <a:ext cx="5048197" cy="582673"/>
          </a:xfr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</a:rPr>
              <a:t>Комплекс спектрометрический морского назначения КСМН-01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3EDED8C-6E7E-44F4-BD44-B27E01323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5355" y="843379"/>
            <a:ext cx="6441705" cy="249866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006666"/>
                </a:solidFill>
              </a:rPr>
              <a:t>Задачи применения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83DFBD5-D6E5-46B7-B2C8-2ED651A20D1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97576706"/>
              </p:ext>
            </p:extLst>
          </p:nvPr>
        </p:nvGraphicFramePr>
        <p:xfrm>
          <a:off x="5499593" y="1119575"/>
          <a:ext cx="4138487" cy="5565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390">
                  <a:extLst>
                    <a:ext uri="{9D8B030D-6E8A-4147-A177-3AD203B41FA5}">
                      <a16:colId xmlns:a16="http://schemas.microsoft.com/office/drawing/2014/main" val="3721057742"/>
                    </a:ext>
                  </a:extLst>
                </a:gridCol>
                <a:gridCol w="1653811">
                  <a:extLst>
                    <a:ext uri="{9D8B030D-6E8A-4147-A177-3AD203B41FA5}">
                      <a16:colId xmlns:a16="http://schemas.microsoft.com/office/drawing/2014/main" val="2853922601"/>
                    </a:ext>
                  </a:extLst>
                </a:gridCol>
                <a:gridCol w="2178286">
                  <a:extLst>
                    <a:ext uri="{9D8B030D-6E8A-4147-A177-3AD203B41FA5}">
                      <a16:colId xmlns:a16="http://schemas.microsoft.com/office/drawing/2014/main" val="3004653658"/>
                    </a:ext>
                  </a:extLst>
                </a:gridCol>
              </a:tblGrid>
              <a:tr h="24403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Задача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Анализируемые объекты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997846"/>
                  </a:ext>
                </a:extLst>
              </a:tr>
              <a:tr h="165815"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Измерение активности технологических жидких сред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38834"/>
                  </a:ext>
                </a:extLst>
              </a:tr>
              <a:tr h="34506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Вода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III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 контура ЯЭУ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Теплоноситель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 контура,  вода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 контура, вода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III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 ЯЭУ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520334608"/>
                  </a:ext>
                </a:extLst>
              </a:tr>
              <a:tr h="52425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ЖРО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Низкоактивные ЖРО, среднеактивные ЖРО, высокоактивные ЖРО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2469357802"/>
                  </a:ext>
                </a:extLst>
              </a:tr>
              <a:tr h="345000"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Измерение активности водных объектов окружающей среды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453131"/>
                  </a:ext>
                </a:extLst>
              </a:tr>
              <a:tr h="52425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Водные объекты окружающей среды низкой минерализации 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Питьевые, природные, сточные, ливневые воды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1312119999"/>
                  </a:ext>
                </a:extLst>
              </a:tr>
              <a:tr h="70343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Водные объекты окружающей среды с высокой минерализацией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Морская вода, дренажные воды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3778410196"/>
                  </a:ext>
                </a:extLst>
              </a:tr>
              <a:tr h="524185"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Измерение активности проб твердых органических и неорганических объектов окружающей среды, твердых пищевых продуктов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226546"/>
                  </a:ext>
                </a:extLst>
              </a:tr>
              <a:tr h="70343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Твердые органические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Водоросли, растения, бентосные организмы, перифитон, рыба, пищевые продукты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2775657271"/>
                  </a:ext>
                </a:extLst>
              </a:tr>
              <a:tr h="34506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Твердые неорганические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Почва, грунт, донные отложения, зола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3379022265"/>
                  </a:ext>
                </a:extLst>
              </a:tr>
              <a:tr h="345000"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Измерение активности аэрозольных проб воздуха, отобранных на фильтры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455816"/>
                  </a:ext>
                </a:extLst>
              </a:tr>
              <a:tr h="34506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Аэрозоли воздуха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Воздух рабочей зоны и приземный слой атмосферы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3151560226"/>
                  </a:ext>
                </a:extLst>
              </a:tr>
              <a:tr h="206890"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Индикация активности трития в ЖРО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17461"/>
                  </a:ext>
                </a:extLst>
              </a:tr>
              <a:tr h="24403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ЖРО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78" marR="26778" marT="0" marB="0" anchor="ctr"/>
                </a:tc>
                <a:extLst>
                  <a:ext uri="{0D108BD9-81ED-4DB2-BD59-A6C34878D82A}">
                    <a16:rowId xmlns:a16="http://schemas.microsoft.com/office/drawing/2014/main" val="2461593924"/>
                  </a:ext>
                </a:extLst>
              </a:tr>
            </a:tbl>
          </a:graphicData>
        </a:graphic>
      </p:graphicFrame>
      <p:sp>
        <p:nvSpPr>
          <p:cNvPr id="17" name="Текст 11">
            <a:extLst>
              <a:ext uri="{FF2B5EF4-FFF2-40B4-BE49-F238E27FC236}">
                <a16:creationId xmlns:a16="http://schemas.microsoft.com/office/drawing/2014/main" id="{73DA0D9E-B286-4961-B3D9-F3FEB214C2AD}"/>
              </a:ext>
            </a:extLst>
          </p:cNvPr>
          <p:cNvSpPr txBox="1">
            <a:spLocks/>
          </p:cNvSpPr>
          <p:nvPr/>
        </p:nvSpPr>
        <p:spPr>
          <a:xfrm>
            <a:off x="247526" y="1826304"/>
            <a:ext cx="5048197" cy="338545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Назначение</a:t>
            </a:r>
            <a:r>
              <a:rPr kumimoji="0" lang="ru-RU" sz="1999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СИ</a:t>
            </a:r>
          </a:p>
        </p:txBody>
      </p:sp>
      <p:sp>
        <p:nvSpPr>
          <p:cNvPr id="18" name="Объект 12">
            <a:extLst>
              <a:ext uri="{FF2B5EF4-FFF2-40B4-BE49-F238E27FC236}">
                <a16:creationId xmlns:a16="http://schemas.microsoft.com/office/drawing/2014/main" id="{92C42A71-EEEF-4C73-A873-FB7D4A778C3E}"/>
              </a:ext>
            </a:extLst>
          </p:cNvPr>
          <p:cNvSpPr txBox="1">
            <a:spLocks/>
          </p:cNvSpPr>
          <p:nvPr/>
        </p:nvSpPr>
        <p:spPr>
          <a:xfrm>
            <a:off x="247525" y="2173962"/>
            <a:ext cx="5048198" cy="2024907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6BB"/>
              </a:buClr>
              <a:buSz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Предназначен для:</a:t>
            </a:r>
          </a:p>
          <a:p>
            <a:pPr marR="0" lvl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66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измерений потока и энергии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альфа-частиц, бета-частиц и гамма-квантов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66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измерений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активности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счетных образцов, приготовленных из проб контролируемых объектов ЯЭУ и РАО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just" defTabSz="45706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66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 измерений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объемной (удельной) активности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проб в соответствии с методиками измерений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178C00-3A43-4930-A479-8CC171D3C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42" y="3801673"/>
            <a:ext cx="2250056" cy="2037431"/>
          </a:xfrm>
          <a:prstGeom prst="rect">
            <a:avLst/>
          </a:prstGeom>
          <a:ln w="3175">
            <a:solidFill>
              <a:srgbClr val="FFFF00"/>
            </a:solidFill>
          </a:ln>
        </p:spPr>
      </p:pic>
      <p:sp>
        <p:nvSpPr>
          <p:cNvPr id="24" name="Текст 11">
            <a:extLst>
              <a:ext uri="{FF2B5EF4-FFF2-40B4-BE49-F238E27FC236}">
                <a16:creationId xmlns:a16="http://schemas.microsoft.com/office/drawing/2014/main" id="{E465750B-99D9-4809-84EE-E8734A55B3BC}"/>
              </a:ext>
            </a:extLst>
          </p:cNvPr>
          <p:cNvSpPr txBox="1">
            <a:spLocks/>
          </p:cNvSpPr>
          <p:nvPr/>
        </p:nvSpPr>
        <p:spPr>
          <a:xfrm>
            <a:off x="246427" y="4310644"/>
            <a:ext cx="5063534" cy="325477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Область применения</a:t>
            </a:r>
          </a:p>
        </p:txBody>
      </p:sp>
      <p:sp>
        <p:nvSpPr>
          <p:cNvPr id="25" name="Объект 12">
            <a:extLst>
              <a:ext uri="{FF2B5EF4-FFF2-40B4-BE49-F238E27FC236}">
                <a16:creationId xmlns:a16="http://schemas.microsoft.com/office/drawing/2014/main" id="{3895A611-6CA8-4386-A706-0284E9D634BE}"/>
              </a:ext>
            </a:extLst>
          </p:cNvPr>
          <p:cNvSpPr txBox="1">
            <a:spLocks/>
          </p:cNvSpPr>
          <p:nvPr/>
        </p:nvSpPr>
        <p:spPr>
          <a:xfrm>
            <a:off x="246427" y="4681038"/>
            <a:ext cx="5063534" cy="2004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fontAlgn="auto">
              <a:spcBef>
                <a:spcPts val="0"/>
              </a:spcBef>
              <a:spcAft>
                <a:spcPts val="0"/>
              </a:spcAft>
              <a:buSzTx/>
              <a:buNone/>
              <a:tabLst/>
              <a:defRPr/>
            </a:pPr>
            <a:r>
              <a:rPr lang="ru-RU" sz="1500" b="1" dirty="0">
                <a:solidFill>
                  <a:schemeClr val="bg1"/>
                </a:solidFill>
              </a:rPr>
              <a:t>Оснащение радиохимических лабораторий </a:t>
            </a:r>
          </a:p>
          <a:p>
            <a:pPr marR="0" lvl="0" algn="just" fontAlgn="auto"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500" b="1" dirty="0">
                <a:solidFill>
                  <a:schemeClr val="bg1"/>
                </a:solidFill>
              </a:rPr>
              <a:t>служб радиационной безопасности, обеспечивающих контроль технологических сред ЯЭУ;</a:t>
            </a:r>
          </a:p>
          <a:p>
            <a:pPr marR="0" lvl="0" algn="just" fontAlgn="auto"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500" b="1" dirty="0">
                <a:solidFill>
                  <a:schemeClr val="bg1"/>
                </a:solidFill>
              </a:rPr>
              <a:t>СРБ флотов и радиохимических блоков наводных кораблей с ЯЭУ, НК специального назначения; </a:t>
            </a:r>
          </a:p>
          <a:p>
            <a:pPr marR="0" lvl="0" algn="just" fontAlgn="auto"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500" b="1" dirty="0">
                <a:solidFill>
                  <a:schemeClr val="bg1"/>
                </a:solidFill>
              </a:rPr>
              <a:t>СРБ предприятий ЯТЦ, АЭС</a:t>
            </a:r>
          </a:p>
          <a:p>
            <a:pPr marL="0" marR="0" lvl="0" indent="0" algn="just" fontAlgn="auto">
              <a:spcBef>
                <a:spcPts val="0"/>
              </a:spcBef>
              <a:spcAft>
                <a:spcPts val="0"/>
              </a:spcAft>
              <a:buSzTx/>
              <a:buNone/>
              <a:tabLst/>
              <a:defRPr/>
            </a:pP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23353FDB-7C7D-417D-B6DF-689EDB26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BBB605-D457-44F0-88BF-44CB97089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243" y="1356150"/>
            <a:ext cx="2250056" cy="235966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066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F6F6ADF-FA18-49AF-AF71-54EC7ACC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85" y="260648"/>
            <a:ext cx="11548575" cy="419962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Задачи, решаемые </a:t>
            </a:r>
            <a:r>
              <a:rPr lang="ru-RU" sz="2000" dirty="0">
                <a:solidFill>
                  <a:srgbClr val="FF0000"/>
                </a:solidFill>
              </a:rPr>
              <a:t>КСМН-01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49BA9D-BE00-409E-A8DC-B06994C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500" y="5060608"/>
            <a:ext cx="5445757" cy="288876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C00000"/>
                </a:solidFill>
              </a:rPr>
              <a:t>Контроль обращения с РАО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99C1F0-5107-4339-A974-70A6451F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334" y="5336042"/>
            <a:ext cx="5453045" cy="716279"/>
          </a:xfrm>
          <a:solidFill>
            <a:schemeClr val="tx1"/>
          </a:solidFill>
          <a:ln w="12700"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r>
              <a:rPr lang="ru-RU" sz="1200" dirty="0">
                <a:solidFill>
                  <a:schemeClr val="bg1"/>
                </a:solidFill>
              </a:rPr>
              <a:t> Решение задач ОСПОРБ-99/2010 по контролю РАО в соответствии с требованиями системы обращения с радиоактивными отходами в местах их образования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3EDED8C-6E7E-44F4-BD44-B27E01323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396" y="771176"/>
            <a:ext cx="5991871" cy="325067"/>
          </a:xfrm>
          <a:solidFill>
            <a:schemeClr val="tx1"/>
          </a:solidFill>
        </p:spPr>
        <p:txBody>
          <a:bodyPr/>
          <a:lstStyle/>
          <a:p>
            <a:r>
              <a:rPr lang="ru-RU" sz="1600" b="1" dirty="0">
                <a:solidFill>
                  <a:srgbClr val="C00000"/>
                </a:solidFill>
              </a:rPr>
              <a:t>Контроль объектов окружающей среды 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B137330F-FB55-4B3F-84B4-1D6B43017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395" y="1096243"/>
            <a:ext cx="5977358" cy="4956078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</a:pPr>
            <a:r>
              <a:rPr lang="ru-RU" sz="1200" b="1" dirty="0">
                <a:solidFill>
                  <a:schemeClr val="bg1"/>
                </a:solidFill>
              </a:rPr>
              <a:t> Соблюдение требований руководства по контролю за радиоактивным загрязнением внешней среды и внутренним облучением личного состава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endParaRPr lang="ru-RU" sz="1200" b="1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</a:pPr>
            <a:r>
              <a:rPr lang="ru-RU" sz="1200" dirty="0">
                <a:solidFill>
                  <a:schemeClr val="bg1"/>
                </a:solidFill>
              </a:rPr>
              <a:t> В повседневных условиях при нормальной безаварийной эксплуатации ЯЭУ и отсутствии радиационно-опасных работ устанавливается минимальный объем контроля. При этом обязательному контролю подлежат: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r>
              <a:rPr lang="ru-RU" sz="1200" dirty="0">
                <a:solidFill>
                  <a:schemeClr val="bg1"/>
                </a:solidFill>
              </a:rPr>
              <a:t>- морская вода (активность искусственных радионуклидов);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r>
              <a:rPr lang="ru-RU" sz="1200" dirty="0">
                <a:solidFill>
                  <a:schemeClr val="bg1"/>
                </a:solidFill>
              </a:rPr>
              <a:t>- приземный слой атмосферного воздуха (активность радионуклидов в аэрозолях и атмосферных осадках);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r>
              <a:rPr lang="ru-RU" sz="1200" dirty="0">
                <a:solidFill>
                  <a:schemeClr val="bg1"/>
                </a:solidFill>
              </a:rPr>
              <a:t>- питьевая вода (суммарная активность радионуклидов).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endParaRPr lang="ru-RU" sz="12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</a:pPr>
            <a:r>
              <a:rPr lang="ru-RU" sz="1200" dirty="0">
                <a:solidFill>
                  <a:schemeClr val="bg1"/>
                </a:solidFill>
              </a:rPr>
              <a:t> Для выявления распространения и накопления радионуклидов в объектах внешней среды производится </a:t>
            </a:r>
            <a:r>
              <a:rPr lang="ru-RU" sz="1200" u="sng" dirty="0">
                <a:solidFill>
                  <a:schemeClr val="bg1"/>
                </a:solidFill>
              </a:rPr>
              <a:t>отбор и анализ проб воды, донных отложений, перифитона, водорослей, бентосных организмов, почвы и растительности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</a:pPr>
            <a:endParaRPr lang="ru-RU" sz="12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</a:pPr>
            <a:r>
              <a:rPr lang="ru-RU" sz="1200" dirty="0">
                <a:solidFill>
                  <a:schemeClr val="bg1"/>
                </a:solidFill>
              </a:rPr>
              <a:t> В случае обнаружения загрязнения внешней среды, в аварийной ситуации должно проводиться детальное радиационно-гигиеническое обследование территории (акватории и воздуха) </a:t>
            </a:r>
            <a:r>
              <a:rPr lang="ru-RU" sz="1200" u="sng" dirty="0">
                <a:solidFill>
                  <a:schemeClr val="bg1"/>
                </a:solidFill>
              </a:rPr>
              <a:t>для определения размеров очага и установления радионуклидного состава загрязнения.</a:t>
            </a:r>
            <a:r>
              <a:rPr lang="ru-RU" sz="1200" dirty="0">
                <a:solidFill>
                  <a:schemeClr val="bg1"/>
                </a:solidFill>
              </a:rPr>
              <a:t> Правильная гигиеническая оценка обеспечиваются только на основании идентификации и количественного определения биологически опасных РН.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</a:pP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8" name="Объект 12">
            <a:extLst>
              <a:ext uri="{FF2B5EF4-FFF2-40B4-BE49-F238E27FC236}">
                <a16:creationId xmlns:a16="http://schemas.microsoft.com/office/drawing/2014/main" id="{92C42A71-EEEF-4C73-A873-FB7D4A778C3E}"/>
              </a:ext>
            </a:extLst>
          </p:cNvPr>
          <p:cNvSpPr txBox="1">
            <a:spLocks/>
          </p:cNvSpPr>
          <p:nvPr/>
        </p:nvSpPr>
        <p:spPr>
          <a:xfrm>
            <a:off x="349501" y="1096243"/>
            <a:ext cx="5456879" cy="3844925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  <a:defRPr/>
            </a:pPr>
            <a:r>
              <a:rPr lang="ru-RU" sz="1200" b="1" dirty="0">
                <a:solidFill>
                  <a:schemeClr val="bg1"/>
                </a:solidFill>
              </a:rPr>
              <a:t>Контроль защитных барьеров ЯЭУ 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r>
              <a:rPr lang="ru-RU" sz="1200" dirty="0">
                <a:solidFill>
                  <a:schemeClr val="bg1"/>
                </a:solidFill>
              </a:rPr>
              <a:t> Измерение активности технологических сред за каждым контролируемым защитным барьером путем отбора проб с последующим их радиохимическим анализом и измерением в лабораторных условиях на спектрометре. 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u="sng" dirty="0">
                <a:solidFill>
                  <a:schemeClr val="bg1"/>
                </a:solidFill>
              </a:rPr>
              <a:t>Изделие применяется для оценки и прогноза состояния активных зон реакторов; контроль герметичности теплообменников I – III контуров.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r>
              <a:rPr lang="ru-RU" sz="1200" dirty="0">
                <a:solidFill>
                  <a:schemeClr val="bg1"/>
                </a:solidFill>
              </a:rPr>
              <a:t> Оценка и прогноз состояния активной зоны ЯЭУ проводится посредством контроля объемной активность </a:t>
            </a:r>
            <a:r>
              <a:rPr lang="ru-RU" sz="1200" u="sng" dirty="0">
                <a:solidFill>
                  <a:schemeClr val="bg1"/>
                </a:solidFill>
              </a:rPr>
              <a:t>суммы радионуклидов йода </a:t>
            </a:r>
            <a:r>
              <a:rPr lang="ru-RU" sz="1200" dirty="0">
                <a:solidFill>
                  <a:schemeClr val="bg1"/>
                </a:solidFill>
              </a:rPr>
              <a:t>(основной критерий) и объемной активности </a:t>
            </a:r>
            <a:r>
              <a:rPr lang="ru-RU" sz="1200" u="sng" dirty="0">
                <a:solidFill>
                  <a:schemeClr val="bg1"/>
                </a:solidFill>
              </a:rPr>
              <a:t>альфа-излучающих радионуклидов </a:t>
            </a:r>
            <a:r>
              <a:rPr lang="ru-RU" sz="1200" dirty="0">
                <a:solidFill>
                  <a:schemeClr val="bg1"/>
                </a:solidFill>
              </a:rPr>
              <a:t>(дополнительный критерий). 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u="sng" dirty="0">
                <a:solidFill>
                  <a:schemeClr val="bg1"/>
                </a:solidFill>
              </a:rPr>
              <a:t>Реперные РН в пробах теплоносителя I контура ЯЭУ: 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  <a:defRPr/>
            </a:pPr>
            <a:r>
              <a:rPr lang="ru-RU" sz="1200" u="sng" dirty="0">
                <a:solidFill>
                  <a:schemeClr val="bg1"/>
                </a:solidFill>
              </a:rPr>
              <a:t>I-131, I-132, I-133, I-134, I-135 и Cs-138</a:t>
            </a:r>
            <a:r>
              <a:rPr lang="ru-RU" sz="1200" dirty="0">
                <a:solidFill>
                  <a:schemeClr val="bg1"/>
                </a:solidFill>
              </a:rPr>
              <a:t>. 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r>
              <a:rPr lang="ru-RU" sz="1200" dirty="0">
                <a:solidFill>
                  <a:schemeClr val="bg1"/>
                </a:solidFill>
              </a:rPr>
              <a:t> Анализ пробы </a:t>
            </a:r>
            <a:r>
              <a:rPr lang="ru-RU" sz="1200" u="sng" dirty="0">
                <a:solidFill>
                  <a:schemeClr val="bg1"/>
                </a:solidFill>
              </a:rPr>
              <a:t>с неизвестным радионуклидным составом</a:t>
            </a:r>
            <a:r>
              <a:rPr lang="ru-RU" sz="1200" dirty="0">
                <a:solidFill>
                  <a:schemeClr val="bg1"/>
                </a:solidFill>
              </a:rPr>
              <a:t>, в том числе определение об. активности РН, составляющих 90 % наведённой активности технологических контуров ЯЭУ (F-18, Na-24, Мn-54, 56, Mo-99, W-187, Со-58, 60, Fe-59, Еu-152, Eu-154, Gd-153).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856038" algn="l"/>
              </a:tabLst>
              <a:defRPr/>
            </a:pP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23353FDB-7C7D-417D-B6DF-689EDB26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0116" y="6111347"/>
            <a:ext cx="1061878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ru-RU" sz="1999" b="0" i="0" u="none" strike="noStrike" kern="1200" cap="none" spc="0" normalizeH="0" baseline="0" noProof="0" smtClean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999" b="0" i="0" u="none" strike="noStrike" kern="1200" cap="none" spc="0" normalizeH="0" baseline="0" noProof="0" dirty="0">
              <a:ln>
                <a:noFill/>
              </a:ln>
              <a:solidFill>
                <a:srgbClr val="00C6B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760B2791-D49E-49CD-8B53-7E0F0F2B4FAF}"/>
              </a:ext>
            </a:extLst>
          </p:cNvPr>
          <p:cNvSpPr txBox="1">
            <a:spLocks/>
          </p:cNvSpPr>
          <p:nvPr/>
        </p:nvSpPr>
        <p:spPr>
          <a:xfrm>
            <a:off x="353335" y="771177"/>
            <a:ext cx="5453044" cy="325067"/>
          </a:xfrm>
          <a:prstGeom prst="rect">
            <a:avLst/>
          </a:prstGeom>
          <a:solidFill>
            <a:schemeClr val="tx1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C00000"/>
                </a:solidFill>
              </a:rPr>
              <a:t>Оценка состояния активных зон ЯЭУ</a:t>
            </a:r>
          </a:p>
        </p:txBody>
      </p:sp>
      <p:sp>
        <p:nvSpPr>
          <p:cNvPr id="15" name="Объект 10">
            <a:extLst>
              <a:ext uri="{FF2B5EF4-FFF2-40B4-BE49-F238E27FC236}">
                <a16:creationId xmlns:a16="http://schemas.microsoft.com/office/drawing/2014/main" id="{42D2C414-9C7B-4491-A2E9-C1BEB5A6AFEC}"/>
              </a:ext>
            </a:extLst>
          </p:cNvPr>
          <p:cNvSpPr txBox="1">
            <a:spLocks/>
          </p:cNvSpPr>
          <p:nvPr/>
        </p:nvSpPr>
        <p:spPr>
          <a:xfrm>
            <a:off x="349500" y="6117841"/>
            <a:ext cx="11577559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FFFF00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797" indent="-342797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928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916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04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8920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  <a:defRPr/>
            </a:pPr>
            <a:r>
              <a:rPr lang="ru-RU" sz="1100" b="1" dirty="0">
                <a:solidFill>
                  <a:schemeClr val="bg1"/>
                </a:solidFill>
              </a:rPr>
              <a:t>Вывод: для определения радионуклидного состава и активности загрязнений, технологических сред и РАО в полной мере могут применяться только методы спектрометрического анализа отобранных проб контролируемых объектов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856038" algn="l"/>
              </a:tabLst>
              <a:defRPr/>
            </a:pP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Тема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5C5BB1-9D2C-412A-AE6C-0FC75190A4CE}">
  <ds:schemaRefs>
    <ds:schemaRef ds:uri="http://purl.org/dc/terms/"/>
    <ds:schemaRef ds:uri="a4f35948-e619-41b3-aa29-22878b09cfd2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40262f94-9f35-4ac3-9a90-690165a166b7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4571</TotalTime>
  <Words>2157</Words>
  <Application>Microsoft Office PowerPoint</Application>
  <PresentationFormat>Произвольный</PresentationFormat>
  <Paragraphs>337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Century Gothic</vt:lpstr>
      <vt:lpstr>Tahoma</vt:lpstr>
      <vt:lpstr>Times New Roman</vt:lpstr>
      <vt:lpstr>Trebuchet MS</vt:lpstr>
      <vt:lpstr>Wingdings</vt:lpstr>
      <vt:lpstr>Wingdings 2</vt:lpstr>
      <vt:lpstr>Цитаты</vt:lpstr>
      <vt:lpstr>1_Цитаты</vt:lpstr>
      <vt:lpstr>Document</vt:lpstr>
      <vt:lpstr>PBrush</vt:lpstr>
      <vt:lpstr>Презентация PowerPoint</vt:lpstr>
      <vt:lpstr>Назначение, типы и задачи применения спектрометров</vt:lpstr>
      <vt:lpstr>Исполнения СЕГР-МСА527 </vt:lpstr>
      <vt:lpstr> </vt:lpstr>
      <vt:lpstr> </vt:lpstr>
      <vt:lpstr> </vt:lpstr>
      <vt:lpstr>Программное и методическое обеспечение СЕГР-МСА527</vt:lpstr>
      <vt:lpstr>Комплекс спектрометрический КСМН-01. Назначение и задачи применения</vt:lpstr>
      <vt:lpstr>Задачи, решаемые КСМН-01</vt:lpstr>
      <vt:lpstr>Структура и состав КСМН-01</vt:lpstr>
      <vt:lpstr>Метрологические характеристики РПА-01 (альфа)</vt:lpstr>
      <vt:lpstr>Метрологические характеристики СКГ-НЦ01 (гамма)</vt:lpstr>
      <vt:lpstr>Метрологические характеристики СКБ-НЦ02, РКБ-НЦ03 (бета)</vt:lpstr>
      <vt:lpstr>Стойкость и живучесть КСМН-01</vt:lpstr>
      <vt:lpstr>Программное обеспечение КСМН-01</vt:lpstr>
      <vt:lpstr>Стойкость и живучесть КСМН-01</vt:lpstr>
      <vt:lpstr>Спектрометры энергии альфа-излучения  с полупроводниковыми детекторами СЭА-МСА03. Назначение и задачи применения</vt:lpstr>
      <vt:lpstr>Структура и состав СЭА-МСА03</vt:lpstr>
      <vt:lpstr>Метрологические характеристики СЭА-МСА03</vt:lpstr>
      <vt:lpstr>Задачи, решаемые СЭА-МСА03</vt:lpstr>
      <vt:lpstr>Программное обеспечение СЭА-МСА03</vt:lpstr>
      <vt:lpstr>Методическое обеспечение СЭА-МСА03</vt:lpstr>
      <vt:lpstr>                                    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Пономаренко Андрей</dc:creator>
  <cp:lastModifiedBy>Talebeda</cp:lastModifiedBy>
  <cp:revision>214</cp:revision>
  <dcterms:created xsi:type="dcterms:W3CDTF">2021-02-22T12:53:05Z</dcterms:created>
  <dcterms:modified xsi:type="dcterms:W3CDTF">2025-10-12T11:54:59Z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