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80" r:id="rId2"/>
    <p:sldMasterId id="2147483737" r:id="rId3"/>
    <p:sldMasterId id="2147483702" r:id="rId4"/>
    <p:sldMasterId id="2147483716" r:id="rId5"/>
  </p:sldMasterIdLst>
  <p:notesMasterIdLst>
    <p:notesMasterId r:id="rId54"/>
  </p:notesMasterIdLst>
  <p:sldIdLst>
    <p:sldId id="2147376275" r:id="rId6"/>
    <p:sldId id="2147376271" r:id="rId7"/>
    <p:sldId id="2147376272" r:id="rId8"/>
    <p:sldId id="2147376273" r:id="rId9"/>
    <p:sldId id="2147376245" r:id="rId10"/>
    <p:sldId id="2147376265" r:id="rId11"/>
    <p:sldId id="2147376238" r:id="rId12"/>
    <p:sldId id="2147376209" r:id="rId13"/>
    <p:sldId id="2147376243" r:id="rId14"/>
    <p:sldId id="2147376241" r:id="rId15"/>
    <p:sldId id="2147376240" r:id="rId16"/>
    <p:sldId id="2147376294" r:id="rId17"/>
    <p:sldId id="314" r:id="rId18"/>
    <p:sldId id="310" r:id="rId19"/>
    <p:sldId id="2147376288" r:id="rId20"/>
    <p:sldId id="2147376290" r:id="rId21"/>
    <p:sldId id="2147376291" r:id="rId22"/>
    <p:sldId id="2147376255" r:id="rId23"/>
    <p:sldId id="2147376289" r:id="rId24"/>
    <p:sldId id="2147376261" r:id="rId25"/>
    <p:sldId id="2147376259" r:id="rId26"/>
    <p:sldId id="2147376268" r:id="rId27"/>
    <p:sldId id="2147376274" r:id="rId28"/>
    <p:sldId id="2147376269" r:id="rId29"/>
    <p:sldId id="322" r:id="rId30"/>
    <p:sldId id="316" r:id="rId31"/>
    <p:sldId id="324" r:id="rId32"/>
    <p:sldId id="2147376284" r:id="rId33"/>
    <p:sldId id="2147376296" r:id="rId34"/>
    <p:sldId id="2147376297" r:id="rId35"/>
    <p:sldId id="321" r:id="rId36"/>
    <p:sldId id="2147376287" r:id="rId37"/>
    <p:sldId id="839" r:id="rId38"/>
    <p:sldId id="2147376286" r:id="rId39"/>
    <p:sldId id="842" r:id="rId40"/>
    <p:sldId id="2147376293" r:id="rId41"/>
    <p:sldId id="2147376154" r:id="rId42"/>
    <p:sldId id="2147376247" r:id="rId43"/>
    <p:sldId id="2147376277" r:id="rId44"/>
    <p:sldId id="2147376257" r:id="rId45"/>
    <p:sldId id="2147376258" r:id="rId46"/>
    <p:sldId id="2147376278" r:id="rId47"/>
    <p:sldId id="2147376256" r:id="rId48"/>
    <p:sldId id="2147376279" r:id="rId49"/>
    <p:sldId id="2147376267" r:id="rId50"/>
    <p:sldId id="2147376280" r:id="rId51"/>
    <p:sldId id="2147376281" r:id="rId52"/>
    <p:sldId id="2147376282" r:id="rId5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Введение" id="{F04F59D7-83BB-420F-94E8-D0101DCA7C36}">
          <p14:sldIdLst>
            <p14:sldId id="2147376275"/>
            <p14:sldId id="2147376271"/>
            <p14:sldId id="2147376272"/>
            <p14:sldId id="2147376273"/>
            <p14:sldId id="2147376245"/>
          </p14:sldIdLst>
        </p14:section>
        <p14:section name="Диджитайзеры" id="{0AB16109-A3B6-483C-B876-AF13AE429CB7}">
          <p14:sldIdLst>
            <p14:sldId id="2147376265"/>
            <p14:sldId id="2147376238"/>
            <p14:sldId id="2147376209"/>
            <p14:sldId id="2147376243"/>
            <p14:sldId id="2147376241"/>
            <p14:sldId id="2147376240"/>
            <p14:sldId id="2147376294"/>
            <p14:sldId id="314"/>
            <p14:sldId id="310"/>
            <p14:sldId id="2147376288"/>
            <p14:sldId id="2147376290"/>
            <p14:sldId id="2147376291"/>
            <p14:sldId id="2147376255"/>
            <p14:sldId id="2147376289"/>
            <p14:sldId id="2147376261"/>
            <p14:sldId id="2147376259"/>
            <p14:sldId id="2147376268"/>
            <p14:sldId id="2147376274"/>
            <p14:sldId id="2147376269"/>
            <p14:sldId id="322"/>
            <p14:sldId id="316"/>
            <p14:sldId id="324"/>
            <p14:sldId id="2147376284"/>
            <p14:sldId id="2147376296"/>
            <p14:sldId id="2147376297"/>
            <p14:sldId id="321"/>
            <p14:sldId id="2147376287"/>
            <p14:sldId id="839"/>
            <p14:sldId id="2147376286"/>
            <p14:sldId id="842"/>
            <p14:sldId id="2147376293"/>
            <p14:sldId id="2147376154"/>
            <p14:sldId id="2147376247"/>
            <p14:sldId id="2147376277"/>
            <p14:sldId id="2147376257"/>
            <p14:sldId id="2147376258"/>
            <p14:sldId id="2147376278"/>
            <p14:sldId id="2147376256"/>
            <p14:sldId id="2147376279"/>
            <p14:sldId id="2147376267"/>
            <p14:sldId id="2147376280"/>
            <p14:sldId id="2147376281"/>
            <p14:sldId id="2147376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 A" initials="AA" lastIdx="1" clrIdx="0">
    <p:extLst>
      <p:ext uri="{19B8F6BF-5375-455C-9EA6-DF929625EA0E}">
        <p15:presenceInfo xmlns:p15="http://schemas.microsoft.com/office/powerpoint/2012/main" userId="fb012d0ca30d84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CE"/>
    <a:srgbClr val="E9EBF5"/>
    <a:srgbClr val="D9D9D9"/>
    <a:srgbClr val="C6EFCE"/>
    <a:srgbClr val="FFFFFF"/>
    <a:srgbClr val="D79251"/>
    <a:srgbClr val="093C92"/>
    <a:srgbClr val="FF897F"/>
    <a:srgbClr val="3481CC"/>
    <a:srgbClr val="FF8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5223" autoAdjust="0"/>
  </p:normalViewPr>
  <p:slideViewPr>
    <p:cSldViewPr snapToGrid="0">
      <p:cViewPr varScale="1">
        <p:scale>
          <a:sx n="113" d="100"/>
          <a:sy n="113" d="100"/>
        </p:scale>
        <p:origin x="267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занимайтесь наукой, а рутину оставьте </a:t>
            </a:r>
            <a:r>
              <a:rPr lang="ru-RU" sz="2000" b="0" strike="noStrike" spc="-1" dirty="0" err="1">
                <a:latin typeface="Arial"/>
              </a:rPr>
              <a:t>нейронкам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latin typeface="Arial"/>
                <a:ea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fld id="{7F8AA458-70AB-489C-9C56-EE83101EF77E}" type="slidenum">
              <a:rPr kumimoji="0" lang="ru-RU" sz="12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>
                  <a:tab pos="0" algn="l"/>
                </a:tabLst>
                <a:defRPr/>
              </a:pPr>
              <a:t>1</a:t>
            </a:fld>
            <a:endParaRPr kumimoji="0" lang="en-US" sz="1200" b="0" i="0" u="none" strike="noStrike" kern="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BA3A8-9923-5157-1E24-96A44543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C70D98A-51B0-4739-EE1E-4DAC55AEF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2E9E798-0B4E-59D9-F005-B4328957F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766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8ABF8-9019-F8BF-3874-5BE510E65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1A9BFD0-13B8-6437-8B7D-2D12BB79B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097827-D824-31E8-E2A8-3E6F7B529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756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954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AAF4B-8724-EF98-2F62-FC9A9BFC1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B69CDAD-924C-E820-D76E-2EFBD0924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FD00226-2514-72FC-122A-17E69FAD3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373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D1E31-3E6B-A54F-C65E-02E886314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AC7D4E-FADC-9E0A-4860-E1F7B409E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FEE003-79F0-5072-8821-DE47BE2F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79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D1E31-3E6B-A54F-C65E-02E886314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AC7D4E-FADC-9E0A-4860-E1F7B409E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FEE003-79F0-5072-8821-DE47BE2F3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929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791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F86DC-23E3-C6E4-1E10-85440AB52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A9AC275-2186-33FC-91B1-E15F33409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0955B4-BC77-18D4-1890-B753C7BB5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167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235EF-327D-C7DD-063B-B376802D3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979F694-9747-C66C-0381-E25D2646F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0C02287-92AD-4541-2C8A-10A22821B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377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6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Наши прошивки на ПЛИС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Преимущество прошивок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44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BF94C-8C8A-9E2A-1BC7-AB21BBEF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4179528-8801-FD4C-965B-0AE17D3FD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2B85BC9-7376-BA65-0D35-F04E7A27F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dirty="0"/>
              <a:t>Слайд 10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/>
              <a:t>Благодарю за внимание! Наши контакты на экране! Будем рады ответить на ваши вопросы!</a:t>
            </a: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690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D31B-80ED-AE6B-A66F-C2BEE5C3B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7B0ABB-2402-989E-34E1-AE7EAF14F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EEBF110-483C-F49D-092A-69DBAD703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6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Наши прошивки на ПЛИС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Преимущество прошивок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063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899A2-4B14-26B1-043E-3DD9FA696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326A98B-CB0E-B40A-3D7F-BCAD00FF2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75B9207-5965-FA11-1488-B6529C75D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6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Наши прошивки на ПЛИС</a:t>
            </a:r>
          </a:p>
          <a:p>
            <a:pPr marL="457200" indent="-298450">
              <a:buFontTx/>
              <a:buChar char="-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Преимущество прошивок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65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5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210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111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656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002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74E9-20CA-383D-4970-DF11300D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C20C755-F9BB-0031-374D-E110624B0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49EEA8A-BB06-C33D-4CD0-371C5D212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dirty="0"/>
              <a:t>Слайд 10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/>
              <a:t>Благодарю за внимание! Наши контакты на экране! Будем рады ответить на ваши вопросы!</a:t>
            </a: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50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13E13-FB8D-7100-5FF3-1583D1B65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F65DD3-3BA2-6597-7457-0BD250829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EFE144C-A45D-3334-EAFB-3BC870CB6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 4</a:t>
            </a:r>
          </a:p>
          <a:p>
            <a:pPr marL="457200" indent="-298450">
              <a:buFontTx/>
              <a:buChar char="-"/>
            </a:pPr>
            <a:r>
              <a:rPr lang="ru-RU" dirty="0"/>
              <a:t>Представлена линейка диджитайзеров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Основные параметр – частота оцифровки сигналов</a:t>
            </a:r>
          </a:p>
          <a:p>
            <a:pPr marL="457200" indent="-298450">
              <a:buFontTx/>
              <a:buChar char="-"/>
            </a:pPr>
            <a:r>
              <a:rPr lang="ru-RU" dirty="0"/>
              <a:t>Широкое применение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763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B3DD-6A2E-6BC4-B204-D6E2BDA29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39F3A4D-9A42-5BE8-175F-8DD3B9244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D8A92F3-66ED-BC11-7A16-66EF9DA47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dirty="0"/>
              <a:t>Слайд 10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/>
              <a:t>Благодарю за внимание! Наши контакты на экране! Будем рады ответить на ваши вопросы!</a:t>
            </a: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350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78A03-1F3C-7999-B1C3-EB401272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E49D1C-2D8E-816B-BE10-854F00436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C29741-195B-492A-527A-5D8607FD5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dirty="0"/>
              <a:t>Слайд 10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/>
              <a:t>Благодарю за внимание! Наши контакты на экране! Будем рады ответить на ваши вопросы!</a:t>
            </a: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E0A5B-4F83-0565-A450-02076482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8A56725-FCBD-1060-D5B2-7745B0D20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8BC9021-A0C9-FB63-4374-3B65765F4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dirty="0"/>
              <a:t>Слайд 10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/>
              <a:t>Благодарю за внимание! Наши контакты на экране! Будем рады ответить на ваши вопросы!</a:t>
            </a: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70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1200" b="1" baseline="30000" dirty="0"/>
              <a:t>Вот уже </a:t>
            </a:r>
            <a:r>
              <a:rPr lang="ru-RU" sz="1200" b="1" baseline="30000" dirty="0" err="1"/>
              <a:t>бьолее</a:t>
            </a:r>
            <a:r>
              <a:rPr lang="ru-RU" sz="1200" b="1" baseline="30000" dirty="0"/>
              <a:t> 40 лет </a:t>
            </a:r>
            <a:r>
              <a:rPr lang="en-US" sz="1200" b="1" baseline="30000" dirty="0"/>
              <a:t>CAEN</a:t>
            </a:r>
            <a:r>
              <a:rPr lang="ru-RU" sz="1200" b="1" baseline="30000" dirty="0"/>
              <a:t> предоставляет учёным и инженерам наиболее совершенные электронные инструменты для всех типов детекторов радиации или частиц. Благодаря тесному сотрудничеству со многими исследовательскими лабораториями, мы с гордостью представляем приборы для: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n-US" sz="8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Физики высоких энергий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Астрофизики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Исследований нейтрино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Исследований тёмной материи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Ядерной физики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Материаловедения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Медицинской физики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Национальной безопасности</a:t>
            </a:r>
            <a:endParaRPr lang="en-US" sz="1200" b="1" baseline="300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200" b="1" baseline="30000" dirty="0"/>
              <a:t>Решения производственных задач</a:t>
            </a:r>
            <a:endParaRPr lang="it-IT" sz="1200" b="1" baseline="300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91CE-7A21-4BD3-A523-3B002051C2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66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905" fontAlgn="base">
              <a:lnSpc>
                <a:spcPct val="112000"/>
              </a:lnSpc>
              <a:spcAft>
                <a:spcPts val="35"/>
              </a:spcAft>
              <a:buSzPts val="1100"/>
            </a:pPr>
            <a:r>
              <a:rPr lang="ru-RU" dirty="0"/>
              <a:t>Слайд 2</a:t>
            </a:r>
          </a:p>
          <a:p>
            <a:pPr marL="457200" marR="1905" indent="-298450" fontAlgn="base">
              <a:lnSpc>
                <a:spcPct val="112000"/>
              </a:lnSpc>
              <a:spcAft>
                <a:spcPts val="35"/>
              </a:spcAft>
              <a:buSzPts val="1100"/>
              <a:buFontTx/>
              <a:buChar char="-"/>
            </a:pPr>
            <a:r>
              <a:rPr lang="ru-RU" dirty="0"/>
              <a:t>Ключевые особенности оцифровщиков от ООО «Диджитайзер»</a:t>
            </a:r>
          </a:p>
          <a:p>
            <a:pPr marL="457200" marR="1905" indent="-298450" fontAlgn="base">
              <a:lnSpc>
                <a:spcPct val="112000"/>
              </a:lnSpc>
              <a:spcAft>
                <a:spcPts val="35"/>
              </a:spcAft>
              <a:buSzPts val="1100"/>
              <a:buFontTx/>
              <a:buChar char="-"/>
            </a:pPr>
            <a:endParaRPr lang="ru-RU" dirty="0"/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278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713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5E5A-6C6E-2A03-F001-C0AF77C2B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7714F43-36D5-20C4-4AF5-F82602374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260F70F-798E-6FA1-D4B0-5CB19BA24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44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4A3F3447-4411-833B-CAFB-D6D92A0C52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18425" y="3751350"/>
            <a:ext cx="30501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E89174E5-27C7-6B6B-01C7-CDDABA21B4F3}"/>
              </a:ext>
            </a:extLst>
          </p:cNvPr>
          <p:cNvPicPr preferRelativeResize="0"/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269525" y="1720478"/>
            <a:ext cx="6604960" cy="1925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7;p13">
            <a:extLst>
              <a:ext uri="{FF2B5EF4-FFF2-40B4-BE49-F238E27FC236}">
                <a16:creationId xmlns:a16="http://schemas.microsoft.com/office/drawing/2014/main" id="{213CE2CC-CCF1-5712-062B-B3D57111EE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4050" y="1965960"/>
            <a:ext cx="589500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Google Shape;60;p13">
            <a:extLst>
              <a:ext uri="{FF2B5EF4-FFF2-40B4-BE49-F238E27FC236}">
                <a16:creationId xmlns:a16="http://schemas.microsoft.com/office/drawing/2014/main" id="{C9A61C4E-B1F2-9F6C-19D2-D53DDB269B34}"/>
              </a:ext>
            </a:extLst>
          </p:cNvPr>
          <p:cNvPicPr preferRelativeResize="0"/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519970" y="213710"/>
            <a:ext cx="1509050" cy="454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05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574625"/>
            <a:ext cx="4572000" cy="45687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5;p3">
            <a:extLst>
              <a:ext uri="{FF2B5EF4-FFF2-40B4-BE49-F238E27FC236}">
                <a16:creationId xmlns:a16="http://schemas.microsoft.com/office/drawing/2014/main" id="{49B64F1E-95FA-F22B-1359-2015E9DD57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806396"/>
            <a:ext cx="548700" cy="337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095FB4A7-B364-4549-7B29-F53B6674A0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574625"/>
            <a:ext cx="3999900" cy="3994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F44D3559-E085-F472-08F4-F1B5C3182C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8363" y="693419"/>
            <a:ext cx="4229100" cy="328422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190F17-DB7B-B652-93E6-128742E77C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4238" y="4092575"/>
            <a:ext cx="4221162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828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574625"/>
            <a:ext cx="4572000" cy="45687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5;p3">
            <a:extLst>
              <a:ext uri="{FF2B5EF4-FFF2-40B4-BE49-F238E27FC236}">
                <a16:creationId xmlns:a16="http://schemas.microsoft.com/office/drawing/2014/main" id="{49B64F1E-95FA-F22B-1359-2015E9DD57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806396"/>
            <a:ext cx="548700" cy="337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095FB4A7-B364-4549-7B29-F53B6674A0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574625"/>
            <a:ext cx="3999900" cy="3994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9" name="Google Shape;23;p5">
            <a:extLst>
              <a:ext uri="{FF2B5EF4-FFF2-40B4-BE49-F238E27FC236}">
                <a16:creationId xmlns:a16="http://schemas.microsoft.com/office/drawing/2014/main" id="{8DEA8862-8FCB-4F8F-22CF-743D7D952F1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32400" y="716280"/>
            <a:ext cx="3999900" cy="38525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6173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350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9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8BAAC-1E6A-4F6F-8CCF-E332205E9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5AA00E-CD92-4CFC-B010-DAE3FB062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A0E1D-72E0-4CBE-B705-B48D2704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B0DBDB-3A51-4DAE-91F4-827EC99F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D52E4-56BC-432E-BA76-8ABBD939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5134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3FBBE-9CFE-4B24-8E63-76858A9D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CDFCFC-B18B-4983-AE7F-4082D0D75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A84C48-1B22-4EF9-9833-551ABB97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8AA04-B773-4D7F-890F-7FDDC80F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BD617D-E53B-4E1C-A6FE-8B4E4FD5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7675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4CF02-77AD-42CA-A6B7-3D0228D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D0B23C-BC2F-4E73-85D9-DEA055EF5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96438A-73C0-48B6-AEED-11603576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C2607-F932-4CF2-A49F-72AABD2E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DF23A-9057-4F30-8BC5-AD734ED6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8637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9F847-3D56-4975-AFB8-D5AB6F92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95E653-E3AF-49B3-9F6C-D2D35C4FB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77B2AB-6CBF-475C-A75F-77AFCE738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2D4E2-AF17-4B8C-8CA9-F59CDD82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A5374-46CF-45A9-834D-8299604E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F84091-F344-468A-B52B-77B7B1A7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8896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1E175-4E57-4EE7-B7D3-287995F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64717F-8E83-4802-9F35-7F62C24F4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F1A456-2EDC-4933-A977-937308262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F0AA72-DE49-48F3-BB42-11A55B1DA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87393-721C-494C-AE7B-A50C774C9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D5C3C3-72A1-4653-A352-F1FDF2CB7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68AAC9-11FC-4144-BF92-0D2589C5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A2AA45-8F4E-4C9B-8BE2-11ADA3BC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8625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137E-4111-4489-B016-1F190BBD7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F02346-4E75-419E-AC21-0A1EB9BB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A40D48-C3D7-4C0D-AD54-6E3623730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C8B496-15F7-4F85-8AB4-4D9ACE41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779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  <p:pic>
        <p:nvPicPr>
          <p:cNvPr id="3" name="Google Shape;60;p13">
            <a:extLst>
              <a:ext uri="{FF2B5EF4-FFF2-40B4-BE49-F238E27FC236}">
                <a16:creationId xmlns:a16="http://schemas.microsoft.com/office/drawing/2014/main" id="{1AB46D58-3468-CBEB-4242-7ABDF4C58225}"/>
              </a:ext>
            </a:extLst>
          </p:cNvPr>
          <p:cNvPicPr preferRelativeResize="0"/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519970" y="213710"/>
            <a:ext cx="1509050" cy="454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569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3A977E-8358-48EF-B607-C0E125EA5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A7C131-D064-4207-9338-9A0104177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C960CA-8FD9-47C4-97EC-DFD8752C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4714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B2876-41B4-4E9F-8061-0D10A79C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34B618-D20E-457C-8AC0-01B670282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A151DD-C436-4717-B890-D32F1D321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C142B-62AC-4687-B5CE-2161466F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B5998E-5296-444F-91DC-CC9CD764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E2856-9F18-4E27-8539-A7E1E598A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3615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5569B-5774-4E70-BD58-2BAE16C5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45B015-0681-40B5-9A7C-8E0E0134D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AAC4C1-F705-408D-8E4B-EA40D12F1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37A95-97C0-4643-8F2D-BA4B197A0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FF8FCF-5CE0-4461-8937-1D91C6A7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92E208-A50F-4DC9-AE52-BCD93F86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3152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B9A8-0B8F-4245-9950-8703389AD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8D2B96-2CBC-44B8-905B-10AB8B954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BBB79-9E12-42C9-87F7-3B6FF055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7D0777-1FBC-4973-B888-49DCD39B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17DC1-36B5-4BAD-8E05-CD4AD697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05713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68C098-7C33-4DDC-B5E7-96752FE91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7691EB-2ADB-4D70-ADB2-2C2E3C37F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51F9B2-BDC1-4268-AC1F-35469B33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5FA09-35C2-45D5-8C4D-AABD2ACE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DFC54C-72EF-4EE4-B1CB-1614AED4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1664E-9CD0-49D7-8F98-EB1389E98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6522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15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67640" y="843480"/>
            <a:ext cx="820854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6A450EE-C004-4A09-B0C8-C29C9A187C5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02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5623"/>
            <a:ext cx="2875309" cy="504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15566"/>
            <a:ext cx="7772400" cy="9585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923678"/>
            <a:ext cx="3384376" cy="208823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1043609" y="1923678"/>
            <a:ext cx="3384550" cy="208915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941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5623"/>
            <a:ext cx="2875309" cy="504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159" y="2355726"/>
            <a:ext cx="3026842" cy="1279824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45159" y="3651870"/>
            <a:ext cx="6699250" cy="864096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4572000" y="771550"/>
            <a:ext cx="3384376" cy="288032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140416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0" name="Picture 2" descr="Z:\Comunicazione\Immagini\LOGHI CAEN\CAEN Tools for Discovery\CAEN logo 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24" y="123479"/>
            <a:ext cx="2232248" cy="63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99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705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43559"/>
            <a:ext cx="8208912" cy="33123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468314" y="4155927"/>
            <a:ext cx="8207375" cy="576412"/>
          </a:xfrm>
        </p:spPr>
        <p:txBody>
          <a:bodyPr>
            <a:noAutofit/>
          </a:bodyPr>
          <a:lstStyle>
            <a:lvl1pPr marL="0" indent="0">
              <a:buNone/>
              <a:defRPr sz="2000" b="0"/>
            </a:lvl1pPr>
            <a:lvl2pPr>
              <a:defRPr sz="1600"/>
            </a:lvl2pPr>
            <a:lvl3pPr>
              <a:defRPr sz="11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5834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8" name="Picture 2" descr="Z:\Comunicazione\Immagini\LOGHI CAEN\CAEN Tools for Discovery\CAEN logo 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24" y="123479"/>
            <a:ext cx="2232248" cy="63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22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843559"/>
            <a:ext cx="4038600" cy="37444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843559"/>
            <a:ext cx="4038600" cy="37444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198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843558"/>
            <a:ext cx="3960440" cy="40781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5" y="1274032"/>
            <a:ext cx="3960440" cy="339259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843558"/>
            <a:ext cx="4104456" cy="40781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1" y="1275606"/>
            <a:ext cx="4114801" cy="33843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53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7" y="107264"/>
            <a:ext cx="5544616" cy="569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1" y="3795887"/>
            <a:ext cx="4176464" cy="792088"/>
          </a:xfrm>
        </p:spPr>
        <p:txBody>
          <a:bodyPr anchor="b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1" y="841984"/>
            <a:ext cx="4176464" cy="29595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1" y="3795887"/>
            <a:ext cx="4392488" cy="792088"/>
          </a:xfrm>
        </p:spPr>
        <p:txBody>
          <a:bodyPr anchor="b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1" y="843558"/>
            <a:ext cx="4392488" cy="2952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32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2411761" y="1779663"/>
            <a:ext cx="4321175" cy="237648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061114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579862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43719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40119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61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64"/>
            <a:ext cx="720080" cy="633958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75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037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817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5" name="Google Shape;15;p3">
            <a:extLst>
              <a:ext uri="{FF2B5EF4-FFF2-40B4-BE49-F238E27FC236}">
                <a16:creationId xmlns:a16="http://schemas.microsoft.com/office/drawing/2014/main" id="{4DFE5D9C-BB03-DC7A-D037-4929D2B259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806396"/>
            <a:ext cx="548700" cy="3371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32782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67640" y="843480"/>
            <a:ext cx="820854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6A450EE-C004-4A09-B0C8-C29C9A187C5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531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  <p:pic>
        <p:nvPicPr>
          <p:cNvPr id="3" name="Google Shape;60;p13">
            <a:extLst>
              <a:ext uri="{FF2B5EF4-FFF2-40B4-BE49-F238E27FC236}">
                <a16:creationId xmlns:a16="http://schemas.microsoft.com/office/drawing/2014/main" id="{1AB46D58-3468-CBEB-4242-7ABDF4C58225}"/>
              </a:ext>
            </a:extLst>
          </p:cNvPr>
          <p:cNvPicPr preferRelativeResize="0"/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519970" y="213710"/>
            <a:ext cx="1509050" cy="454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111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35820" y="107190"/>
            <a:ext cx="5544450" cy="56889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0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67640" y="843480"/>
            <a:ext cx="8208540" cy="38229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319D33-74CB-4835-8741-FF3F60114703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70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95BFC19-B960-482A-9902-5DB67784559D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057400" y="137973"/>
            <a:ext cx="54559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641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892300" y="146916"/>
            <a:ext cx="564007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9D65B303-E007-941A-A5ED-2E66819D4E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609600"/>
            <a:ext cx="8520600" cy="4137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748E62C-C685-E9C6-3077-867BF99B6621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6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854200" y="141433"/>
            <a:ext cx="5659120" cy="313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6" name="Google Shape;22;p5">
            <a:extLst>
              <a:ext uri="{FF2B5EF4-FFF2-40B4-BE49-F238E27FC236}">
                <a16:creationId xmlns:a16="http://schemas.microsoft.com/office/drawing/2014/main" id="{61D48988-A420-9CDF-379E-9799F00F0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660400"/>
            <a:ext cx="3999900" cy="4099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7" name="Google Shape;23;p5">
            <a:extLst>
              <a:ext uri="{FF2B5EF4-FFF2-40B4-BE49-F238E27FC236}">
                <a16:creationId xmlns:a16="http://schemas.microsoft.com/office/drawing/2014/main" id="{E35808BC-E264-8B26-9842-789277D73D4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32400" y="660400"/>
            <a:ext cx="3999900" cy="4099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065BCB6-5591-440C-B168-0A5DE02B111A}"/>
              </a:ext>
            </a:extLst>
          </p:cNvPr>
          <p:cNvSpPr/>
          <p:nvPr userDrawn="1"/>
        </p:nvSpPr>
        <p:spPr>
          <a:xfrm>
            <a:off x="0" y="137973"/>
            <a:ext cx="7798003" cy="343814"/>
          </a:xfrm>
          <a:custGeom>
            <a:avLst/>
            <a:gdLst>
              <a:gd name="connsiteX0" fmla="*/ 0 w 7798003"/>
              <a:gd name="connsiteY0" fmla="*/ 343814 h 343814"/>
              <a:gd name="connsiteX1" fmla="*/ 7527341 w 7798003"/>
              <a:gd name="connsiteY1" fmla="*/ 343814 h 343814"/>
              <a:gd name="connsiteX2" fmla="*/ 7798003 w 7798003"/>
              <a:gd name="connsiteY2" fmla="*/ 0 h 3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8003" h="343814">
                <a:moveTo>
                  <a:pt x="0" y="343814"/>
                </a:moveTo>
                <a:lnTo>
                  <a:pt x="7527341" y="343814"/>
                </a:lnTo>
                <a:lnTo>
                  <a:pt x="7798003" y="0"/>
                </a:lnTo>
              </a:path>
            </a:pathLst>
          </a:custGeom>
          <a:noFill/>
          <a:ln w="38100"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7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541020"/>
            <a:ext cx="8520600" cy="4027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268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2;p16">
            <a:extLst>
              <a:ext uri="{FF2B5EF4-FFF2-40B4-BE49-F238E27FC236}">
                <a16:creationId xmlns:a16="http://schemas.microsoft.com/office/drawing/2014/main" id="{BABF1AAE-6945-0EEF-74D3-39861742D81A}"/>
              </a:ext>
            </a:extLst>
          </p:cNvPr>
          <p:cNvPicPr preferRelativeResize="0"/>
          <p:nvPr userDrawn="1"/>
        </p:nvPicPr>
        <p:blipFill rotWithShape="1">
          <a:blip r:embed="rId7">
            <a:alphaModFix amt="85000"/>
          </a:blip>
          <a:srcRect l="18836" t="23001" r="33012" b="69560"/>
          <a:stretch/>
        </p:blipFill>
        <p:spPr>
          <a:xfrm flipV="1">
            <a:off x="311700" y="4760925"/>
            <a:ext cx="1509051" cy="3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C68ACB0B-6B3C-D89B-A3CE-023D364CFE62}"/>
              </a:ext>
            </a:extLst>
          </p:cNvPr>
          <p:cNvPicPr preferRelativeResize="0"/>
          <p:nvPr userDrawn="1"/>
        </p:nvPicPr>
        <p:blipFill rotWithShape="1">
          <a:blip r:embed="rId8">
            <a:alphaModFix amt="85000"/>
          </a:blip>
          <a:srcRect b="8651"/>
          <a:stretch/>
        </p:blipFill>
        <p:spPr>
          <a:xfrm flipV="1">
            <a:off x="0" y="-1"/>
            <a:ext cx="9144000" cy="94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75E469-2EB7-48B9-B2A5-4AAE5AFCDA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41626" y="222250"/>
            <a:ext cx="1710472" cy="501650"/>
          </a:xfrm>
          <a:prstGeom prst="rect">
            <a:avLst/>
          </a:prstGeom>
        </p:spPr>
      </p:pic>
      <p:sp>
        <p:nvSpPr>
          <p:cNvPr id="2" name="Google Shape;49;p12">
            <a:extLst>
              <a:ext uri="{FF2B5EF4-FFF2-40B4-BE49-F238E27FC236}">
                <a16:creationId xmlns:a16="http://schemas.microsoft.com/office/drawing/2014/main" id="{3D0DB042-187B-D85A-2306-123808210D9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-81397" y="4749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1698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73" r:id="rId2"/>
    <p:sldLayoutId id="2147483678" r:id="rId3"/>
    <p:sldLayoutId id="2147483688" r:id="rId4"/>
    <p:sldLayoutId id="214748373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2;p16">
            <a:extLst>
              <a:ext uri="{FF2B5EF4-FFF2-40B4-BE49-F238E27FC236}">
                <a16:creationId xmlns:a16="http://schemas.microsoft.com/office/drawing/2014/main" id="{BABF1AAE-6945-0EEF-74D3-39861742D81A}"/>
              </a:ext>
            </a:extLst>
          </p:cNvPr>
          <p:cNvPicPr preferRelativeResize="0"/>
          <p:nvPr userDrawn="1"/>
        </p:nvPicPr>
        <p:blipFill rotWithShape="1">
          <a:blip r:embed="rId9">
            <a:alphaModFix amt="8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l="18836" t="23001" r="33012" b="71956"/>
          <a:stretch/>
        </p:blipFill>
        <p:spPr>
          <a:xfrm flipV="1">
            <a:off x="305215" y="4884143"/>
            <a:ext cx="1509051" cy="25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C68ACB0B-6B3C-D89B-A3CE-023D364CFE62}"/>
              </a:ext>
            </a:extLst>
          </p:cNvPr>
          <p:cNvPicPr preferRelativeResize="0"/>
          <p:nvPr userDrawn="1"/>
        </p:nvPicPr>
        <p:blipFill rotWithShape="1">
          <a:blip r:embed="rId11">
            <a:alphaModFix amt="8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t="50000" b="36990"/>
          <a:stretch/>
        </p:blipFill>
        <p:spPr>
          <a:xfrm flipV="1">
            <a:off x="-6350" y="0"/>
            <a:ext cx="9144000" cy="14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BE2AC-7F5F-4C2F-A354-4A688B5EED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1774" y="0"/>
            <a:ext cx="1622492" cy="475847"/>
          </a:xfrm>
          <a:prstGeom prst="rect">
            <a:avLst/>
          </a:prstGeom>
        </p:spPr>
      </p:pic>
      <p:sp>
        <p:nvSpPr>
          <p:cNvPr id="4" name="Google Shape;49;p12">
            <a:extLst>
              <a:ext uri="{FF2B5EF4-FFF2-40B4-BE49-F238E27FC236}">
                <a16:creationId xmlns:a16="http://schemas.microsoft.com/office/drawing/2014/main" id="{375987E7-1266-088A-0811-B8175B9ED20E}"/>
              </a:ext>
            </a:extLst>
          </p:cNvPr>
          <p:cNvSpPr txBox="1">
            <a:spLocks/>
          </p:cNvSpPr>
          <p:nvPr userDrawn="1"/>
        </p:nvSpPr>
        <p:spPr>
          <a:xfrm>
            <a:off x="-147427" y="481702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731896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C68ACB0B-6B3C-D89B-A3CE-023D364CFE62}"/>
              </a:ext>
            </a:extLst>
          </p:cNvPr>
          <p:cNvPicPr preferRelativeResize="0"/>
          <p:nvPr userDrawn="1"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t="50000" b="36990"/>
          <a:stretch/>
        </p:blipFill>
        <p:spPr>
          <a:xfrm flipV="1">
            <a:off x="-6350" y="0"/>
            <a:ext cx="9144000" cy="14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BE2AC-7F5F-4C2F-A354-4A688B5EED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1774" y="0"/>
            <a:ext cx="1622492" cy="4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75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7F4E2-951C-4B79-8D97-BC7E255A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CAEC9E-7345-4E30-B5FC-515B61913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732DD-1E87-49E7-861C-4CA5B13C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2867C-4EF7-4F86-82A2-2A1413DBD4C7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02B8B-8316-4CC0-96A9-2EC27DD5E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A2B45-F013-4910-B1F2-4662A2EF2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 dirty="0"/>
          </a:p>
        </p:txBody>
      </p:sp>
      <p:pic>
        <p:nvPicPr>
          <p:cNvPr id="7" name="Google Shape;82;p16">
            <a:extLst>
              <a:ext uri="{FF2B5EF4-FFF2-40B4-BE49-F238E27FC236}">
                <a16:creationId xmlns:a16="http://schemas.microsoft.com/office/drawing/2014/main" id="{0CFB81C2-B9C4-4830-9D69-50D40D9FABDC}"/>
              </a:ext>
            </a:extLst>
          </p:cNvPr>
          <p:cNvPicPr preferRelativeResize="0"/>
          <p:nvPr userDrawn="1"/>
        </p:nvPicPr>
        <p:blipFill rotWithShape="1">
          <a:blip r:embed="rId15">
            <a:alphaModFix amt="8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l="18836" t="23001" r="33012" b="71956"/>
          <a:stretch/>
        </p:blipFill>
        <p:spPr>
          <a:xfrm flipV="1">
            <a:off x="305215" y="4884143"/>
            <a:ext cx="1509051" cy="25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;p13">
            <a:extLst>
              <a:ext uri="{FF2B5EF4-FFF2-40B4-BE49-F238E27FC236}">
                <a16:creationId xmlns:a16="http://schemas.microsoft.com/office/drawing/2014/main" id="{C16DC5A7-55BF-4F7F-BFFD-7577E20F7696}"/>
              </a:ext>
            </a:extLst>
          </p:cNvPr>
          <p:cNvPicPr preferRelativeResize="0"/>
          <p:nvPr userDrawn="1"/>
        </p:nvPicPr>
        <p:blipFill rotWithShape="1">
          <a:blip r:embed="rId17">
            <a:alphaModFix amt="8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0000" contrast="-20000"/>
                    </a14:imgEffect>
                  </a14:imgLayer>
                </a14:imgProps>
              </a:ext>
            </a:extLst>
          </a:blip>
          <a:srcRect t="50000" b="36990"/>
          <a:stretch/>
        </p:blipFill>
        <p:spPr>
          <a:xfrm flipV="1">
            <a:off x="-6350" y="0"/>
            <a:ext cx="9144000" cy="14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0AE5B2-9162-44BA-850B-BEB64F6EF83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91774" y="0"/>
            <a:ext cx="1622492" cy="475847"/>
          </a:xfrm>
          <a:prstGeom prst="rect">
            <a:avLst/>
          </a:prstGeom>
        </p:spPr>
      </p:pic>
      <p:sp>
        <p:nvSpPr>
          <p:cNvPr id="10" name="Google Shape;49;p12">
            <a:extLst>
              <a:ext uri="{FF2B5EF4-FFF2-40B4-BE49-F238E27FC236}">
                <a16:creationId xmlns:a16="http://schemas.microsoft.com/office/drawing/2014/main" id="{343EB052-B446-4DE3-A31C-339CCFD37465}"/>
              </a:ext>
            </a:extLst>
          </p:cNvPr>
          <p:cNvSpPr txBox="1">
            <a:spLocks/>
          </p:cNvSpPr>
          <p:nvPr userDrawn="1"/>
        </p:nvSpPr>
        <p:spPr>
          <a:xfrm>
            <a:off x="-147427" y="481702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8217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43558"/>
            <a:ext cx="8208912" cy="3823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58B19-F722-488B-9175-4A096EBB3F5C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0FD9-15B9-4A36-8F94-174F8DCB6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9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30" r:id="rId13"/>
    <p:sldLayoutId id="2147483731" r:id="rId14"/>
    <p:sldLayoutId id="2147483734" r:id="rId15"/>
  </p:sldLayoutIdLst>
  <p:txStyles>
    <p:titleStyle>
      <a:lvl1pPr algn="ctr" defTabSz="914378" rtl="0" eaLnBrk="1" latinLnBrk="0" hangingPunct="1">
        <a:spcBef>
          <a:spcPct val="0"/>
        </a:spcBef>
        <a:buNone/>
        <a:defRPr lang="ru-RU" sz="36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1.jpg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9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96.png"/><Relationship Id="rId2" Type="http://schemas.openxmlformats.org/officeDocument/2006/relationships/tags" Target="../tags/tag2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94.png"/><Relationship Id="rId10" Type="http://schemas.openxmlformats.org/officeDocument/2006/relationships/tags" Target="../tags/tag10.xml"/><Relationship Id="rId19" Type="http://schemas.openxmlformats.org/officeDocument/2006/relationships/image" Target="../media/image9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slide" Target="NULL"/><Relationship Id="rId1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slide" Target="NULL"/><Relationship Id="rId12" Type="http://schemas.openxmlformats.org/officeDocument/2006/relationships/image" Target="../media/image17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18.png"/><Relationship Id="rId10" Type="http://schemas.openxmlformats.org/officeDocument/2006/relationships/slide" Target="NULL"/><Relationship Id="rId19" Type="http://schemas.openxmlformats.org/officeDocument/2006/relationships/image" Target="../media/image190.png"/><Relationship Id="rId4" Type="http://schemas.openxmlformats.org/officeDocument/2006/relationships/slide" Target="NULL"/><Relationship Id="rId9" Type="http://schemas.openxmlformats.org/officeDocument/2006/relationships/image" Target="../media/image16.png"/><Relationship Id="rId1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08;p14" descr="D:\!работа\!!МАРКЕТИНГ\!логотип\GammaTech-вариант-3-3-3.png"/>
          <p:cNvPicPr/>
          <p:nvPr/>
        </p:nvPicPr>
        <p:blipFill>
          <a:blip r:embed="rId3"/>
          <a:stretch/>
        </p:blipFill>
        <p:spPr>
          <a:xfrm>
            <a:off x="257580" y="846990"/>
            <a:ext cx="3002130" cy="2642490"/>
          </a:xfrm>
          <a:prstGeom prst="rect">
            <a:avLst/>
          </a:prstGeom>
          <a:ln w="0">
            <a:noFill/>
          </a:ln>
        </p:spPr>
      </p:pic>
      <p:sp>
        <p:nvSpPr>
          <p:cNvPr id="175" name="Google Shape;109;p14"/>
          <p:cNvSpPr/>
          <p:nvPr/>
        </p:nvSpPr>
        <p:spPr>
          <a:xfrm>
            <a:off x="-44820" y="3733290"/>
            <a:ext cx="3805380" cy="10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3200" b="0" i="0" u="none" strike="noStrike" kern="0" cap="none" spc="-1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Бредихин Иван</a:t>
            </a:r>
            <a:b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ru-RU" sz="3200" b="0" i="0" u="none" strike="noStrike" kern="0" cap="none" spc="-1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ООО «ГАММАТЕК»</a:t>
            </a:r>
            <a:endParaRPr kumimoji="0" lang="en-US" sz="32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6" name="Google Shape;110;p14"/>
          <p:cNvSpPr/>
          <p:nvPr/>
        </p:nvSpPr>
        <p:spPr>
          <a:xfrm>
            <a:off x="2675467" y="561749"/>
            <a:ext cx="6524773" cy="31198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6600" b="0" i="0" u="none" strike="noStrike" kern="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Диджитайзеры</a:t>
            </a: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как основа построения современного научного оборудования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E7E20-9F98-6DC0-2FA1-5745F026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80CD2-5B79-F977-9362-EFEDD27CD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297" y="247355"/>
            <a:ext cx="7513487" cy="1469429"/>
          </a:xfrm>
        </p:spPr>
        <p:txBody>
          <a:bodyPr/>
          <a:lstStyle/>
          <a:p>
            <a:pPr algn="ctr"/>
            <a:r>
              <a:rPr lang="ru-RU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Машинное обучение</a:t>
            </a:r>
          </a:p>
        </p:txBody>
      </p:sp>
      <p:pic>
        <p:nvPicPr>
          <p:cNvPr id="6" name="animation_ML (1)">
            <a:hlinkClick r:id="" action="ppaction://media"/>
            <a:extLst>
              <a:ext uri="{FF2B5EF4-FFF2-40B4-BE49-F238E27FC236}">
                <a16:creationId xmlns:a16="http://schemas.microsoft.com/office/drawing/2014/main" id="{8829390C-5E56-83EC-7B4B-63D0D0740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149" t="10282" r="24188" b="8531"/>
          <a:stretch/>
        </p:blipFill>
        <p:spPr>
          <a:xfrm>
            <a:off x="4202220" y="2129064"/>
            <a:ext cx="2470200" cy="2342379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уг, Красочность, снимок экрана, Фрактальные картинки&#10;&#10;Автоматически созданное описание">
            <a:extLst>
              <a:ext uri="{FF2B5EF4-FFF2-40B4-BE49-F238E27FC236}">
                <a16:creationId xmlns:a16="http://schemas.microsoft.com/office/drawing/2014/main" id="{B86E894B-C1A0-D86F-836E-74D65D69C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8" y="1984029"/>
            <a:ext cx="4217519" cy="27167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6D1B4D-2876-8D41-BA22-85639842AE22}"/>
              </a:ext>
            </a:extLst>
          </p:cNvPr>
          <p:cNvSpPr txBox="1"/>
          <p:nvPr/>
        </p:nvSpPr>
        <p:spPr>
          <a:xfrm rot="16200000">
            <a:off x="-735775" y="3073214"/>
            <a:ext cx="1994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Schoolbook"/>
                <a:ea typeface="+mj-ea"/>
                <a:cs typeface="Arial"/>
                <a:sym typeface="Arial"/>
              </a:rPr>
              <a:t>СПЕКТР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0A916-7F74-28C4-76D2-9072C3F45932}"/>
              </a:ext>
            </a:extLst>
          </p:cNvPr>
          <p:cNvGrpSpPr/>
          <p:nvPr/>
        </p:nvGrpSpPr>
        <p:grpSpPr>
          <a:xfrm>
            <a:off x="6802981" y="1959772"/>
            <a:ext cx="2483948" cy="3274927"/>
            <a:chOff x="831601" y="2956921"/>
            <a:chExt cx="3311930" cy="4366569"/>
          </a:xfrm>
        </p:grpSpPr>
        <p:sp>
          <p:nvSpPr>
            <p:cNvPr id="9" name="Rechteck 28">
              <a:extLst>
                <a:ext uri="{FF2B5EF4-FFF2-40B4-BE49-F238E27FC236}">
                  <a16:creationId xmlns:a16="http://schemas.microsoft.com/office/drawing/2014/main" id="{2525055A-2066-0908-121A-423D6A0F40CE}"/>
                </a:ext>
              </a:extLst>
            </p:cNvPr>
            <p:cNvSpPr/>
            <p:nvPr/>
          </p:nvSpPr>
          <p:spPr>
            <a:xfrm>
              <a:off x="831601" y="6502753"/>
              <a:ext cx="3311930" cy="820737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0" rIns="0" bIns="0" numCol="1" spcCol="72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51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>
                  <a:tab pos="941220" algn="r"/>
                </a:tabLst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MT"/>
                  <a:ea typeface="+mn-ea"/>
                  <a:cs typeface="+mn-cs"/>
                  <a:sym typeface="Arial"/>
                </a:rPr>
                <a:t>Полевой прибор</a:t>
              </a:r>
              <a:b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MT"/>
                  <a:ea typeface="+mn-ea"/>
                  <a:cs typeface="+mn-cs"/>
                  <a:sym typeface="Arial"/>
                </a:rPr>
              </a:b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0" name="Picture 5" descr="A grey rectangular object with a green and grey rectangular object&#10;&#10;Description automatically generated">
              <a:extLst>
                <a:ext uri="{FF2B5EF4-FFF2-40B4-BE49-F238E27FC236}">
                  <a16:creationId xmlns:a16="http://schemas.microsoft.com/office/drawing/2014/main" id="{119577EC-FBC7-E1A0-82C0-965679B39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929" y="2956921"/>
              <a:ext cx="2863274" cy="33488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439811-E9F0-6491-7C5A-5925A74DB2C3}"/>
              </a:ext>
            </a:extLst>
          </p:cNvPr>
          <p:cNvSpPr txBox="1"/>
          <p:nvPr/>
        </p:nvSpPr>
        <p:spPr>
          <a:xfrm rot="16200000">
            <a:off x="5725643" y="2901844"/>
            <a:ext cx="2615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Schoolbook"/>
                <a:ea typeface="+mj-ea"/>
                <a:cs typeface="Arial"/>
                <a:sym typeface="Arial"/>
              </a:rPr>
              <a:t>НУКЛИДЫ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hteck 28">
            <a:extLst>
              <a:ext uri="{FF2B5EF4-FFF2-40B4-BE49-F238E27FC236}">
                <a16:creationId xmlns:a16="http://schemas.microsoft.com/office/drawing/2014/main" id="{ECB8A5F5-66A7-452B-E80B-0AB6E1C39512}"/>
              </a:ext>
            </a:extLst>
          </p:cNvPr>
          <p:cNvSpPr/>
          <p:nvPr/>
        </p:nvSpPr>
        <p:spPr>
          <a:xfrm>
            <a:off x="697793" y="4512559"/>
            <a:ext cx="3068664" cy="307777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numCol="1" spcCol="72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941220" algn="r"/>
              </a:tabLst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Arial"/>
              </a:rPr>
              <a:t>Программный алгоритм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M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52358-C055-50AC-6884-216B84D0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51E7-D17C-550C-5BA1-5229333B85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1699" y="717484"/>
            <a:ext cx="7512050" cy="14684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Диджитайзеры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81F28-95ED-0CB2-57C5-908E6CBFB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04" b="12815"/>
          <a:stretch/>
        </p:blipFill>
        <p:spPr>
          <a:xfrm>
            <a:off x="341934" y="2237317"/>
            <a:ext cx="8025194" cy="263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22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34EA7-DFC9-6BEB-AA22-79C1095C2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BAB151-2EE0-780F-2F53-84CC8EDE7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04" b="12815"/>
          <a:stretch/>
        </p:blipFill>
        <p:spPr>
          <a:xfrm>
            <a:off x="3654969" y="2364253"/>
            <a:ext cx="2670535" cy="876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193DE6-C4B9-04FF-5E00-26AB7CA193AD}"/>
              </a:ext>
            </a:extLst>
          </p:cNvPr>
          <p:cNvSpPr txBox="1"/>
          <p:nvPr/>
        </p:nvSpPr>
        <p:spPr>
          <a:xfrm>
            <a:off x="96802" y="552253"/>
            <a:ext cx="8950396" cy="12298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72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6600" dirty="0"/>
              <a:t>Что такое диджитайзер?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23E2B7-B21D-3E54-488B-BDC6B6CB7837}"/>
              </a:ext>
            </a:extLst>
          </p:cNvPr>
          <p:cNvGrpSpPr/>
          <p:nvPr/>
        </p:nvGrpSpPr>
        <p:grpSpPr>
          <a:xfrm>
            <a:off x="353832" y="1838325"/>
            <a:ext cx="8437743" cy="1534756"/>
            <a:chOff x="410983" y="2875349"/>
            <a:chExt cx="6435822" cy="1097798"/>
          </a:xfrm>
        </p:grpSpPr>
        <p:sp>
          <p:nvSpPr>
            <p:cNvPr id="6" name="Текст 5">
              <a:extLst>
                <a:ext uri="{FF2B5EF4-FFF2-40B4-BE49-F238E27FC236}">
                  <a16:creationId xmlns:a16="http://schemas.microsoft.com/office/drawing/2014/main" id="{B88C7A9E-9542-9ACB-113B-5830ED084FC4}"/>
                </a:ext>
              </a:extLst>
            </p:cNvPr>
            <p:cNvSpPr txBox="1">
              <a:spLocks/>
            </p:cNvSpPr>
            <p:nvPr/>
          </p:nvSpPr>
          <p:spPr>
            <a:xfrm>
              <a:off x="3219332" y="2949444"/>
              <a:ext cx="1478325" cy="4600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ClrTx/>
                <a:buNone/>
              </a:pPr>
              <a:r>
                <a:rPr lang="ru-RU" sz="1800" b="1" dirty="0">
                  <a:latin typeface="Arial" panose="020B0604020202020204" pitchFamily="34" charset="0"/>
                  <a:ea typeface="Calibri" panose="020F0502020204030204" pitchFamily="34" charset="0"/>
                </a:rPr>
                <a:t>Диджитайзер</a:t>
              </a:r>
              <a:endPara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259FF67-4709-2D9B-BC9E-6A6EEDF49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7400" y="3193345"/>
              <a:ext cx="925347" cy="624894"/>
            </a:xfrm>
            <a:prstGeom prst="rect">
              <a:avLst/>
            </a:prstGeom>
          </p:spPr>
        </p:pic>
        <p:pic>
          <p:nvPicPr>
            <p:cNvPr id="9" name="Graphic 11" descr="Computer">
              <a:extLst>
                <a:ext uri="{FF2B5EF4-FFF2-40B4-BE49-F238E27FC236}">
                  <a16:creationId xmlns:a16="http://schemas.microsoft.com/office/drawing/2014/main" id="{ECCCC7C6-B907-6D8E-6811-76958D3A8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1126" y="2917468"/>
              <a:ext cx="1055679" cy="1055679"/>
            </a:xfrm>
            <a:prstGeom prst="rect">
              <a:avLst/>
            </a:prstGeom>
          </p:spPr>
        </p:pic>
        <p:sp>
          <p:nvSpPr>
            <p:cNvPr id="10" name="Текст 5">
              <a:extLst>
                <a:ext uri="{FF2B5EF4-FFF2-40B4-BE49-F238E27FC236}">
                  <a16:creationId xmlns:a16="http://schemas.microsoft.com/office/drawing/2014/main" id="{730634DD-7B82-E4FC-1982-F01AD64F5181}"/>
                </a:ext>
              </a:extLst>
            </p:cNvPr>
            <p:cNvSpPr txBox="1">
              <a:spLocks/>
            </p:cNvSpPr>
            <p:nvPr/>
          </p:nvSpPr>
          <p:spPr>
            <a:xfrm>
              <a:off x="410983" y="2875349"/>
              <a:ext cx="1478325" cy="460077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195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/>
                  <a:sym typeface="Arial"/>
                </a:rPr>
                <a:t>Измерительная установка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4A3C5D3-10DA-4598-C303-43CD4DEA3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2362" y="3294979"/>
              <a:ext cx="631554" cy="30453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23D5061-866F-EB6C-DC76-5E4B60354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41183" flipH="1">
              <a:off x="510471" y="3183644"/>
              <a:ext cx="1763231" cy="49079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82FD9B7-44D2-C798-831F-E40867501B6C}"/>
              </a:ext>
            </a:extLst>
          </p:cNvPr>
          <p:cNvSpPr txBox="1"/>
          <p:nvPr/>
        </p:nvSpPr>
        <p:spPr>
          <a:xfrm>
            <a:off x="58703" y="3408375"/>
            <a:ext cx="8950396" cy="9196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72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4800" i="1" dirty="0">
                <a:solidFill>
                  <a:schemeClr val="accent5">
                    <a:lumMod val="75000"/>
                  </a:schemeClr>
                </a:solidFill>
              </a:rPr>
              <a:t>Анализатор формы импульсов.</a:t>
            </a:r>
          </a:p>
        </p:txBody>
      </p:sp>
    </p:spTree>
    <p:extLst>
      <p:ext uri="{BB962C8B-B14F-4D97-AF65-F5344CB8AC3E}">
        <p14:creationId xmlns:p14="http://schemas.microsoft.com/office/powerpoint/2010/main" val="3186539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Мотивация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1C8537-669D-4139-A6D0-61E01FBA6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04" b="12815"/>
          <a:stretch/>
        </p:blipFill>
        <p:spPr>
          <a:xfrm>
            <a:off x="833001" y="786512"/>
            <a:ext cx="8025194" cy="2635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B6F92-1CB3-4081-8E32-5A1423112E96}"/>
              </a:ext>
            </a:extLst>
          </p:cNvPr>
          <p:cNvSpPr txBox="1"/>
          <p:nvPr/>
        </p:nvSpPr>
        <p:spPr>
          <a:xfrm>
            <a:off x="580314" y="2650853"/>
            <a:ext cx="5491874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endParaRPr lang="ru-RU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Полностью российская разработка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Российское производство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Потоковая обработка данных на ПЛИС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Различные прошивки обработки данных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/>
              <a:t>Интеграция в существующие установки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4F366-ED15-91E0-93C7-A358A84FF7A0}"/>
              </a:ext>
            </a:extLst>
          </p:cNvPr>
          <p:cNvSpPr txBox="1">
            <a:spLocks/>
          </p:cNvSpPr>
          <p:nvPr/>
        </p:nvSpPr>
        <p:spPr>
          <a:xfrm>
            <a:off x="5582814" y="3421946"/>
            <a:ext cx="3380015" cy="1468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Начало работ: 2021 год</a:t>
            </a:r>
          </a:p>
        </p:txBody>
      </p:sp>
    </p:spTree>
    <p:extLst>
      <p:ext uri="{BB962C8B-B14F-4D97-AF65-F5344CB8AC3E}">
        <p14:creationId xmlns:p14="http://schemas.microsoft.com/office/powerpoint/2010/main" val="1494359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D125-16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97905-7EC5-49A6-9AB7-0AB95F3EA685}"/>
              </a:ext>
            </a:extLst>
          </p:cNvPr>
          <p:cNvSpPr txBox="1"/>
          <p:nvPr/>
        </p:nvSpPr>
        <p:spPr>
          <a:xfrm>
            <a:off x="83985" y="639951"/>
            <a:ext cx="4488015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88000"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marL="288000"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16.</a:t>
            </a:r>
          </a:p>
          <a:p>
            <a:pPr marL="288000"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77CE3-9B76-419B-A15B-F60E90AA2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7" y="-961068"/>
            <a:ext cx="6632502" cy="4977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587A4-4697-464D-B2ED-2327574C4961}"/>
              </a:ext>
            </a:extLst>
          </p:cNvPr>
          <p:cNvSpPr txBox="1"/>
          <p:nvPr/>
        </p:nvSpPr>
        <p:spPr>
          <a:xfrm>
            <a:off x="1211019" y="2487301"/>
            <a:ext cx="4038051" cy="471539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ClrTx/>
              <a:buNone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вход: 16 каналов</a:t>
            </a:r>
            <a:r>
              <a:rPr lang="en-US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MCX</a:t>
            </a:r>
            <a:endParaRPr lang="ru-RU" sz="2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B61AECA-7528-49B2-9E0D-F69817D94831}"/>
              </a:ext>
            </a:extLst>
          </p:cNvPr>
          <p:cNvCxnSpPr>
            <a:cxnSpLocks/>
          </p:cNvCxnSpPr>
          <p:nvPr/>
        </p:nvCxnSpPr>
        <p:spPr>
          <a:xfrm flipV="1">
            <a:off x="4216973" y="2122496"/>
            <a:ext cx="0" cy="364805"/>
          </a:xfrm>
          <a:prstGeom prst="straightConnector1">
            <a:avLst/>
          </a:prstGeom>
          <a:noFill/>
          <a:ln w="76200" cap="flat" cmpd="sng" algn="ctr">
            <a:solidFill>
              <a:srgbClr val="9BBB59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E721A7A-C8EF-4B6D-85FC-C455F2772E3B}"/>
              </a:ext>
            </a:extLst>
          </p:cNvPr>
          <p:cNvSpPr txBox="1"/>
          <p:nvPr/>
        </p:nvSpPr>
        <p:spPr>
          <a:xfrm>
            <a:off x="4148691" y="4083263"/>
            <a:ext cx="3187138" cy="877804"/>
          </a:xfrm>
          <a:prstGeom prst="rect">
            <a:avLst/>
          </a:prstGeom>
          <a:solidFill>
            <a:srgbClr val="4BACC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входы/выходы:  </a:t>
            </a:r>
            <a:b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триггер, старт, задержка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B9E8F79-D686-4F9E-B0AB-0C085691C8F6}"/>
              </a:ext>
            </a:extLst>
          </p:cNvPr>
          <p:cNvCxnSpPr>
            <a:cxnSpLocks/>
          </p:cNvCxnSpPr>
          <p:nvPr/>
        </p:nvCxnSpPr>
        <p:spPr>
          <a:xfrm flipV="1">
            <a:off x="6092817" y="2094939"/>
            <a:ext cx="0" cy="1980546"/>
          </a:xfrm>
          <a:prstGeom prst="straightConnector1">
            <a:avLst/>
          </a:prstGeom>
          <a:noFill/>
          <a:ln w="762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641E3A-60BE-41FD-A948-F23A79055E4A}"/>
              </a:ext>
            </a:extLst>
          </p:cNvPr>
          <p:cNvSpPr txBox="1"/>
          <p:nvPr/>
        </p:nvSpPr>
        <p:spPr>
          <a:xfrm>
            <a:off x="6283710" y="2677307"/>
            <a:ext cx="2776469" cy="46320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Tx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 1Гб/с 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0BF783B-0150-45B4-8855-6B660EA828DD}"/>
              </a:ext>
            </a:extLst>
          </p:cNvPr>
          <p:cNvCxnSpPr>
            <a:cxnSpLocks/>
          </p:cNvCxnSpPr>
          <p:nvPr/>
        </p:nvCxnSpPr>
        <p:spPr>
          <a:xfrm flipV="1">
            <a:off x="7448541" y="2040482"/>
            <a:ext cx="0" cy="629047"/>
          </a:xfrm>
          <a:prstGeom prst="straightConnector1">
            <a:avLst/>
          </a:prstGeom>
          <a:noFill/>
          <a:ln w="76200" cap="flat" cmpd="sng" algn="ctr">
            <a:solidFill>
              <a:srgbClr val="8064A2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4933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5038B-489B-1B3C-5981-FF43808F6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3B515B-68DA-3785-4F89-3F1C55639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785" b="31904"/>
          <a:stretch>
            <a:fillRect/>
          </a:stretch>
        </p:blipFill>
        <p:spPr>
          <a:xfrm>
            <a:off x="2370997" y="670782"/>
            <a:ext cx="6632502" cy="1757587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D1DB983-BEEB-80AD-2F01-0BCA64194F50}"/>
              </a:ext>
            </a:extLst>
          </p:cNvPr>
          <p:cNvCxnSpPr>
            <a:cxnSpLocks/>
          </p:cNvCxnSpPr>
          <p:nvPr/>
        </p:nvCxnSpPr>
        <p:spPr>
          <a:xfrm flipV="1">
            <a:off x="4449233" y="2101906"/>
            <a:ext cx="1155700" cy="983306"/>
          </a:xfrm>
          <a:prstGeom prst="straightConnector1">
            <a:avLst/>
          </a:prstGeom>
          <a:noFill/>
          <a:ln w="762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DEB912D-98D6-586F-C270-2218B7F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D125-16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6345F-A058-64EB-DD1F-9D59188EF839}"/>
              </a:ext>
            </a:extLst>
          </p:cNvPr>
          <p:cNvSpPr txBox="1"/>
          <p:nvPr/>
        </p:nvSpPr>
        <p:spPr>
          <a:xfrm>
            <a:off x="83985" y="639951"/>
            <a:ext cx="4488015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88000"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marL="288000"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16.</a:t>
            </a:r>
          </a:p>
          <a:p>
            <a:pPr marL="288000"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5B23F-EA37-52D8-460E-AC37864BDB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7000"/>
          </a:blip>
          <a:stretch>
            <a:fillRect/>
          </a:stretch>
        </p:blipFill>
        <p:spPr>
          <a:xfrm rot="5400000">
            <a:off x="7551667" y="3633276"/>
            <a:ext cx="1683446" cy="1061056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D6826CC-8000-0ACC-D0EE-78D8B52F03CC}"/>
              </a:ext>
            </a:extLst>
          </p:cNvPr>
          <p:cNvGrpSpPr/>
          <p:nvPr/>
        </p:nvGrpSpPr>
        <p:grpSpPr>
          <a:xfrm rot="5400000">
            <a:off x="4563570" y="3300698"/>
            <a:ext cx="1683446" cy="1061056"/>
            <a:chOff x="1490698" y="1086158"/>
            <a:chExt cx="1133404" cy="63754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4AC150C-E7AA-49B3-4BAB-300830D4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0698" y="1086158"/>
              <a:ext cx="1133404" cy="637540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D86F86A3-8E98-94F8-7138-99A827CF8700}"/>
                </a:ext>
              </a:extLst>
            </p:cNvPr>
            <p:cNvSpPr/>
            <p:nvPr/>
          </p:nvSpPr>
          <p:spPr>
            <a:xfrm>
              <a:off x="1565274" y="1527175"/>
              <a:ext cx="1033427" cy="88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01AE72EC-BD08-E35F-5031-F8BC28FD685F}"/>
              </a:ext>
            </a:extLst>
          </p:cNvPr>
          <p:cNvGrpSpPr/>
          <p:nvPr/>
        </p:nvGrpSpPr>
        <p:grpSpPr>
          <a:xfrm rot="5400000">
            <a:off x="5338287" y="3402174"/>
            <a:ext cx="1683446" cy="1061056"/>
            <a:chOff x="1490698" y="1086158"/>
            <a:chExt cx="1133404" cy="637540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D8DECBDF-D4D3-ACCC-3F02-DA9DAEBF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0698" y="1086158"/>
              <a:ext cx="1133404" cy="637540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6E054A4-7C96-A9B5-65F2-8A378B3AAD27}"/>
                </a:ext>
              </a:extLst>
            </p:cNvPr>
            <p:cNvSpPr/>
            <p:nvPr/>
          </p:nvSpPr>
          <p:spPr>
            <a:xfrm>
              <a:off x="1565274" y="1527175"/>
              <a:ext cx="1033427" cy="88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138365C-25E9-39EB-36A2-69FF9492E132}"/>
              </a:ext>
            </a:extLst>
          </p:cNvPr>
          <p:cNvGrpSpPr/>
          <p:nvPr/>
        </p:nvGrpSpPr>
        <p:grpSpPr>
          <a:xfrm rot="5400000">
            <a:off x="6124293" y="3479625"/>
            <a:ext cx="1683446" cy="1061056"/>
            <a:chOff x="1490698" y="1086158"/>
            <a:chExt cx="1133404" cy="63754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DBD4A7C-A322-CA7D-A44D-D5C34D574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0698" y="1086158"/>
              <a:ext cx="1133404" cy="637540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BCDD8DA4-11F1-42FA-18D5-77E9307A723A}"/>
                </a:ext>
              </a:extLst>
            </p:cNvPr>
            <p:cNvSpPr/>
            <p:nvPr/>
          </p:nvSpPr>
          <p:spPr>
            <a:xfrm>
              <a:off x="1565274" y="1527175"/>
              <a:ext cx="1033427" cy="88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37E0D59-94B9-9BAF-1AD5-C8D961FBFFC1}"/>
              </a:ext>
            </a:extLst>
          </p:cNvPr>
          <p:cNvGrpSpPr/>
          <p:nvPr/>
        </p:nvGrpSpPr>
        <p:grpSpPr>
          <a:xfrm rot="5400000">
            <a:off x="6812527" y="3557076"/>
            <a:ext cx="1683446" cy="1061056"/>
            <a:chOff x="1490698" y="1086158"/>
            <a:chExt cx="1133404" cy="6375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9E060B7-FFF2-D445-6BC1-AE532BB4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0698" y="1086158"/>
              <a:ext cx="1133404" cy="637540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88F3DB10-2352-7212-2365-149D3D0B0067}"/>
                </a:ext>
              </a:extLst>
            </p:cNvPr>
            <p:cNvSpPr/>
            <p:nvPr/>
          </p:nvSpPr>
          <p:spPr>
            <a:xfrm>
              <a:off x="1565274" y="1527175"/>
              <a:ext cx="1033427" cy="88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Стрелка: изогнутая вниз 26">
            <a:extLst>
              <a:ext uri="{FF2B5EF4-FFF2-40B4-BE49-F238E27FC236}">
                <a16:creationId xmlns:a16="http://schemas.microsoft.com/office/drawing/2014/main" id="{9D9BC5D2-CA8B-273A-AA17-9D3EA6F73CD6}"/>
              </a:ext>
            </a:extLst>
          </p:cNvPr>
          <p:cNvSpPr/>
          <p:nvPr/>
        </p:nvSpPr>
        <p:spPr>
          <a:xfrm>
            <a:off x="5341647" y="3456422"/>
            <a:ext cx="801439" cy="20467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изогнутая вниз 27">
            <a:extLst>
              <a:ext uri="{FF2B5EF4-FFF2-40B4-BE49-F238E27FC236}">
                <a16:creationId xmlns:a16="http://schemas.microsoft.com/office/drawing/2014/main" id="{DCEC69C5-CD9C-3DB2-02A4-9249BA2962B3}"/>
              </a:ext>
            </a:extLst>
          </p:cNvPr>
          <p:cNvSpPr/>
          <p:nvPr/>
        </p:nvSpPr>
        <p:spPr>
          <a:xfrm>
            <a:off x="6098601" y="3587297"/>
            <a:ext cx="801439" cy="20467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изогнутая вниз 28">
            <a:extLst>
              <a:ext uri="{FF2B5EF4-FFF2-40B4-BE49-F238E27FC236}">
                <a16:creationId xmlns:a16="http://schemas.microsoft.com/office/drawing/2014/main" id="{23B0EED7-0BCC-5DC3-2AE8-D8DCB2F15D87}"/>
              </a:ext>
            </a:extLst>
          </p:cNvPr>
          <p:cNvSpPr/>
          <p:nvPr/>
        </p:nvSpPr>
        <p:spPr>
          <a:xfrm>
            <a:off x="6855559" y="3692183"/>
            <a:ext cx="801439" cy="20467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F180A-1452-0EB2-0008-628F8AA11016}"/>
              </a:ext>
            </a:extLst>
          </p:cNvPr>
          <p:cNvSpPr txBox="1"/>
          <p:nvPr/>
        </p:nvSpPr>
        <p:spPr>
          <a:xfrm>
            <a:off x="4830693" y="2531427"/>
            <a:ext cx="101605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MASTER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16 </a:t>
            </a:r>
            <a:r>
              <a:rPr lang="en-US" sz="1400" dirty="0" err="1">
                <a:solidFill>
                  <a:schemeClr val="accent1"/>
                </a:solidFill>
              </a:rPr>
              <a:t>ch.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C85F0-FB17-6EE5-7D8A-7BEE44A739A7}"/>
              </a:ext>
            </a:extLst>
          </p:cNvPr>
          <p:cNvSpPr txBox="1"/>
          <p:nvPr/>
        </p:nvSpPr>
        <p:spPr>
          <a:xfrm>
            <a:off x="5587416" y="2519239"/>
            <a:ext cx="101605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SLAVE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32 </a:t>
            </a:r>
            <a:r>
              <a:rPr lang="en-US" sz="1400" dirty="0" err="1">
                <a:solidFill>
                  <a:schemeClr val="accent1"/>
                </a:solidFill>
              </a:rPr>
              <a:t>ch.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F11B5B-94F1-97D2-A163-B97CC84385B3}"/>
              </a:ext>
            </a:extLst>
          </p:cNvPr>
          <p:cNvSpPr txBox="1"/>
          <p:nvPr/>
        </p:nvSpPr>
        <p:spPr>
          <a:xfrm>
            <a:off x="6369441" y="2501461"/>
            <a:ext cx="101605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SLAVE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48 </a:t>
            </a:r>
            <a:r>
              <a:rPr lang="en-US" sz="1400" dirty="0" err="1">
                <a:solidFill>
                  <a:schemeClr val="accent1"/>
                </a:solidFill>
              </a:rPr>
              <a:t>ch.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C25DB7-D060-21BB-FF6F-BC7B3B6E1D58}"/>
              </a:ext>
            </a:extLst>
          </p:cNvPr>
          <p:cNvSpPr txBox="1"/>
          <p:nvPr/>
        </p:nvSpPr>
        <p:spPr>
          <a:xfrm>
            <a:off x="7092388" y="2510350"/>
            <a:ext cx="101605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SLAVE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64 </a:t>
            </a:r>
            <a:r>
              <a:rPr lang="en-US" sz="1400" dirty="0" err="1">
                <a:solidFill>
                  <a:schemeClr val="accent1"/>
                </a:solidFill>
              </a:rPr>
              <a:t>ch.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A3D481-3EDC-CC66-5460-7D981339D4C1}"/>
              </a:ext>
            </a:extLst>
          </p:cNvPr>
          <p:cNvSpPr txBox="1"/>
          <p:nvPr/>
        </p:nvSpPr>
        <p:spPr>
          <a:xfrm>
            <a:off x="7793428" y="2510350"/>
            <a:ext cx="101605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4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SLAVE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chemeClr val="accent1"/>
                </a:solidFill>
              </a:rPr>
              <a:t>….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ch.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22" name="Стрелка: изогнутая вниз 21">
            <a:extLst>
              <a:ext uri="{FF2B5EF4-FFF2-40B4-BE49-F238E27FC236}">
                <a16:creationId xmlns:a16="http://schemas.microsoft.com/office/drawing/2014/main" id="{90EE8537-5EF3-3126-5166-C4D2B4C0B4DA}"/>
              </a:ext>
            </a:extLst>
          </p:cNvPr>
          <p:cNvSpPr/>
          <p:nvPr/>
        </p:nvSpPr>
        <p:spPr>
          <a:xfrm>
            <a:off x="7556599" y="3814104"/>
            <a:ext cx="801439" cy="20467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D5C61-07C6-1FC6-32D0-E00D1F227758}"/>
              </a:ext>
            </a:extLst>
          </p:cNvPr>
          <p:cNvSpPr txBox="1"/>
          <p:nvPr/>
        </p:nvSpPr>
        <p:spPr>
          <a:xfrm>
            <a:off x="220082" y="3041594"/>
            <a:ext cx="4484785" cy="877804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диджитайзеров между собой по принципу ведущий-ведомый</a:t>
            </a:r>
          </a:p>
        </p:txBody>
      </p:sp>
    </p:spTree>
    <p:extLst>
      <p:ext uri="{BB962C8B-B14F-4D97-AF65-F5344CB8AC3E}">
        <p14:creationId xmlns:p14="http://schemas.microsoft.com/office/powerpoint/2010/main" val="3009847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7F6A-7AA4-9086-F0E6-015B3936C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861173B-1D98-FECE-EE95-1201CA4368B6}"/>
              </a:ext>
            </a:extLst>
          </p:cNvPr>
          <p:cNvGrpSpPr/>
          <p:nvPr/>
        </p:nvGrpSpPr>
        <p:grpSpPr>
          <a:xfrm>
            <a:off x="3317743" y="-301603"/>
            <a:ext cx="6231646" cy="4751982"/>
            <a:chOff x="549325" y="-306812"/>
            <a:chExt cx="4680546" cy="351041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926DBAF-5DF0-938F-23EA-B2CDD7440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325" y="-306812"/>
              <a:ext cx="4680546" cy="3510410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16EB4D8-FBDA-DF7B-679C-2035824322BB}"/>
                </a:ext>
              </a:extLst>
            </p:cNvPr>
            <p:cNvSpPr/>
            <p:nvPr/>
          </p:nvSpPr>
          <p:spPr>
            <a:xfrm>
              <a:off x="1181100" y="190976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42F6E39-C855-3BD1-12DA-E2AA9E0AD670}"/>
                </a:ext>
              </a:extLst>
            </p:cNvPr>
            <p:cNvSpPr/>
            <p:nvPr/>
          </p:nvSpPr>
          <p:spPr>
            <a:xfrm>
              <a:off x="1314453" y="185261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3257EA-A02C-6FEB-CFF3-60EECBDF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4/8/16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3A6E9-46BE-6188-5630-E5A4427358F2}"/>
              </a:ext>
            </a:extLst>
          </p:cNvPr>
          <p:cNvSpPr txBox="1"/>
          <p:nvPr/>
        </p:nvSpPr>
        <p:spPr>
          <a:xfrm>
            <a:off x="79487" y="600351"/>
            <a:ext cx="5048826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 500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8/16.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Расширенная триггерная логика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D9186-82CC-B22C-9D72-12A676B25086}"/>
              </a:ext>
            </a:extLst>
          </p:cNvPr>
          <p:cNvSpPr txBox="1"/>
          <p:nvPr/>
        </p:nvSpPr>
        <p:spPr>
          <a:xfrm>
            <a:off x="272115" y="2383028"/>
            <a:ext cx="3045628" cy="47153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 (1 Гб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</a:p>
        </p:txBody>
      </p: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10D353C0-0563-2503-978F-C27EBD080B28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317743" y="2211928"/>
            <a:ext cx="1386436" cy="406870"/>
          </a:xfrm>
          <a:prstGeom prst="bentConnector3">
            <a:avLst>
              <a:gd name="adj1" fmla="val 100346"/>
            </a:avLst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365EC64B-8F97-B3A1-8397-03484C627BC9}"/>
              </a:ext>
            </a:extLst>
          </p:cNvPr>
          <p:cNvSpPr/>
          <p:nvPr/>
        </p:nvSpPr>
        <p:spPr>
          <a:xfrm>
            <a:off x="4220684" y="1919508"/>
            <a:ext cx="907629" cy="37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4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2F6D1-A37A-AC1F-1784-9F0B29B98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1BBCADC-F8C3-6C2A-450A-4D0055BF1431}"/>
              </a:ext>
            </a:extLst>
          </p:cNvPr>
          <p:cNvGrpSpPr/>
          <p:nvPr/>
        </p:nvGrpSpPr>
        <p:grpSpPr>
          <a:xfrm>
            <a:off x="3317743" y="-301603"/>
            <a:ext cx="6231646" cy="4751982"/>
            <a:chOff x="549325" y="-306812"/>
            <a:chExt cx="4680546" cy="351041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7DEB9BC-2975-BF0E-4F83-657C69D6F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325" y="-306812"/>
              <a:ext cx="4680546" cy="3510410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5EA5534-F6FB-8B58-2B5E-5D515F5C1728}"/>
                </a:ext>
              </a:extLst>
            </p:cNvPr>
            <p:cNvSpPr/>
            <p:nvPr/>
          </p:nvSpPr>
          <p:spPr>
            <a:xfrm>
              <a:off x="1181100" y="190976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D3A6B5F-9F07-7937-AEE4-4237548739B4}"/>
                </a:ext>
              </a:extLst>
            </p:cNvPr>
            <p:cNvSpPr/>
            <p:nvPr/>
          </p:nvSpPr>
          <p:spPr>
            <a:xfrm>
              <a:off x="1314453" y="185261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6A1F6BE-8155-4FCD-69DA-DCC740B2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4/8/16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BFE80-D173-2D9C-AC0D-B764864FBAF4}"/>
              </a:ext>
            </a:extLst>
          </p:cNvPr>
          <p:cNvSpPr txBox="1"/>
          <p:nvPr/>
        </p:nvSpPr>
        <p:spPr>
          <a:xfrm>
            <a:off x="79487" y="600351"/>
            <a:ext cx="5048826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 500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8/16.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Расширенная триггерная логика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ABE631-6D84-FB32-9E01-EE0904388006}"/>
              </a:ext>
            </a:extLst>
          </p:cNvPr>
          <p:cNvSpPr txBox="1"/>
          <p:nvPr/>
        </p:nvSpPr>
        <p:spPr>
          <a:xfrm>
            <a:off x="2186730" y="2946562"/>
            <a:ext cx="2517376" cy="877804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вход: 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4/8/16 каналов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MCX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7BEE4E-8E4A-81F0-E620-613B070CDE74}"/>
              </a:ext>
            </a:extLst>
          </p:cNvPr>
          <p:cNvSpPr txBox="1"/>
          <p:nvPr/>
        </p:nvSpPr>
        <p:spPr>
          <a:xfrm>
            <a:off x="272115" y="2383028"/>
            <a:ext cx="3045628" cy="47153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 (1 Гб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76D0B6E6-E8C8-61CE-AE44-0290C5F59E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10607" y="2472287"/>
            <a:ext cx="1221834" cy="576420"/>
          </a:xfrm>
          <a:prstGeom prst="bentConnector3">
            <a:avLst>
              <a:gd name="adj1" fmla="val -844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7C66100B-139B-C555-FAA0-E6F76540DD12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317743" y="2211928"/>
            <a:ext cx="1386436" cy="406870"/>
          </a:xfrm>
          <a:prstGeom prst="bentConnector3">
            <a:avLst>
              <a:gd name="adj1" fmla="val 100346"/>
            </a:avLst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094A8DD7-F78A-2464-D788-3CA563FEEFD2}"/>
              </a:ext>
            </a:extLst>
          </p:cNvPr>
          <p:cNvSpPr/>
          <p:nvPr/>
        </p:nvSpPr>
        <p:spPr>
          <a:xfrm>
            <a:off x="5021524" y="1867105"/>
            <a:ext cx="1375604" cy="3132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48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745FF22-3DA8-0796-E5BF-07D885A48E3A}"/>
              </a:ext>
            </a:extLst>
          </p:cNvPr>
          <p:cNvGrpSpPr/>
          <p:nvPr/>
        </p:nvGrpSpPr>
        <p:grpSpPr>
          <a:xfrm>
            <a:off x="3317743" y="-301603"/>
            <a:ext cx="6231646" cy="4751982"/>
            <a:chOff x="549325" y="-306812"/>
            <a:chExt cx="4680546" cy="351041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80B1044-8CAE-2B6F-D1E9-AAE318DF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325" y="-306812"/>
              <a:ext cx="4680546" cy="3510410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9845C02-38CC-5968-6496-51D0593A78E4}"/>
                </a:ext>
              </a:extLst>
            </p:cNvPr>
            <p:cNvSpPr/>
            <p:nvPr/>
          </p:nvSpPr>
          <p:spPr>
            <a:xfrm>
              <a:off x="1181100" y="190976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821FBA9-5932-4EFC-96C6-8002D6231627}"/>
                </a:ext>
              </a:extLst>
            </p:cNvPr>
            <p:cNvSpPr/>
            <p:nvPr/>
          </p:nvSpPr>
          <p:spPr>
            <a:xfrm>
              <a:off x="1314453" y="185261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4/8/16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97905-7EC5-49A6-9AB7-0AB95F3EA685}"/>
              </a:ext>
            </a:extLst>
          </p:cNvPr>
          <p:cNvSpPr txBox="1"/>
          <p:nvPr/>
        </p:nvSpPr>
        <p:spPr>
          <a:xfrm>
            <a:off x="79487" y="600351"/>
            <a:ext cx="5048826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 500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8/16.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Расширенная триггерная логика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729DD-3FBB-483D-B911-6120FCB31568}"/>
              </a:ext>
            </a:extLst>
          </p:cNvPr>
          <p:cNvSpPr txBox="1"/>
          <p:nvPr/>
        </p:nvSpPr>
        <p:spPr>
          <a:xfrm>
            <a:off x="2186730" y="2946562"/>
            <a:ext cx="2517376" cy="877804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вход: 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4/8/16 каналов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MCX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5B0641A-19C4-453F-8973-FE1EE4358A1E}"/>
              </a:ext>
            </a:extLst>
          </p:cNvPr>
          <p:cNvCxnSpPr>
            <a:cxnSpLocks/>
          </p:cNvCxnSpPr>
          <p:nvPr/>
        </p:nvCxnSpPr>
        <p:spPr>
          <a:xfrm flipV="1">
            <a:off x="5684624" y="2310431"/>
            <a:ext cx="0" cy="1701046"/>
          </a:xfrm>
          <a:prstGeom prst="straightConnector1">
            <a:avLst/>
          </a:prstGeom>
          <a:noFill/>
          <a:ln w="762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EB2620-C680-4517-A522-A9177569ACB6}"/>
              </a:ext>
            </a:extLst>
          </p:cNvPr>
          <p:cNvSpPr txBox="1"/>
          <p:nvPr/>
        </p:nvSpPr>
        <p:spPr>
          <a:xfrm>
            <a:off x="272115" y="2383028"/>
            <a:ext cx="3045628" cy="47153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 (1 Гб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8075AADF-6FF0-4DB1-A32C-BCE1A119D64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10607" y="2472287"/>
            <a:ext cx="1221834" cy="576420"/>
          </a:xfrm>
          <a:prstGeom prst="bentConnector3">
            <a:avLst>
              <a:gd name="adj1" fmla="val -844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0CDFFE74-A19D-465A-9A8E-C48B6489EDEB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317743" y="2211928"/>
            <a:ext cx="1386436" cy="406870"/>
          </a:xfrm>
          <a:prstGeom prst="bentConnector3">
            <a:avLst>
              <a:gd name="adj1" fmla="val 100346"/>
            </a:avLst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D6D6CD-5B79-C1AE-4B90-3F4320C4D84B}"/>
              </a:ext>
            </a:extLst>
          </p:cNvPr>
          <p:cNvSpPr txBox="1"/>
          <p:nvPr/>
        </p:nvSpPr>
        <p:spPr>
          <a:xfrm>
            <a:off x="1145318" y="4011477"/>
            <a:ext cx="4601842" cy="877804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диджитайзеров между собой по принципу ведущий-ведомый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013371E-F33F-BB7F-FCE7-947E534ADE28}"/>
              </a:ext>
            </a:extLst>
          </p:cNvPr>
          <p:cNvSpPr/>
          <p:nvPr/>
        </p:nvSpPr>
        <p:spPr>
          <a:xfrm>
            <a:off x="5302402" y="2074388"/>
            <a:ext cx="764444" cy="227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67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F212-C26F-982C-46F6-9B03A0C41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6F79B18-F5A7-F99A-7A31-50AAB364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4/8/16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AC107-95D0-5BAC-5C61-1DB6341C67CB}"/>
              </a:ext>
            </a:extLst>
          </p:cNvPr>
          <p:cNvSpPr txBox="1"/>
          <p:nvPr/>
        </p:nvSpPr>
        <p:spPr>
          <a:xfrm>
            <a:off x="79487" y="600351"/>
            <a:ext cx="5048826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 500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8/16.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Расширенная триггерная логика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4D294D4-83E4-E6C2-C68B-55A7F9E30121}"/>
              </a:ext>
            </a:extLst>
          </p:cNvPr>
          <p:cNvGrpSpPr/>
          <p:nvPr/>
        </p:nvGrpSpPr>
        <p:grpSpPr>
          <a:xfrm>
            <a:off x="3317743" y="-301603"/>
            <a:ext cx="6231646" cy="4751982"/>
            <a:chOff x="549325" y="-306812"/>
            <a:chExt cx="4680546" cy="351041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75A9DC4-FC1D-5E6F-1A6F-FEF26537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325" y="-306812"/>
              <a:ext cx="4680546" cy="3510410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94242AE-8723-46C2-F317-0E358B696DE5}"/>
                </a:ext>
              </a:extLst>
            </p:cNvPr>
            <p:cNvSpPr/>
            <p:nvPr/>
          </p:nvSpPr>
          <p:spPr>
            <a:xfrm>
              <a:off x="1181100" y="190976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7DE065A-B6F1-4E37-2AAD-3BBC6EF4A9CF}"/>
                </a:ext>
              </a:extLst>
            </p:cNvPr>
            <p:cNvSpPr/>
            <p:nvPr/>
          </p:nvSpPr>
          <p:spPr>
            <a:xfrm>
              <a:off x="1314453" y="185261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C632A6-DF6B-3F26-4249-641ACE063292}"/>
              </a:ext>
            </a:extLst>
          </p:cNvPr>
          <p:cNvSpPr txBox="1"/>
          <p:nvPr/>
        </p:nvSpPr>
        <p:spPr>
          <a:xfrm>
            <a:off x="2186730" y="2946562"/>
            <a:ext cx="2517376" cy="877804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вход: 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4/8/16 каналов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MCX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7B78B93-5B62-D93D-1F5B-DBA6777E701C}"/>
              </a:ext>
            </a:extLst>
          </p:cNvPr>
          <p:cNvCxnSpPr>
            <a:cxnSpLocks/>
          </p:cNvCxnSpPr>
          <p:nvPr/>
        </p:nvCxnSpPr>
        <p:spPr>
          <a:xfrm flipV="1">
            <a:off x="5684624" y="2310431"/>
            <a:ext cx="0" cy="1701046"/>
          </a:xfrm>
          <a:prstGeom prst="straightConnector1">
            <a:avLst/>
          </a:prstGeom>
          <a:noFill/>
          <a:ln w="762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FB7D01-D332-62F6-DF77-3EE3EC5A9518}"/>
              </a:ext>
            </a:extLst>
          </p:cNvPr>
          <p:cNvSpPr txBox="1"/>
          <p:nvPr/>
        </p:nvSpPr>
        <p:spPr>
          <a:xfrm>
            <a:off x="272115" y="2383028"/>
            <a:ext cx="3045628" cy="47153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 (1 Гб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D11E19A7-7376-82FD-B3DE-D43400FB1C6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10607" y="2472287"/>
            <a:ext cx="1221834" cy="576420"/>
          </a:xfrm>
          <a:prstGeom prst="bentConnector3">
            <a:avLst>
              <a:gd name="adj1" fmla="val -844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FF0A5782-E8B8-8176-8794-018E92086A3E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317743" y="2211928"/>
            <a:ext cx="1386436" cy="406870"/>
          </a:xfrm>
          <a:prstGeom prst="bentConnector3">
            <a:avLst>
              <a:gd name="adj1" fmla="val 100346"/>
            </a:avLst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7E4A48-3AEE-AEC8-3753-87F1CF42FECD}"/>
              </a:ext>
            </a:extLst>
          </p:cNvPr>
          <p:cNvSpPr txBox="1"/>
          <p:nvPr/>
        </p:nvSpPr>
        <p:spPr>
          <a:xfrm>
            <a:off x="1145318" y="4011477"/>
            <a:ext cx="4601842" cy="877804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диджитайзеров между собой по принципу ведущий-ведомый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09C25B9-A1E2-3645-8E21-2148E77AAA94}"/>
              </a:ext>
            </a:extLst>
          </p:cNvPr>
          <p:cNvSpPr/>
          <p:nvPr/>
        </p:nvSpPr>
        <p:spPr>
          <a:xfrm>
            <a:off x="5879342" y="2206464"/>
            <a:ext cx="2357602" cy="127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B9F75C-9ADC-4D10-B9F8-1F19A1A171C8}"/>
              </a:ext>
            </a:extLst>
          </p:cNvPr>
          <p:cNvSpPr txBox="1"/>
          <p:nvPr/>
        </p:nvSpPr>
        <p:spPr>
          <a:xfrm>
            <a:off x="6632508" y="2866769"/>
            <a:ext cx="2406492" cy="471539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Световая индикация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D32F3DF-D5EA-9BE9-8B93-6BF8359DF7BB}"/>
              </a:ext>
            </a:extLst>
          </p:cNvPr>
          <p:cNvCxnSpPr>
            <a:cxnSpLocks/>
          </p:cNvCxnSpPr>
          <p:nvPr/>
        </p:nvCxnSpPr>
        <p:spPr>
          <a:xfrm flipV="1">
            <a:off x="7209908" y="2333720"/>
            <a:ext cx="0" cy="533049"/>
          </a:xfrm>
          <a:prstGeom prst="straightConnector1">
            <a:avLst/>
          </a:prstGeom>
          <a:noFill/>
          <a:ln w="76200" cap="flat" cmpd="sng" algn="ctr">
            <a:solidFill>
              <a:srgbClr val="9BBB59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334345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A258C-9600-2C37-B188-3BAC53B65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BBA7B01-1316-C39B-D1BE-1A8A1B707F34}"/>
              </a:ext>
            </a:extLst>
          </p:cNvPr>
          <p:cNvSpPr txBox="1">
            <a:spLocks/>
          </p:cNvSpPr>
          <p:nvPr/>
        </p:nvSpPr>
        <p:spPr>
          <a:xfrm>
            <a:off x="590836" y="711250"/>
            <a:ext cx="5474350" cy="80073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9587DB7-D174-6CF9-F951-11A347EB7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0363" y="-1"/>
            <a:ext cx="7513637" cy="1223963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Кто мы?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EC775BA-8292-01D6-7868-B6C3525DDA87}"/>
              </a:ext>
            </a:extLst>
          </p:cNvPr>
          <p:cNvGrpSpPr/>
          <p:nvPr/>
        </p:nvGrpSpPr>
        <p:grpSpPr>
          <a:xfrm>
            <a:off x="992098" y="711250"/>
            <a:ext cx="24931991" cy="4432250"/>
            <a:chOff x="992098" y="711250"/>
            <a:chExt cx="24931991" cy="4432250"/>
          </a:xfrm>
        </p:grpSpPr>
        <p:sp>
          <p:nvSpPr>
            <p:cNvPr id="6" name="Объект 2">
              <a:extLst>
                <a:ext uri="{FF2B5EF4-FFF2-40B4-BE49-F238E27FC236}">
                  <a16:creationId xmlns:a16="http://schemas.microsoft.com/office/drawing/2014/main" id="{FB977B12-112B-0CD1-9865-939E059E2CF5}"/>
                </a:ext>
              </a:extLst>
            </p:cNvPr>
            <p:cNvSpPr txBox="1">
              <a:spLocks/>
            </p:cNvSpPr>
            <p:nvPr/>
          </p:nvSpPr>
          <p:spPr>
            <a:xfrm>
              <a:off x="2189866" y="1511985"/>
              <a:ext cx="5474350" cy="171485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Регистрирующая и </a:t>
              </a:r>
              <a:r>
                <a:rPr lang="ru-RU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придетекторная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электроника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Спектрометрические системы (гамма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альфа)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Нейтронные спектрометры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Решения на базе ИИ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Специализированное ПО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Алгоритмы обработки сигналов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2C72E05E-A028-6068-8BE6-1E00E815B7F2}"/>
                </a:ext>
              </a:extLst>
            </p:cNvPr>
            <p:cNvSpPr txBox="1">
              <a:spLocks/>
            </p:cNvSpPr>
            <p:nvPr/>
          </p:nvSpPr>
          <p:spPr>
            <a:xfrm>
              <a:off x="9144000" y="711250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Поставляем:</a:t>
              </a:r>
            </a:p>
          </p:txBody>
        </p:sp>
        <p:sp>
          <p:nvSpPr>
            <p:cNvPr id="12" name="Объект 2">
              <a:extLst>
                <a:ext uri="{FF2B5EF4-FFF2-40B4-BE49-F238E27FC236}">
                  <a16:creationId xmlns:a16="http://schemas.microsoft.com/office/drawing/2014/main" id="{DFA6B959-E7AB-DB3F-800E-397A5A62ED1F}"/>
                </a:ext>
              </a:extLst>
            </p:cNvPr>
            <p:cNvSpPr txBox="1">
              <a:spLocks/>
            </p:cNvSpPr>
            <p:nvPr/>
          </p:nvSpPr>
          <p:spPr>
            <a:xfrm>
              <a:off x="10743030" y="1511985"/>
              <a:ext cx="6233698" cy="171485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Модули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SiPM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 комплектующие к ним (системы сбора…)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Цифровая электроника различных производителей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Детекторы: кремниевые, ОЧГ,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CZT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сцинтилляторы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Комплексные установки</a:t>
              </a:r>
            </a:p>
          </p:txBody>
        </p:sp>
        <p:sp>
          <p:nvSpPr>
            <p:cNvPr id="2" name="Заголовок 1">
              <a:extLst>
                <a:ext uri="{FF2B5EF4-FFF2-40B4-BE49-F238E27FC236}">
                  <a16:creationId xmlns:a16="http://schemas.microsoft.com/office/drawing/2014/main" id="{E2BC85DD-406D-449D-9410-8CE6844C67A3}"/>
                </a:ext>
              </a:extLst>
            </p:cNvPr>
            <p:cNvSpPr txBox="1">
              <a:spLocks/>
            </p:cNvSpPr>
            <p:nvPr/>
          </p:nvSpPr>
          <p:spPr>
            <a:xfrm>
              <a:off x="992098" y="711250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Разрабатываем и производим:</a:t>
              </a:r>
            </a:p>
          </p:txBody>
        </p:sp>
        <p:sp>
          <p:nvSpPr>
            <p:cNvPr id="3" name="Заголовок 1">
              <a:extLst>
                <a:ext uri="{FF2B5EF4-FFF2-40B4-BE49-F238E27FC236}">
                  <a16:creationId xmlns:a16="http://schemas.microsoft.com/office/drawing/2014/main" id="{9167C558-F484-1715-D3A6-79BAB71AA6CF}"/>
                </a:ext>
              </a:extLst>
            </p:cNvPr>
            <p:cNvSpPr txBox="1">
              <a:spLocks/>
            </p:cNvSpPr>
            <p:nvPr/>
          </p:nvSpPr>
          <p:spPr>
            <a:xfrm>
              <a:off x="18786478" y="2617556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Программисты:</a:t>
              </a:r>
            </a:p>
          </p:txBody>
        </p:sp>
        <p:sp>
          <p:nvSpPr>
            <p:cNvPr id="4" name="Объект 2">
              <a:extLst>
                <a:ext uri="{FF2B5EF4-FFF2-40B4-BE49-F238E27FC236}">
                  <a16:creationId xmlns:a16="http://schemas.microsoft.com/office/drawing/2014/main" id="{2C668D45-4F4D-E177-ADDA-71FF61D0C05C}"/>
                </a:ext>
              </a:extLst>
            </p:cNvPr>
            <p:cNvSpPr txBox="1">
              <a:spLocks/>
            </p:cNvSpPr>
            <p:nvPr/>
          </p:nvSpPr>
          <p:spPr>
            <a:xfrm>
              <a:off x="19401835" y="2982195"/>
              <a:ext cx="6296044" cy="138818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/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С++ -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микроконтроллеры, пользовательское ПО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Verylog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- ПЛИС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Python /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Mathlab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отработка алгоритмов</a:t>
              </a:r>
            </a:p>
          </p:txBody>
        </p:sp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5DC61B6C-3FF6-6BAE-9337-D6A4C5F2F804}"/>
                </a:ext>
              </a:extLst>
            </p:cNvPr>
            <p:cNvSpPr txBox="1">
              <a:spLocks/>
            </p:cNvSpPr>
            <p:nvPr/>
          </p:nvSpPr>
          <p:spPr>
            <a:xfrm>
              <a:off x="18786478" y="1010448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Инженеры и научные сотрудники:</a:t>
              </a:r>
            </a:p>
          </p:txBody>
        </p:sp>
        <p:sp>
          <p:nvSpPr>
            <p:cNvPr id="9" name="Объект 2">
              <a:extLst>
                <a:ext uri="{FF2B5EF4-FFF2-40B4-BE49-F238E27FC236}">
                  <a16:creationId xmlns:a16="http://schemas.microsoft.com/office/drawing/2014/main" id="{7D4DE661-47FC-E1E4-B91D-B73A479B8EFF}"/>
                </a:ext>
              </a:extLst>
            </p:cNvPr>
            <p:cNvSpPr txBox="1">
              <a:spLocks/>
            </p:cNvSpPr>
            <p:nvPr/>
          </p:nvSpPr>
          <p:spPr>
            <a:xfrm>
              <a:off x="19464181" y="1410815"/>
              <a:ext cx="6233698" cy="171485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Инженеры-электронщики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Научные сотрудники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Спектрометристы</a:t>
              </a:r>
              <a:endParaRPr lang="ru-RU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C0013495-D0F4-CBF0-BFA2-C0351CADD7EC}"/>
                </a:ext>
              </a:extLst>
            </p:cNvPr>
            <p:cNvSpPr txBox="1">
              <a:spLocks/>
            </p:cNvSpPr>
            <p:nvPr/>
          </p:nvSpPr>
          <p:spPr>
            <a:xfrm>
              <a:off x="22549857" y="4342765"/>
              <a:ext cx="3374232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Более 20 человек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0245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951CA-9E1F-7CCB-ED31-D74671642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60FA462-BE3D-1C21-96DD-51E7F1C1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4/8/16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E34F5-38A9-F190-F3D6-E4DE2B3EEF02}"/>
              </a:ext>
            </a:extLst>
          </p:cNvPr>
          <p:cNvSpPr txBox="1"/>
          <p:nvPr/>
        </p:nvSpPr>
        <p:spPr>
          <a:xfrm>
            <a:off x="79487" y="600351"/>
            <a:ext cx="5048826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 500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8/16.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Расширенная триггерная логика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E6B30C9-B1CA-A827-DC88-7F826B980BE4}"/>
              </a:ext>
            </a:extLst>
          </p:cNvPr>
          <p:cNvGrpSpPr/>
          <p:nvPr/>
        </p:nvGrpSpPr>
        <p:grpSpPr>
          <a:xfrm>
            <a:off x="3317743" y="-301603"/>
            <a:ext cx="6231646" cy="4751982"/>
            <a:chOff x="549325" y="-306812"/>
            <a:chExt cx="4680546" cy="351041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0782E80-DEFF-8743-EFF6-5FA1B231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325" y="-306812"/>
              <a:ext cx="4680546" cy="3510410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FCCD3C4-A6CB-FA75-D52E-EDEC3D9D191B}"/>
                </a:ext>
              </a:extLst>
            </p:cNvPr>
            <p:cNvSpPr/>
            <p:nvPr/>
          </p:nvSpPr>
          <p:spPr>
            <a:xfrm>
              <a:off x="1181100" y="190976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2D5371F-70BA-1FFA-E5ED-40A6832C6380}"/>
                </a:ext>
              </a:extLst>
            </p:cNvPr>
            <p:cNvSpPr/>
            <p:nvPr/>
          </p:nvSpPr>
          <p:spPr>
            <a:xfrm>
              <a:off x="1314453" y="185261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0D81FC-0D96-FBC4-5A74-7C1F1CB187A5}"/>
              </a:ext>
            </a:extLst>
          </p:cNvPr>
          <p:cNvSpPr txBox="1"/>
          <p:nvPr/>
        </p:nvSpPr>
        <p:spPr>
          <a:xfrm>
            <a:off x="2186730" y="2946562"/>
            <a:ext cx="2517376" cy="877804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вход: 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4/8/16 каналов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MCX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26EABC-8BB9-0C06-7AB7-2482A2ACC75B}"/>
              </a:ext>
            </a:extLst>
          </p:cNvPr>
          <p:cNvCxnSpPr>
            <a:cxnSpLocks/>
          </p:cNvCxnSpPr>
          <p:nvPr/>
        </p:nvCxnSpPr>
        <p:spPr>
          <a:xfrm flipV="1">
            <a:off x="5684624" y="2310431"/>
            <a:ext cx="0" cy="1701046"/>
          </a:xfrm>
          <a:prstGeom prst="straightConnector1">
            <a:avLst/>
          </a:prstGeom>
          <a:noFill/>
          <a:ln w="762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02C734-A423-EFDE-E4E5-0C9987F48123}"/>
              </a:ext>
            </a:extLst>
          </p:cNvPr>
          <p:cNvSpPr txBox="1"/>
          <p:nvPr/>
        </p:nvSpPr>
        <p:spPr>
          <a:xfrm>
            <a:off x="272115" y="2383028"/>
            <a:ext cx="3045628" cy="47153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 (1 Гб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D14DE9CE-10D0-7CE5-0473-7CEBEAB7521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10607" y="2472287"/>
            <a:ext cx="1221834" cy="576420"/>
          </a:xfrm>
          <a:prstGeom prst="bentConnector3">
            <a:avLst>
              <a:gd name="adj1" fmla="val -844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7FC5ADBB-40B8-88FA-0F38-7F14B16FCDD7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317743" y="2211928"/>
            <a:ext cx="1386436" cy="406870"/>
          </a:xfrm>
          <a:prstGeom prst="bentConnector3">
            <a:avLst>
              <a:gd name="adj1" fmla="val 100346"/>
            </a:avLst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1EE725-7C53-C3E4-AD6B-9CC81FF9FC78}"/>
              </a:ext>
            </a:extLst>
          </p:cNvPr>
          <p:cNvSpPr txBox="1"/>
          <p:nvPr/>
        </p:nvSpPr>
        <p:spPr>
          <a:xfrm>
            <a:off x="1145318" y="4011477"/>
            <a:ext cx="4601842" cy="877804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диджитайзеров между собой по принципу ведущий-ведомый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40F6F-ADDC-8B3C-91F1-DB25CDA83648}"/>
              </a:ext>
            </a:extLst>
          </p:cNvPr>
          <p:cNvSpPr txBox="1"/>
          <p:nvPr/>
        </p:nvSpPr>
        <p:spPr>
          <a:xfrm>
            <a:off x="5944027" y="665638"/>
            <a:ext cx="3120486" cy="87780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</a:t>
            </a:r>
            <a:r>
              <a:rPr lang="en-US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триггеры на каждый канал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850317F-EB96-B51F-D9FE-7B13C9F946D8}"/>
              </a:ext>
            </a:extLst>
          </p:cNvPr>
          <p:cNvCxnSpPr>
            <a:cxnSpLocks/>
          </p:cNvCxnSpPr>
          <p:nvPr/>
        </p:nvCxnSpPr>
        <p:spPr>
          <a:xfrm>
            <a:off x="7840176" y="1543442"/>
            <a:ext cx="0" cy="466842"/>
          </a:xfrm>
          <a:prstGeom prst="straightConnector1">
            <a:avLst/>
          </a:prstGeom>
          <a:noFill/>
          <a:ln w="76200" cap="flat" cmpd="sng" algn="ctr">
            <a:solidFill>
              <a:srgbClr val="8064A2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22AA5A12-2A1F-7F63-79AC-7889F8F6613F}"/>
              </a:ext>
            </a:extLst>
          </p:cNvPr>
          <p:cNvSpPr/>
          <p:nvPr/>
        </p:nvSpPr>
        <p:spPr>
          <a:xfrm>
            <a:off x="7337099" y="2010284"/>
            <a:ext cx="1088064" cy="386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A7BB9-9BE5-4478-9BC4-E1B9FD7C6202}"/>
              </a:ext>
            </a:extLst>
          </p:cNvPr>
          <p:cNvSpPr txBox="1"/>
          <p:nvPr/>
        </p:nvSpPr>
        <p:spPr>
          <a:xfrm>
            <a:off x="6632508" y="2866769"/>
            <a:ext cx="2406492" cy="471539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Световая индикация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171A254-347A-45CA-B9E1-C9B85467EBFB}"/>
              </a:ext>
            </a:extLst>
          </p:cNvPr>
          <p:cNvCxnSpPr>
            <a:cxnSpLocks/>
          </p:cNvCxnSpPr>
          <p:nvPr/>
        </p:nvCxnSpPr>
        <p:spPr>
          <a:xfrm flipV="1">
            <a:off x="7209908" y="2333720"/>
            <a:ext cx="0" cy="533049"/>
          </a:xfrm>
          <a:prstGeom prst="straightConnector1">
            <a:avLst/>
          </a:prstGeom>
          <a:noFill/>
          <a:ln w="76200" cap="flat" cmpd="sng" algn="ctr">
            <a:solidFill>
              <a:srgbClr val="9BBB59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3284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951CA-9E1F-7CCB-ED31-D74671642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60FA462-BE3D-1C21-96DD-51E7F1C1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500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4/8/16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E34F5-38A9-F190-F3D6-E4DE2B3EEF02}"/>
              </a:ext>
            </a:extLst>
          </p:cNvPr>
          <p:cNvSpPr txBox="1"/>
          <p:nvPr/>
        </p:nvSpPr>
        <p:spPr>
          <a:xfrm>
            <a:off x="79487" y="600351"/>
            <a:ext cx="5048826" cy="12544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частота дискретизации: 500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4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8/16.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14 бит</a:t>
            </a:r>
          </a:p>
          <a:p>
            <a:pPr indent="-18000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Расширенная триггерная логика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E6B30C9-B1CA-A827-DC88-7F826B980BE4}"/>
              </a:ext>
            </a:extLst>
          </p:cNvPr>
          <p:cNvGrpSpPr/>
          <p:nvPr/>
        </p:nvGrpSpPr>
        <p:grpSpPr>
          <a:xfrm>
            <a:off x="3317743" y="-301603"/>
            <a:ext cx="6231646" cy="4751982"/>
            <a:chOff x="549325" y="-306812"/>
            <a:chExt cx="4680546" cy="351041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0782E80-DEFF-8743-EFF6-5FA1B231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325" y="-306812"/>
              <a:ext cx="4680546" cy="3510410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FCCD3C4-A6CB-FA75-D52E-EDEC3D9D191B}"/>
                </a:ext>
              </a:extLst>
            </p:cNvPr>
            <p:cNvSpPr/>
            <p:nvPr/>
          </p:nvSpPr>
          <p:spPr>
            <a:xfrm>
              <a:off x="1181100" y="190976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2D5371F-70BA-1FFA-E5ED-40A6832C6380}"/>
                </a:ext>
              </a:extLst>
            </p:cNvPr>
            <p:cNvSpPr/>
            <p:nvPr/>
          </p:nvSpPr>
          <p:spPr>
            <a:xfrm>
              <a:off x="1314453" y="1852613"/>
              <a:ext cx="185737" cy="738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0D81FC-0D96-FBC4-5A74-7C1F1CB187A5}"/>
              </a:ext>
            </a:extLst>
          </p:cNvPr>
          <p:cNvSpPr txBox="1"/>
          <p:nvPr/>
        </p:nvSpPr>
        <p:spPr>
          <a:xfrm>
            <a:off x="2186730" y="2946562"/>
            <a:ext cx="2517376" cy="877804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вход: 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4/8/16 каналов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MCX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26EABC-8BB9-0C06-7AB7-2482A2ACC75B}"/>
              </a:ext>
            </a:extLst>
          </p:cNvPr>
          <p:cNvCxnSpPr>
            <a:cxnSpLocks/>
          </p:cNvCxnSpPr>
          <p:nvPr/>
        </p:nvCxnSpPr>
        <p:spPr>
          <a:xfrm flipV="1">
            <a:off x="5684624" y="2310431"/>
            <a:ext cx="0" cy="1701046"/>
          </a:xfrm>
          <a:prstGeom prst="straightConnector1">
            <a:avLst/>
          </a:prstGeom>
          <a:noFill/>
          <a:ln w="762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E8F01FA-A107-682C-CBD2-3E010AE97D82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6659078" y="2365699"/>
            <a:ext cx="15918" cy="1196217"/>
          </a:xfrm>
          <a:prstGeom prst="straightConnector1">
            <a:avLst/>
          </a:prstGeom>
          <a:noFill/>
          <a:ln w="762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02C734-A423-EFDE-E4E5-0C9987F48123}"/>
              </a:ext>
            </a:extLst>
          </p:cNvPr>
          <p:cNvSpPr txBox="1"/>
          <p:nvPr/>
        </p:nvSpPr>
        <p:spPr>
          <a:xfrm>
            <a:off x="272115" y="2383028"/>
            <a:ext cx="3045628" cy="47153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 (1 Гб</a:t>
            </a:r>
            <a:r>
              <a:rPr kumimoji="0" lang="en-US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D14DE9CE-10D0-7CE5-0473-7CEBEAB7521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10607" y="2472287"/>
            <a:ext cx="1221834" cy="576420"/>
          </a:xfrm>
          <a:prstGeom prst="bentConnector3">
            <a:avLst>
              <a:gd name="adj1" fmla="val -844"/>
            </a:avLst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7FC5ADBB-40B8-88FA-0F38-7F14B16FCDD7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317743" y="2211928"/>
            <a:ext cx="1386436" cy="406870"/>
          </a:xfrm>
          <a:prstGeom prst="bentConnector3">
            <a:avLst>
              <a:gd name="adj1" fmla="val 100346"/>
            </a:avLst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1EE725-7C53-C3E4-AD6B-9CC81FF9FC78}"/>
              </a:ext>
            </a:extLst>
          </p:cNvPr>
          <p:cNvSpPr txBox="1"/>
          <p:nvPr/>
        </p:nvSpPr>
        <p:spPr>
          <a:xfrm>
            <a:off x="1145318" y="4011477"/>
            <a:ext cx="4601842" cy="877804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0" i="0" u="none" strike="noStrike" kern="0" cap="none" spc="-10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диджитайзеров между собой по принципу ведущий-ведомый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40F6F-ADDC-8B3C-91F1-DB25CDA83648}"/>
              </a:ext>
            </a:extLst>
          </p:cNvPr>
          <p:cNvSpPr txBox="1"/>
          <p:nvPr/>
        </p:nvSpPr>
        <p:spPr>
          <a:xfrm>
            <a:off x="5944027" y="665638"/>
            <a:ext cx="3120486" cy="87780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</a:t>
            </a:r>
            <a:r>
              <a:rPr lang="en-US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TTL </a:t>
            </a: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триггеры на каждый канал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850317F-EB96-B51F-D9FE-7B13C9F946D8}"/>
              </a:ext>
            </a:extLst>
          </p:cNvPr>
          <p:cNvCxnSpPr>
            <a:cxnSpLocks/>
          </p:cNvCxnSpPr>
          <p:nvPr/>
        </p:nvCxnSpPr>
        <p:spPr>
          <a:xfrm>
            <a:off x="7840176" y="1543442"/>
            <a:ext cx="0" cy="466842"/>
          </a:xfrm>
          <a:prstGeom prst="straightConnector1">
            <a:avLst/>
          </a:prstGeom>
          <a:noFill/>
          <a:ln w="76200" cap="flat" cmpd="sng" algn="ctr">
            <a:solidFill>
              <a:srgbClr val="8064A2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22AA5A12-2A1F-7F63-79AC-7889F8F6613F}"/>
              </a:ext>
            </a:extLst>
          </p:cNvPr>
          <p:cNvSpPr/>
          <p:nvPr/>
        </p:nvSpPr>
        <p:spPr>
          <a:xfrm>
            <a:off x="6130964" y="1979162"/>
            <a:ext cx="1088064" cy="386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E6CEDF-98F3-F35E-D4C4-F7E1B5BEB06F}"/>
              </a:ext>
            </a:extLst>
          </p:cNvPr>
          <p:cNvSpPr txBox="1"/>
          <p:nvPr/>
        </p:nvSpPr>
        <p:spPr>
          <a:xfrm>
            <a:off x="5877375" y="3561916"/>
            <a:ext cx="3187138" cy="877804"/>
          </a:xfrm>
          <a:prstGeom prst="rect">
            <a:avLst/>
          </a:prstGeom>
          <a:solidFill>
            <a:srgbClr val="4BACC6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Tx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входы/выходы:  </a:t>
            </a:r>
            <a:b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переключаемые </a:t>
            </a:r>
            <a:r>
              <a:rPr lang="en-US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NIM/TTL</a:t>
            </a:r>
            <a:endParaRPr lang="ru-RU" sz="2200" dirty="0">
              <a:solidFill>
                <a:srgbClr val="000000">
                  <a:lumMod val="65000"/>
                  <a:lumOff val="3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A7BB9-9BE5-4478-9BC4-E1B9FD7C6202}"/>
              </a:ext>
            </a:extLst>
          </p:cNvPr>
          <p:cNvSpPr txBox="1"/>
          <p:nvPr/>
        </p:nvSpPr>
        <p:spPr>
          <a:xfrm>
            <a:off x="6632508" y="2866769"/>
            <a:ext cx="2406492" cy="471539"/>
          </a:xfrm>
          <a:prstGeom prst="rect">
            <a:avLst/>
          </a:prstGeom>
          <a:solidFill>
            <a:srgbClr val="9BBB59">
              <a:alpha val="5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rgbClr val="000000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Световая индикация</a:t>
            </a:r>
            <a:endParaRPr kumimoji="0" lang="ru-RU" sz="2200" b="0" i="0" u="none" strike="noStrike" kern="0" cap="none" spc="-10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171A254-347A-45CA-B9E1-C9B85467EBFB}"/>
              </a:ext>
            </a:extLst>
          </p:cNvPr>
          <p:cNvCxnSpPr>
            <a:cxnSpLocks/>
          </p:cNvCxnSpPr>
          <p:nvPr/>
        </p:nvCxnSpPr>
        <p:spPr>
          <a:xfrm flipV="1">
            <a:off x="7209908" y="2333720"/>
            <a:ext cx="0" cy="533049"/>
          </a:xfrm>
          <a:prstGeom prst="straightConnector1">
            <a:avLst/>
          </a:prstGeom>
          <a:noFill/>
          <a:ln w="76200" cap="flat" cmpd="sng" algn="ctr">
            <a:solidFill>
              <a:srgbClr val="9BBB59">
                <a:lumMod val="75000"/>
              </a:srgbClr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1639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Диджитайзер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</a:rPr>
              <a:t>10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00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4, МКА-250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3251D2-261F-4C49-8B79-B5D3423E9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131" y="-386402"/>
            <a:ext cx="5017954" cy="3763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47AF9-392C-4619-B637-9462E95D6D38}"/>
              </a:ext>
            </a:extLst>
          </p:cNvPr>
          <p:cNvSpPr txBox="1"/>
          <p:nvPr/>
        </p:nvSpPr>
        <p:spPr>
          <a:xfrm>
            <a:off x="554741" y="2656235"/>
            <a:ext cx="5048826" cy="1728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7720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800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каналов: 2 – 4</a:t>
            </a:r>
          </a:p>
          <a:p>
            <a:pPr indent="-1800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Разрешение: 16 бит</a:t>
            </a:r>
          </a:p>
          <a:p>
            <a:pPr indent="-1800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дискретизации: 1000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МВыб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/сек.</a:t>
            </a:r>
          </a:p>
          <a:p>
            <a:pPr marL="27720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BCAE43-ADDD-437F-8829-D3B122552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"/>
          <a:stretch/>
        </p:blipFill>
        <p:spPr bwMode="auto">
          <a:xfrm rot="553102">
            <a:off x="5283796" y="2222359"/>
            <a:ext cx="3401576" cy="1804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B5D9D3-A7A2-4ED0-8809-2FC35CD309A5}"/>
              </a:ext>
            </a:extLst>
          </p:cNvPr>
          <p:cNvSpPr txBox="1"/>
          <p:nvPr/>
        </p:nvSpPr>
        <p:spPr>
          <a:xfrm>
            <a:off x="5020978" y="1339406"/>
            <a:ext cx="5048826" cy="16916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indent="-1800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МГц, 16 бит</a:t>
            </a:r>
          </a:p>
          <a:p>
            <a:pPr indent="-1800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канала</a:t>
            </a:r>
          </a:p>
          <a:p>
            <a:pPr indent="-18000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высокого напряжения</a:t>
            </a:r>
          </a:p>
          <a:p>
            <a:pPr indent="-180000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720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99343-D9CD-3C6A-AA33-1D71A98516D7}"/>
              </a:ext>
            </a:extLst>
          </p:cNvPr>
          <p:cNvSpPr txBox="1"/>
          <p:nvPr/>
        </p:nvSpPr>
        <p:spPr>
          <a:xfrm>
            <a:off x="298430" y="2041291"/>
            <a:ext cx="3268556" cy="12298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/>
            <a:r>
              <a:rPr lang="en-US" sz="6600" spc="-170" dirty="0"/>
              <a:t>D1000</a:t>
            </a:r>
            <a:endParaRPr lang="ru-RU" sz="66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8C082-B28C-4C81-B166-A1C0D714F67E}"/>
              </a:ext>
            </a:extLst>
          </p:cNvPr>
          <p:cNvSpPr txBox="1"/>
          <p:nvPr/>
        </p:nvSpPr>
        <p:spPr>
          <a:xfrm>
            <a:off x="4572000" y="382755"/>
            <a:ext cx="4305255" cy="12298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20000"/>
              </a:lnSpc>
              <a:defRPr sz="8000" spc="-17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6600" dirty="0"/>
              <a:t>МКА250</a:t>
            </a:r>
          </a:p>
        </p:txBody>
      </p:sp>
    </p:spTree>
    <p:extLst>
      <p:ext uri="{BB962C8B-B14F-4D97-AF65-F5344CB8AC3E}">
        <p14:creationId xmlns:p14="http://schemas.microsoft.com/office/powerpoint/2010/main" val="3681582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65510-F8EA-EFDC-8052-5CA432904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5BDA663-F462-D84C-34EC-484049D4945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Линейка диджитайзеров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AF8B15FF-756C-E05B-4537-71B39AB9F26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0" y="493339"/>
          <a:ext cx="9114366" cy="4650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58">
                  <a:extLst>
                    <a:ext uri="{9D8B030D-6E8A-4147-A177-3AD203B41FA5}">
                      <a16:colId xmlns:a16="http://schemas.microsoft.com/office/drawing/2014/main" val="3088282143"/>
                    </a:ext>
                  </a:extLst>
                </a:gridCol>
                <a:gridCol w="1152458">
                  <a:extLst>
                    <a:ext uri="{9D8B030D-6E8A-4147-A177-3AD203B41FA5}">
                      <a16:colId xmlns:a16="http://schemas.microsoft.com/office/drawing/2014/main" val="2502359551"/>
                    </a:ext>
                  </a:extLst>
                </a:gridCol>
                <a:gridCol w="902426">
                  <a:extLst>
                    <a:ext uri="{9D8B030D-6E8A-4147-A177-3AD203B41FA5}">
                      <a16:colId xmlns:a16="http://schemas.microsoft.com/office/drawing/2014/main" val="1211031654"/>
                    </a:ext>
                  </a:extLst>
                </a:gridCol>
                <a:gridCol w="790908">
                  <a:extLst>
                    <a:ext uri="{9D8B030D-6E8A-4147-A177-3AD203B41FA5}">
                      <a16:colId xmlns:a16="http://schemas.microsoft.com/office/drawing/2014/main" val="670255906"/>
                    </a:ext>
                  </a:extLst>
                </a:gridCol>
                <a:gridCol w="5171016">
                  <a:extLst>
                    <a:ext uri="{9D8B030D-6E8A-4147-A177-3AD203B41FA5}">
                      <a16:colId xmlns:a16="http://schemas.microsoft.com/office/drawing/2014/main" val="2865824602"/>
                    </a:ext>
                  </a:extLst>
                </a:gridCol>
              </a:tblGrid>
              <a:tr h="483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Каналов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Бит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3173095384"/>
                  </a:ext>
                </a:extLst>
              </a:tr>
              <a:tr h="11871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D125-16A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Спектроскопия &amp; работа в режиме МКА</a:t>
                      </a:r>
                      <a:b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Продвинутая обработка (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PSD,QDS,…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Полупроводниковые детекторы (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HPGe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Clover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SDD ,…) , физика нейтрино и тёмной материи, 2D-детекторы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238145893"/>
                  </a:ext>
                </a:extLst>
              </a:tr>
              <a:tr h="11871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D500-4/8/16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/8/16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Средне-быстрые детекторы</a:t>
                      </a:r>
                      <a:b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суб-нс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времена вместе с хорошим разрешением по энергии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3725738435"/>
                  </a:ext>
                </a:extLst>
              </a:tr>
              <a:tr h="8963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D1000-2/4/8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Сверхбыстрые детекторы (алмазные,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MPCs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SiPMs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для изучения процессов пикосекундным разрешением</a:t>
                      </a:r>
                      <a:b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Потенциально ещё большие скорости оцифровки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025692"/>
                  </a:ext>
                </a:extLst>
              </a:tr>
              <a:tr h="896379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МКА-</a:t>
                      </a: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250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250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16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Спектроскопия &amp; работа в режиме МКА</a:t>
                      </a:r>
                    </a:p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Продвинутая обработка (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PSD,QDS,…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(опционально) источники</a:t>
                      </a: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HV</a:t>
                      </a:r>
                      <a:r>
                        <a:rPr lang="ru-RU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питания для детекторов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652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976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E8E28-CD74-382C-2FB8-C2A6D64B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00DCA-3B7E-1685-AEB9-8358401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Программное обеспечение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DigiScope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64CDE5D2-B8D3-4A97-A925-6B184C218E0D}"/>
              </a:ext>
            </a:extLst>
          </p:cNvPr>
          <p:cNvSpPr txBox="1">
            <a:spLocks/>
          </p:cNvSpPr>
          <p:nvPr/>
        </p:nvSpPr>
        <p:spPr>
          <a:xfrm>
            <a:off x="-95536" y="580551"/>
            <a:ext cx="3708375" cy="1548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1300" b="1" dirty="0">
                <a:solidFill>
                  <a:schemeClr val="accent1"/>
                </a:solidFill>
              </a:rPr>
              <a:t>Алгоритмы цифровой обработки импульсов в режиме реального времени</a:t>
            </a:r>
            <a:r>
              <a:rPr lang="en-US" sz="1300" b="1" dirty="0">
                <a:solidFill>
                  <a:schemeClr val="accent1"/>
                </a:solidFill>
              </a:rPr>
              <a:t> </a:t>
            </a:r>
            <a:r>
              <a:rPr lang="ru-RU" sz="1300" b="1" dirty="0">
                <a:solidFill>
                  <a:schemeClr val="accent1"/>
                </a:solidFill>
              </a:rPr>
              <a:t>на базе ПЛИС:</a:t>
            </a:r>
          </a:p>
          <a:p>
            <a:pPr marL="648000" indent="-432000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300" dirty="0"/>
              <a:t>Разделение по форме импульса (</a:t>
            </a:r>
            <a:r>
              <a:rPr lang="en-US" sz="1300" dirty="0"/>
              <a:t>PSD</a:t>
            </a:r>
            <a:r>
              <a:rPr lang="ru-RU" sz="1300" dirty="0"/>
              <a:t>) </a:t>
            </a:r>
            <a:endParaRPr lang="en-US" sz="1300" dirty="0"/>
          </a:p>
          <a:p>
            <a:pPr marL="648000" indent="-4320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300" dirty="0"/>
              <a:t>Анализ высот импульсов (</a:t>
            </a:r>
            <a:r>
              <a:rPr lang="en-US" sz="1300" dirty="0"/>
              <a:t>PHA</a:t>
            </a:r>
            <a:r>
              <a:rPr lang="ru-RU" sz="1300" dirty="0"/>
              <a:t>)</a:t>
            </a:r>
          </a:p>
          <a:p>
            <a:pPr marL="648000" indent="-4320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300" dirty="0"/>
              <a:t>Анализ энергии импульса (</a:t>
            </a:r>
            <a:r>
              <a:rPr lang="en-US" sz="1300" dirty="0"/>
              <a:t>QDS</a:t>
            </a:r>
            <a:r>
              <a:rPr lang="ru-RU" sz="1300" dirty="0"/>
              <a:t>)</a:t>
            </a:r>
            <a:endParaRPr lang="en-US" sz="1300" dirty="0"/>
          </a:p>
          <a:p>
            <a:pPr marL="648000" indent="-4320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1300" dirty="0"/>
              <a:t>Метка времени (</a:t>
            </a:r>
            <a:r>
              <a:rPr lang="en-US" sz="1300" dirty="0"/>
              <a:t>CFD</a:t>
            </a:r>
            <a:r>
              <a:rPr lang="ru-RU" sz="1300" dirty="0"/>
              <a:t>, </a:t>
            </a:r>
            <a:r>
              <a:rPr lang="en-US" sz="1300" dirty="0"/>
              <a:t>RC</a:t>
            </a:r>
            <a:r>
              <a:rPr lang="ru-RU" sz="1300" dirty="0"/>
              <a:t>-С</a:t>
            </a:r>
            <a:r>
              <a:rPr lang="en-US" sz="1300" dirty="0"/>
              <a:t>R</a:t>
            </a:r>
            <a:r>
              <a:rPr lang="en-US" sz="1300" baseline="30000" dirty="0"/>
              <a:t>2</a:t>
            </a:r>
            <a:r>
              <a:rPr lang="ru-RU" sz="1300" dirty="0"/>
              <a:t>)</a:t>
            </a:r>
            <a:endParaRPr lang="ru-RU" sz="1300" dirty="0"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000DB7-7170-462A-8227-BC0E05A3F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6" r="53862" b="381"/>
          <a:stretch/>
        </p:blipFill>
        <p:spPr>
          <a:xfrm>
            <a:off x="213368" y="1944502"/>
            <a:ext cx="2946083" cy="3198997"/>
          </a:xfrm>
          <a:prstGeom prst="rect">
            <a:avLst/>
          </a:prstGeom>
        </p:spPr>
      </p:pic>
      <p:pic>
        <p:nvPicPr>
          <p:cNvPr id="3" name="LUXEA_Rec_2025-01-16_19-58-51">
            <a:hlinkClick r:id="" action="ppaction://media"/>
            <a:extLst>
              <a:ext uri="{FF2B5EF4-FFF2-40B4-BE49-F238E27FC236}">
                <a16:creationId xmlns:a16="http://schemas.microsoft.com/office/drawing/2014/main" id="{72000B47-98E2-0C49-4BBB-AF0D00BB2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8355" y="757266"/>
            <a:ext cx="5713949" cy="3602489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217286FE-6663-4908-BC50-DEA6A0BF01B0}"/>
              </a:ext>
            </a:extLst>
          </p:cNvPr>
          <p:cNvSpPr txBox="1">
            <a:spLocks/>
          </p:cNvSpPr>
          <p:nvPr/>
        </p:nvSpPr>
        <p:spPr>
          <a:xfrm>
            <a:off x="3612839" y="4527231"/>
            <a:ext cx="3071594" cy="6162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0005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/>
                </a:solidFill>
              </a:rPr>
              <a:t>Пользовательский </a:t>
            </a:r>
            <a:r>
              <a:rPr lang="en-US" sz="1800" b="1" dirty="0">
                <a:solidFill>
                  <a:schemeClr val="accent1"/>
                </a:solidFill>
              </a:rPr>
              <a:t>API</a:t>
            </a:r>
            <a:endParaRPr lang="ru-RU" sz="1800" dirty="0"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3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83348-EF5C-B33C-8A33-62B70B1E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Прошивки</a:t>
            </a: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406B5A04-6FB7-4633-4F31-A0217FB5162C}"/>
              </a:ext>
            </a:extLst>
          </p:cNvPr>
          <p:cNvSpPr txBox="1">
            <a:spLocks/>
          </p:cNvSpPr>
          <p:nvPr/>
        </p:nvSpPr>
        <p:spPr>
          <a:xfrm>
            <a:off x="0" y="464544"/>
            <a:ext cx="9066998" cy="3760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2600" b="1" dirty="0">
                <a:solidFill>
                  <a:schemeClr val="accent1"/>
                </a:solidFill>
              </a:rPr>
              <a:t>Основные «прошивки» предоставляемые пользователям:</a:t>
            </a:r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Анализ высот импульсов (</a:t>
            </a:r>
            <a:r>
              <a:rPr lang="en-US" sz="2600" dirty="0"/>
              <a:t>PHA</a:t>
            </a:r>
            <a:r>
              <a:rPr lang="ru-RU" sz="2600" dirty="0"/>
              <a:t>)</a:t>
            </a:r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Разделение по форме импульса (</a:t>
            </a:r>
            <a:r>
              <a:rPr lang="en-US" sz="2600" dirty="0"/>
              <a:t>PSD</a:t>
            </a:r>
            <a:r>
              <a:rPr lang="ru-RU" sz="2600" dirty="0"/>
              <a:t>) </a:t>
            </a:r>
            <a:endParaRPr lang="en-US" sz="2600" dirty="0"/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Запись волновых форм (</a:t>
            </a:r>
            <a:r>
              <a:rPr lang="en-US" sz="2600" dirty="0" err="1"/>
              <a:t>Wawe</a:t>
            </a:r>
            <a:r>
              <a:rPr lang="ru-RU" sz="2600" dirty="0"/>
              <a:t>)</a:t>
            </a:r>
            <a:endParaRPr lang="en-US" sz="2600" dirty="0"/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ru-RU" sz="2600" dirty="0"/>
          </a:p>
          <a:p>
            <a:pPr marL="648000" indent="-432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600" dirty="0"/>
              <a:t>«Пользовательские прошивки»</a:t>
            </a:r>
            <a:r>
              <a:rPr lang="en-US" sz="2600" dirty="0"/>
              <a:t> /</a:t>
            </a:r>
            <a:r>
              <a:rPr lang="ru-RU" sz="2600" dirty="0"/>
              <a:t> частные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911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Алгоритмы обработки импульсов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F04B78C-99F4-483C-80E4-D0ADAC00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63" y="577639"/>
            <a:ext cx="3506130" cy="2470363"/>
          </a:xfrm>
          <a:prstGeom prst="rect">
            <a:avLst/>
          </a:prstGeom>
        </p:spPr>
      </p:pic>
      <p:sp>
        <p:nvSpPr>
          <p:cNvPr id="30" name="Текст 5">
            <a:extLst>
              <a:ext uri="{FF2B5EF4-FFF2-40B4-BE49-F238E27FC236}">
                <a16:creationId xmlns:a16="http://schemas.microsoft.com/office/drawing/2014/main" id="{4C348217-997B-4E53-8142-8814DCEF1977}"/>
              </a:ext>
            </a:extLst>
          </p:cNvPr>
          <p:cNvSpPr txBox="1">
            <a:spLocks/>
          </p:cNvSpPr>
          <p:nvPr/>
        </p:nvSpPr>
        <p:spPr>
          <a:xfrm>
            <a:off x="0" y="464544"/>
            <a:ext cx="5351641" cy="1515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>
              <a:lnSpc>
                <a:spcPct val="115000"/>
              </a:lnSpc>
            </a:pPr>
            <a:r>
              <a:rPr lang="ru-RU" sz="2400" dirty="0">
                <a:solidFill>
                  <a:srgbClr val="0070C0"/>
                </a:solidFill>
              </a:rPr>
              <a:t>Анализ высот импульсов (</a:t>
            </a:r>
            <a:r>
              <a:rPr lang="en-US" sz="2400" dirty="0">
                <a:solidFill>
                  <a:srgbClr val="0070C0"/>
                </a:solidFill>
              </a:rPr>
              <a:t>PHA</a:t>
            </a:r>
            <a:r>
              <a:rPr lang="ru-RU" sz="2400" dirty="0">
                <a:solidFill>
                  <a:srgbClr val="0070C0"/>
                </a:solidFill>
              </a:rPr>
              <a:t>)</a:t>
            </a:r>
          </a:p>
          <a:p>
            <a:pPr marL="558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Трапециевидный фильтр</a:t>
            </a:r>
          </a:p>
          <a:p>
            <a:pPr marL="558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Метка времени </a:t>
            </a:r>
            <a:r>
              <a:rPr lang="en-US" sz="2000" dirty="0">
                <a:solidFill>
                  <a:srgbClr val="0070C0"/>
                </a:solidFill>
              </a:rPr>
              <a:t> CR-RC</a:t>
            </a:r>
            <a:r>
              <a:rPr lang="en-US" sz="2000" baseline="30000" dirty="0">
                <a:solidFill>
                  <a:srgbClr val="0070C0"/>
                </a:solidFill>
              </a:rPr>
              <a:t>2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endParaRPr lang="ru-RU" sz="900" dirty="0"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0642776-8F5D-55F9-6CFD-5F9FEB68AB8A}"/>
              </a:ext>
            </a:extLst>
          </p:cNvPr>
          <p:cNvGrpSpPr/>
          <p:nvPr/>
        </p:nvGrpSpPr>
        <p:grpSpPr>
          <a:xfrm>
            <a:off x="33338" y="2206750"/>
            <a:ext cx="7907654" cy="3201876"/>
            <a:chOff x="33338" y="2206750"/>
            <a:chExt cx="7907654" cy="3201876"/>
          </a:xfrm>
        </p:grpSpPr>
        <p:pic>
          <p:nvPicPr>
            <p:cNvPr id="6" name="Рисунок 5" descr="Изображение выглядит как линия, График, диаграмма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F85D73DE-9352-0C5B-C489-5DA39101D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75" t="796" r="16008" b="6006"/>
            <a:stretch/>
          </p:blipFill>
          <p:spPr>
            <a:xfrm>
              <a:off x="4378642" y="2494116"/>
              <a:ext cx="3562350" cy="229695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линия, График, снимок экрана, диаграмма&#10;&#10;Автоматически созданное описание">
              <a:extLst>
                <a:ext uri="{FF2B5EF4-FFF2-40B4-BE49-F238E27FC236}">
                  <a16:creationId xmlns:a16="http://schemas.microsoft.com/office/drawing/2014/main" id="{422D2A4B-504A-4DEF-326E-A78DB99DF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85" t="3052" r="14059"/>
            <a:stretch/>
          </p:blipFill>
          <p:spPr>
            <a:xfrm>
              <a:off x="33338" y="2571750"/>
              <a:ext cx="3871416" cy="2806728"/>
            </a:xfrm>
            <a:prstGeom prst="rect">
              <a:avLst/>
            </a:prstGeom>
          </p:spPr>
        </p:pic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AAD92EFA-A032-4051-85CF-24DA5E118D87}"/>
                </a:ext>
              </a:extLst>
            </p:cNvPr>
            <p:cNvCxnSpPr>
              <a:cxnSpLocks/>
            </p:cNvCxnSpPr>
            <p:nvPr/>
          </p:nvCxnSpPr>
          <p:spPr>
            <a:xfrm>
              <a:off x="3547346" y="3855858"/>
              <a:ext cx="1323022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AB240292-3449-6A46-9729-FD220872652A}"/>
                </a:ext>
              </a:extLst>
            </p:cNvPr>
            <p:cNvCxnSpPr/>
            <p:nvPr/>
          </p:nvCxnSpPr>
          <p:spPr>
            <a:xfrm>
              <a:off x="4148138" y="2541601"/>
              <a:ext cx="0" cy="2867025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978859-E74D-4B82-BDD0-0B71F0371FB9}"/>
                </a:ext>
              </a:extLst>
            </p:cNvPr>
            <p:cNvSpPr txBox="1"/>
            <p:nvPr/>
          </p:nvSpPr>
          <p:spPr>
            <a:xfrm>
              <a:off x="3362311" y="2822629"/>
              <a:ext cx="1693092" cy="92333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800" dirty="0">
                  <a:solidFill>
                    <a:srgbClr val="C00000"/>
                  </a:solidFill>
                </a:rPr>
                <a:t>Оптимизация </a:t>
              </a:r>
              <a:br>
                <a:rPr lang="en-US" sz="1800" dirty="0">
                  <a:solidFill>
                    <a:srgbClr val="C00000"/>
                  </a:solidFill>
                </a:rPr>
              </a:br>
              <a:r>
                <a:rPr lang="ru-RU" sz="1800" dirty="0">
                  <a:solidFill>
                    <a:srgbClr val="C00000"/>
                  </a:solidFill>
                </a:rPr>
                <a:t>параметров </a:t>
              </a:r>
              <a:br>
                <a:rPr lang="en-US" sz="1800" dirty="0">
                  <a:solidFill>
                    <a:srgbClr val="C00000"/>
                  </a:solidFill>
                </a:rPr>
              </a:br>
              <a:r>
                <a:rPr lang="ru-RU" sz="1800" dirty="0">
                  <a:solidFill>
                    <a:srgbClr val="C00000"/>
                  </a:solidFill>
                </a:rPr>
                <a:t>фильтра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BA5323D-933D-438C-8144-15AE436153B4}"/>
                </a:ext>
              </a:extLst>
            </p:cNvPr>
            <p:cNvSpPr/>
            <p:nvPr/>
          </p:nvSpPr>
          <p:spPr>
            <a:xfrm>
              <a:off x="4870368" y="2206750"/>
              <a:ext cx="865819" cy="81895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C7552E0-17E9-2D42-7646-DFB3F7A6AF25}"/>
                </a:ext>
              </a:extLst>
            </p:cNvPr>
            <p:cNvSpPr/>
            <p:nvPr/>
          </p:nvSpPr>
          <p:spPr>
            <a:xfrm>
              <a:off x="988234" y="2252762"/>
              <a:ext cx="865819" cy="81895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322D48D-61BD-B382-1AB3-31A412CB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1542" y="4562436"/>
              <a:ext cx="1343212" cy="54300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87E0A3B-5FCA-98FB-5F8B-B8E7FCD7B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7780" y="4535610"/>
              <a:ext cx="1343212" cy="543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931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92AF0-B3C7-B68D-EE79-DA04357C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37973"/>
            <a:ext cx="5875020" cy="313228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Пользовательские разработки: АС-2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EEFD2-AA55-87F6-8498-78076B4C8118}"/>
              </a:ext>
            </a:extLst>
          </p:cNvPr>
          <p:cNvSpPr txBox="1"/>
          <p:nvPr/>
        </p:nvSpPr>
        <p:spPr>
          <a:xfrm>
            <a:off x="4209332" y="629599"/>
            <a:ext cx="4821993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65 МГц, 12 бит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  <a:endParaRPr lang="ru-RU" sz="2400" dirty="0">
              <a:solidFill>
                <a:schemeClr val="tx1"/>
              </a:solidFill>
              <a:sym typeface="Calibri"/>
            </a:endParaRP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sym typeface="Calibri"/>
              </a:rPr>
              <a:t>2 канала</a:t>
            </a:r>
            <a:r>
              <a:rPr lang="en-US" sz="2400" dirty="0">
                <a:solidFill>
                  <a:schemeClr val="tx1"/>
                </a:solidFill>
                <a:sym typeface="Calibri"/>
              </a:rPr>
              <a:t>;</a:t>
            </a:r>
            <a:endParaRPr lang="ru-RU" sz="2400" dirty="0">
              <a:solidFill>
                <a:schemeClr val="tx1"/>
              </a:solidFill>
              <a:sym typeface="Calibri"/>
            </a:endParaRPr>
          </a:p>
          <a:p>
            <a:pPr marL="87313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sym typeface="Calibri"/>
              </a:rPr>
              <a:t>Источники высокого напряжения</a:t>
            </a:r>
            <a:r>
              <a:rPr lang="en-US" sz="2400" dirty="0">
                <a:solidFill>
                  <a:schemeClr val="tx1"/>
                </a:solidFill>
                <a:sym typeface="Calibri"/>
              </a:rPr>
              <a:t>;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FD09E-5312-69FB-738B-52643B7C131B}"/>
              </a:ext>
            </a:extLst>
          </p:cNvPr>
          <p:cNvSpPr txBox="1"/>
          <p:nvPr/>
        </p:nvSpPr>
        <p:spPr>
          <a:xfrm>
            <a:off x="6021328" y="597803"/>
            <a:ext cx="3492921" cy="9196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/>
            <a:r>
              <a:rPr lang="ru-RU" sz="4800" spc="-170" dirty="0"/>
              <a:t> МКА-65</a:t>
            </a:r>
            <a:endParaRPr lang="en-US" sz="4800" spc="-17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F3F76-BA44-FDFF-D75F-55C74DA0A43E}"/>
              </a:ext>
            </a:extLst>
          </p:cNvPr>
          <p:cNvSpPr txBox="1"/>
          <p:nvPr/>
        </p:nvSpPr>
        <p:spPr>
          <a:xfrm>
            <a:off x="74257" y="3189216"/>
            <a:ext cx="4711103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l"/>
            <a:r>
              <a:rPr lang="ru-RU" sz="2400" dirty="0">
                <a:solidFill>
                  <a:schemeClr val="tx1"/>
                </a:solidFill>
              </a:rPr>
              <a:t>Модуль для альфа-спектрометра был «разработан, произведён и отлажен с нуля» за менее чем 3 месяца.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EBA367-4D26-CC33-FA00-B96193FBB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3" t="2698" r="14832" b="20468"/>
          <a:stretch/>
        </p:blipFill>
        <p:spPr>
          <a:xfrm>
            <a:off x="224235" y="917846"/>
            <a:ext cx="3118656" cy="19459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07042B-0A42-C052-C5D3-87184E9207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"/>
          <a:stretch/>
        </p:blipFill>
        <p:spPr bwMode="auto">
          <a:xfrm rot="553102">
            <a:off x="4293329" y="1850727"/>
            <a:ext cx="4790443" cy="2541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Google Shape;329;p30">
            <a:extLst>
              <a:ext uri="{FF2B5EF4-FFF2-40B4-BE49-F238E27FC236}">
                <a16:creationId xmlns:a16="http://schemas.microsoft.com/office/drawing/2014/main" id="{6DF360DE-581A-60C7-E0A1-F498E8A78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003340"/>
              </p:ext>
            </p:extLst>
          </p:nvPr>
        </p:nvGraphicFramePr>
        <p:xfrm>
          <a:off x="3141178" y="5345618"/>
          <a:ext cx="4998725" cy="260299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49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Площадь, мм</a:t>
                      </a:r>
                      <a:r>
                        <a:rPr lang="ru-RU" sz="2000" u="none" strike="noStrike" cap="none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ПШПВ @ 5,49 МэВ, кэВ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300-FD10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300-FD20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300-FD25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300-FD28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300-FD35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300-FD40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45720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6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E7996-171E-47B6-71C0-CC8D6A704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5D40-5E83-CD01-2BDB-D1BE3A2D5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37973"/>
            <a:ext cx="5875020" cy="313228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Пользовательские разработки: АС-2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B25F03-9F05-8977-1D40-399B65C37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3" t="2698" r="14832" b="20468"/>
          <a:stretch/>
        </p:blipFill>
        <p:spPr>
          <a:xfrm>
            <a:off x="224235" y="917846"/>
            <a:ext cx="3118656" cy="1945969"/>
          </a:xfrm>
          <a:prstGeom prst="rect">
            <a:avLst/>
          </a:prstGeom>
        </p:spPr>
      </p:pic>
      <p:graphicFrame>
        <p:nvGraphicFramePr>
          <p:cNvPr id="4" name="Google Shape;329;p30">
            <a:extLst>
              <a:ext uri="{FF2B5EF4-FFF2-40B4-BE49-F238E27FC236}">
                <a16:creationId xmlns:a16="http://schemas.microsoft.com/office/drawing/2014/main" id="{1E0832C1-78B7-DA33-1312-CB1D520EB3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107052"/>
              </p:ext>
            </p:extLst>
          </p:nvPr>
        </p:nvGraphicFramePr>
        <p:xfrm>
          <a:off x="3577057" y="917846"/>
          <a:ext cx="5425130" cy="2602992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6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3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Модель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Площадь, мм</a:t>
                      </a:r>
                      <a:r>
                        <a:rPr lang="ru-RU" sz="2000" u="none" strike="noStrike" cap="none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ПШПВ @ 5,49 МэВ, кэВ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300-FD10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  <a:endParaRPr sz="20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300-FD20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2000" u="none" strike="noStrike" kern="1200" cap="none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300-FD25</a:t>
                      </a:r>
                      <a:endParaRPr sz="2000" u="none" strike="noStrike" cap="none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450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300-FD28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300-FD35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900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300-FD40</a:t>
                      </a:r>
                      <a:endParaRPr sz="2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1200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tc>
                  <a:txBody>
                    <a:bodyPr/>
                    <a:lstStyle/>
                    <a:p>
                      <a:pPr marL="90488" marR="0" lvl="0" indent="0" algn="ctr" defTabSz="685800" rtl="0" eaLnBrk="1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kern="1200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 sz="2000" u="none" strike="noStrike" kern="1200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275" marR="862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Google Shape;327;p30">
            <a:extLst>
              <a:ext uri="{FF2B5EF4-FFF2-40B4-BE49-F238E27FC236}">
                <a16:creationId xmlns:a16="http://schemas.microsoft.com/office/drawing/2014/main" id="{2D22BBC9-6D39-50F1-27B0-0AFE4A71DD56}"/>
              </a:ext>
            </a:extLst>
          </p:cNvPr>
          <p:cNvSpPr txBox="1">
            <a:spLocks/>
          </p:cNvSpPr>
          <p:nvPr/>
        </p:nvSpPr>
        <p:spPr>
          <a:xfrm>
            <a:off x="141813" y="2722468"/>
            <a:ext cx="5738542" cy="263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Модульный дизайн</a:t>
            </a:r>
            <a:endParaRPr lang="ru-RU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20000"/>
              </a:lnSpc>
              <a:spcBef>
                <a:spcPts val="900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Образцы: </a:t>
            </a:r>
            <a:r>
              <a:rPr lang="ru-RU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 50 мм</a:t>
            </a:r>
            <a:endParaRPr lang="ru-RU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20000"/>
              </a:lnSpc>
              <a:spcBef>
                <a:spcPts val="900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Площадь детекторов: </a:t>
            </a:r>
            <a:r>
              <a:rPr lang="ru-RU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до 1200 мм</a:t>
            </a:r>
            <a:r>
              <a:rPr lang="ru-RU" sz="2000" baseline="30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ru-RU"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20000"/>
              </a:lnSpc>
              <a:spcBef>
                <a:spcPts val="900"/>
              </a:spcBef>
              <a:buClr>
                <a:srgbClr val="595959"/>
              </a:buClr>
              <a:buSzPts val="2400"/>
              <a:buFont typeface="Noto Sans Symbols"/>
              <a:buChar char="⦁"/>
            </a:pPr>
            <a:r>
              <a:rPr lang="ru-RU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Расстояние источник-детектор </a:t>
            </a:r>
            <a:br>
              <a:rPr lang="ru-RU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от 4 до 48 мм с шагом 4 мм</a:t>
            </a:r>
            <a:endParaRPr lang="ru-RU" sz="2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098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AAB2D-D601-9D65-F7E1-CF2009EAE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программное обеспечение, Значок на компьютере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1D16CA7-9CA2-6C23-6F88-0E01EDD4A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50" t="20424" r="14337"/>
          <a:stretch>
            <a:fillRect/>
          </a:stretch>
        </p:blipFill>
        <p:spPr>
          <a:xfrm>
            <a:off x="-23532" y="1742126"/>
            <a:ext cx="6021156" cy="340529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1213D61-2144-87D6-DF07-698137EF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Алгоритмы обработки импульсов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A6846714-6456-896D-2B65-B11E47C5A9C6}"/>
              </a:ext>
            </a:extLst>
          </p:cNvPr>
          <p:cNvSpPr txBox="1">
            <a:spLocks/>
          </p:cNvSpPr>
          <p:nvPr/>
        </p:nvSpPr>
        <p:spPr>
          <a:xfrm>
            <a:off x="-1" y="464544"/>
            <a:ext cx="5495969" cy="1788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>
              <a:lnSpc>
                <a:spcPct val="115000"/>
              </a:lnSpc>
            </a:pPr>
            <a:r>
              <a:rPr lang="ru-RU" sz="2400" dirty="0">
                <a:solidFill>
                  <a:srgbClr val="0070C0"/>
                </a:solidFill>
              </a:rPr>
              <a:t>Разделение по форме импульса (</a:t>
            </a:r>
            <a:r>
              <a:rPr lang="en-US" sz="2400" dirty="0">
                <a:solidFill>
                  <a:srgbClr val="0070C0"/>
                </a:solidFill>
              </a:rPr>
              <a:t>PSD</a:t>
            </a:r>
            <a:r>
              <a:rPr lang="ru-RU" sz="2400" dirty="0">
                <a:solidFill>
                  <a:srgbClr val="0070C0"/>
                </a:solidFill>
              </a:rPr>
              <a:t>)</a:t>
            </a:r>
          </a:p>
          <a:p>
            <a:pPr marL="558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PSD = (</a:t>
            </a:r>
            <a:r>
              <a:rPr lang="en-US" sz="2000" dirty="0" err="1">
                <a:solidFill>
                  <a:srgbClr val="0070C0"/>
                </a:solidFill>
              </a:rPr>
              <a:t>S</a:t>
            </a:r>
            <a:r>
              <a:rPr lang="en-US" sz="2000" baseline="-25000" dirty="0" err="1">
                <a:solidFill>
                  <a:srgbClr val="0070C0"/>
                </a:solidFill>
              </a:rPr>
              <a:t>long</a:t>
            </a:r>
            <a:r>
              <a:rPr lang="en-US" sz="2000" dirty="0">
                <a:solidFill>
                  <a:srgbClr val="0070C0"/>
                </a:solidFill>
              </a:rPr>
              <a:t> -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</a:t>
            </a:r>
            <a:r>
              <a:rPr lang="en-US" sz="2000" baseline="-25000" dirty="0" err="1">
                <a:solidFill>
                  <a:srgbClr val="0070C0"/>
                </a:solidFill>
              </a:rPr>
              <a:t>short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/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</a:t>
            </a:r>
            <a:r>
              <a:rPr lang="en-US" sz="2000" baseline="-25000" dirty="0" err="1">
                <a:solidFill>
                  <a:srgbClr val="0070C0"/>
                </a:solidFill>
              </a:rPr>
              <a:t>long</a:t>
            </a:r>
            <a:endParaRPr lang="en-US" sz="2000" baseline="-25000" dirty="0">
              <a:solidFill>
                <a:srgbClr val="0070C0"/>
              </a:solidFill>
            </a:endParaRPr>
          </a:p>
          <a:p>
            <a:pPr marL="558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Метка времени </a:t>
            </a:r>
            <a:r>
              <a:rPr lang="en-US" sz="2000" dirty="0">
                <a:solidFill>
                  <a:srgbClr val="0070C0"/>
                </a:solidFill>
              </a:rPr>
              <a:t> CFD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AFD24A2-FDC8-68EA-1C58-54714FDA1B67}"/>
              </a:ext>
            </a:extLst>
          </p:cNvPr>
          <p:cNvGrpSpPr/>
          <p:nvPr/>
        </p:nvGrpSpPr>
        <p:grpSpPr>
          <a:xfrm>
            <a:off x="5292859" y="596671"/>
            <a:ext cx="5428836" cy="2985860"/>
            <a:chOff x="5292859" y="596671"/>
            <a:chExt cx="5428836" cy="298586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89D13B24-0537-7F5B-2C7C-3923FCB9ADD8}"/>
                </a:ext>
              </a:extLst>
            </p:cNvPr>
            <p:cNvGrpSpPr/>
            <p:nvPr/>
          </p:nvGrpSpPr>
          <p:grpSpPr>
            <a:xfrm>
              <a:off x="5292859" y="596671"/>
              <a:ext cx="5428836" cy="2985860"/>
              <a:chOff x="-1" y="2157640"/>
              <a:chExt cx="5428836" cy="2985860"/>
            </a:xfrm>
          </p:grpSpPr>
          <p:pic>
            <p:nvPicPr>
              <p:cNvPr id="4" name="Рисунок 3" descr="Изображение выглядит как линия, График, диаграмм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C666AF7-9E78-CAC0-BE00-82342745B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2157640"/>
                <a:ext cx="5428836" cy="2985860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05772FC2-7E30-2DD0-46E2-A039AAC38F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376" b="2472"/>
              <a:stretch/>
            </p:blipFill>
            <p:spPr>
              <a:xfrm>
                <a:off x="3885120" y="2266105"/>
                <a:ext cx="1476581" cy="1076325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71D1AE-F6AF-B9C0-2137-AB766C5C5BBB}"/>
                </a:ext>
              </a:extLst>
            </p:cNvPr>
            <p:cNvSpPr txBox="1"/>
            <p:nvPr/>
          </p:nvSpPr>
          <p:spPr>
            <a:xfrm>
              <a:off x="7466811" y="966833"/>
              <a:ext cx="7904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</a:rPr>
                <a:t>S</a:t>
              </a:r>
              <a:r>
                <a:rPr lang="en-US" sz="2400" baseline="-25000" dirty="0" err="1">
                  <a:solidFill>
                    <a:srgbClr val="C00000"/>
                  </a:solidFill>
                </a:rPr>
                <a:t>long</a:t>
              </a:r>
              <a:endParaRPr lang="ru-RU" sz="2400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E42A9E-8E4A-C153-1E55-DB52831081D1}"/>
                </a:ext>
              </a:extLst>
            </p:cNvPr>
            <p:cNvSpPr txBox="1"/>
            <p:nvPr/>
          </p:nvSpPr>
          <p:spPr>
            <a:xfrm>
              <a:off x="6150496" y="2739783"/>
              <a:ext cx="10462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</a:rPr>
                <a:t>S</a:t>
              </a:r>
              <a:r>
                <a:rPr lang="en-US" sz="2400" baseline="-25000" dirty="0" err="1">
                  <a:solidFill>
                    <a:srgbClr val="C00000"/>
                  </a:solidFill>
                </a:rPr>
                <a:t>short</a:t>
              </a:r>
              <a:endParaRPr lang="ru-RU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807EC4BD-79D2-B087-A672-9C9E5A65D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9789" y="2252762"/>
              <a:ext cx="758051" cy="717854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405C8CA6-766F-5AFF-D67B-8A6B8019CB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7353" y="1358653"/>
              <a:ext cx="80898" cy="730948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9551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6791F-50BD-85F9-DA0F-F419388A8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AFDDE00-9FB0-8635-CD21-ED2539DBC368}"/>
              </a:ext>
            </a:extLst>
          </p:cNvPr>
          <p:cNvSpPr txBox="1">
            <a:spLocks/>
          </p:cNvSpPr>
          <p:nvPr/>
        </p:nvSpPr>
        <p:spPr>
          <a:xfrm>
            <a:off x="590836" y="711250"/>
            <a:ext cx="5474350" cy="80073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9445EC-8627-0A3D-430F-C3257A3331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0363" y="-1"/>
            <a:ext cx="7513637" cy="1223963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Кто мы?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D1AE90C-B8F7-5BCC-CCA3-C21DAC8A936E}"/>
              </a:ext>
            </a:extLst>
          </p:cNvPr>
          <p:cNvGrpSpPr/>
          <p:nvPr/>
        </p:nvGrpSpPr>
        <p:grpSpPr>
          <a:xfrm>
            <a:off x="-7142252" y="711250"/>
            <a:ext cx="24931991" cy="4432250"/>
            <a:chOff x="992098" y="711250"/>
            <a:chExt cx="24931991" cy="4432250"/>
          </a:xfrm>
        </p:grpSpPr>
        <p:sp>
          <p:nvSpPr>
            <p:cNvPr id="6" name="Объект 2">
              <a:extLst>
                <a:ext uri="{FF2B5EF4-FFF2-40B4-BE49-F238E27FC236}">
                  <a16:creationId xmlns:a16="http://schemas.microsoft.com/office/drawing/2014/main" id="{3BB48D21-9226-833A-6F51-B588BECDCDD0}"/>
                </a:ext>
              </a:extLst>
            </p:cNvPr>
            <p:cNvSpPr txBox="1">
              <a:spLocks/>
            </p:cNvSpPr>
            <p:nvPr/>
          </p:nvSpPr>
          <p:spPr>
            <a:xfrm>
              <a:off x="2189866" y="1511985"/>
              <a:ext cx="5474350" cy="138818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Регистрирующая и </a:t>
              </a:r>
              <a:r>
                <a:rPr lang="ru-RU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придетекторная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электроника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Спектрометрические системы (гамма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альфа)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Нейтронные спектрометры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Решения на базе ИИ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Специализированное ПО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Алгоритмы обработки сигналов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2848CBD0-2504-6D4D-F011-9E8EC834D140}"/>
                </a:ext>
              </a:extLst>
            </p:cNvPr>
            <p:cNvSpPr txBox="1">
              <a:spLocks/>
            </p:cNvSpPr>
            <p:nvPr/>
          </p:nvSpPr>
          <p:spPr>
            <a:xfrm>
              <a:off x="9144000" y="711250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Поставляем:</a:t>
              </a:r>
            </a:p>
          </p:txBody>
        </p:sp>
        <p:sp>
          <p:nvSpPr>
            <p:cNvPr id="12" name="Объект 2">
              <a:extLst>
                <a:ext uri="{FF2B5EF4-FFF2-40B4-BE49-F238E27FC236}">
                  <a16:creationId xmlns:a16="http://schemas.microsoft.com/office/drawing/2014/main" id="{3A31CC6B-7949-20A2-B2E7-732BE0942980}"/>
                </a:ext>
              </a:extLst>
            </p:cNvPr>
            <p:cNvSpPr txBox="1">
              <a:spLocks/>
            </p:cNvSpPr>
            <p:nvPr/>
          </p:nvSpPr>
          <p:spPr>
            <a:xfrm>
              <a:off x="10743030" y="1511985"/>
              <a:ext cx="6233698" cy="171485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Модули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SiPM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 комплектующие к ним (системы сбора…)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Цифровая электроника различных производителей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Детекторы: кремниевые, ОЧГ,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CZT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сцинтилляторы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Комплексные установки</a:t>
              </a:r>
            </a:p>
          </p:txBody>
        </p:sp>
        <p:sp>
          <p:nvSpPr>
            <p:cNvPr id="2" name="Заголовок 1">
              <a:extLst>
                <a:ext uri="{FF2B5EF4-FFF2-40B4-BE49-F238E27FC236}">
                  <a16:creationId xmlns:a16="http://schemas.microsoft.com/office/drawing/2014/main" id="{CF36ABEF-8255-8C8C-3A2D-30C943F26E73}"/>
                </a:ext>
              </a:extLst>
            </p:cNvPr>
            <p:cNvSpPr txBox="1">
              <a:spLocks/>
            </p:cNvSpPr>
            <p:nvPr/>
          </p:nvSpPr>
          <p:spPr>
            <a:xfrm>
              <a:off x="992098" y="711250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Разрабатываем и производим:</a:t>
              </a:r>
            </a:p>
          </p:txBody>
        </p:sp>
        <p:sp>
          <p:nvSpPr>
            <p:cNvPr id="3" name="Заголовок 1">
              <a:extLst>
                <a:ext uri="{FF2B5EF4-FFF2-40B4-BE49-F238E27FC236}">
                  <a16:creationId xmlns:a16="http://schemas.microsoft.com/office/drawing/2014/main" id="{399BBEBC-D404-4FA2-EBE8-D7FE341E03E6}"/>
                </a:ext>
              </a:extLst>
            </p:cNvPr>
            <p:cNvSpPr txBox="1">
              <a:spLocks/>
            </p:cNvSpPr>
            <p:nvPr/>
          </p:nvSpPr>
          <p:spPr>
            <a:xfrm>
              <a:off x="18786478" y="2617556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Программисты:</a:t>
              </a:r>
            </a:p>
          </p:txBody>
        </p:sp>
        <p:sp>
          <p:nvSpPr>
            <p:cNvPr id="4" name="Объект 2">
              <a:extLst>
                <a:ext uri="{FF2B5EF4-FFF2-40B4-BE49-F238E27FC236}">
                  <a16:creationId xmlns:a16="http://schemas.microsoft.com/office/drawing/2014/main" id="{3C20D23F-7ADC-9E03-1E49-AB38582A43E1}"/>
                </a:ext>
              </a:extLst>
            </p:cNvPr>
            <p:cNvSpPr txBox="1">
              <a:spLocks/>
            </p:cNvSpPr>
            <p:nvPr/>
          </p:nvSpPr>
          <p:spPr>
            <a:xfrm>
              <a:off x="19401835" y="2982195"/>
              <a:ext cx="6296044" cy="138818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/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С++ -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микроконтроллеры, пользовательское ПО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Verylog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- ПЛИС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Python /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Mathlab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отработка алгоритмов</a:t>
              </a:r>
            </a:p>
          </p:txBody>
        </p:sp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D1AA5EE7-96C1-D461-789B-5EB4F089D5C3}"/>
                </a:ext>
              </a:extLst>
            </p:cNvPr>
            <p:cNvSpPr txBox="1">
              <a:spLocks/>
            </p:cNvSpPr>
            <p:nvPr/>
          </p:nvSpPr>
          <p:spPr>
            <a:xfrm>
              <a:off x="18786478" y="1010448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Инженеры и научные сотрудники:</a:t>
              </a:r>
            </a:p>
          </p:txBody>
        </p:sp>
        <p:sp>
          <p:nvSpPr>
            <p:cNvPr id="9" name="Объект 2">
              <a:extLst>
                <a:ext uri="{FF2B5EF4-FFF2-40B4-BE49-F238E27FC236}">
                  <a16:creationId xmlns:a16="http://schemas.microsoft.com/office/drawing/2014/main" id="{D285C3F1-0B5E-94D2-425D-7A04012AAC4C}"/>
                </a:ext>
              </a:extLst>
            </p:cNvPr>
            <p:cNvSpPr txBox="1">
              <a:spLocks/>
            </p:cNvSpPr>
            <p:nvPr/>
          </p:nvSpPr>
          <p:spPr>
            <a:xfrm>
              <a:off x="19464181" y="1410815"/>
              <a:ext cx="6233698" cy="171485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Инженеры-электронщики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Научные сотрудники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Спектрометристы</a:t>
              </a:r>
              <a:endParaRPr lang="ru-RU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D6BB971C-C761-A454-9C32-1257279CD3B5}"/>
                </a:ext>
              </a:extLst>
            </p:cNvPr>
            <p:cNvSpPr txBox="1">
              <a:spLocks/>
            </p:cNvSpPr>
            <p:nvPr/>
          </p:nvSpPr>
          <p:spPr>
            <a:xfrm>
              <a:off x="22549857" y="4342765"/>
              <a:ext cx="3374232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Более 20 человек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28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FFAB4-71FA-122F-BF3E-AF8D42F63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E6B1CD3-70AE-7B67-6288-39ED3B5A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Алгоритмы обработки импульсов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 descr="Изображение выглядит как текст, программное обеспечение, Значок на компьютере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B47358B-CDEC-8AAC-573F-79943CFA00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57" t="-742" r="-999"/>
          <a:stretch>
            <a:fillRect/>
          </a:stretch>
        </p:blipFill>
        <p:spPr>
          <a:xfrm>
            <a:off x="-71965" y="-44408"/>
            <a:ext cx="9326795" cy="52153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3AA18B-D196-E165-A06B-07B6FA70D313}"/>
              </a:ext>
            </a:extLst>
          </p:cNvPr>
          <p:cNvSpPr/>
          <p:nvPr/>
        </p:nvSpPr>
        <p:spPr>
          <a:xfrm>
            <a:off x="2684483" y="2077990"/>
            <a:ext cx="4558750" cy="711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371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2D-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нейтронный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TOF 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спектрометр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6DD30-0FE0-4329-8BD1-550D07A21CA5}"/>
              </a:ext>
            </a:extLst>
          </p:cNvPr>
          <p:cNvSpPr txBox="1"/>
          <p:nvPr/>
        </p:nvSpPr>
        <p:spPr>
          <a:xfrm>
            <a:off x="5256200" y="1144546"/>
            <a:ext cx="3320559" cy="2991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87313" indent="-457200">
              <a:lnSpc>
                <a:spcPct val="120000"/>
              </a:lnSpc>
              <a:buFont typeface="Wingdings" panose="05000000000000000000" pitchFamily="2" charset="2"/>
              <a:buChar char="ü"/>
              <a:defRPr sz="2400" spc="-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992C76-0121-4C8C-8A40-0B825188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9" y="526881"/>
            <a:ext cx="4455251" cy="4591043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8306218-D241-48C1-9570-69B503794F5D}"/>
              </a:ext>
            </a:extLst>
          </p:cNvPr>
          <p:cNvGraphicFramePr>
            <a:graphicFrameLocks noGrp="1"/>
          </p:cNvGraphicFramePr>
          <p:nvPr/>
        </p:nvGraphicFramePr>
        <p:xfrm>
          <a:off x="4688854" y="1562100"/>
          <a:ext cx="4455250" cy="3005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8872">
                  <a:extLst>
                    <a:ext uri="{9D8B030D-6E8A-4147-A177-3AD203B41FA5}">
                      <a16:colId xmlns:a16="http://schemas.microsoft.com/office/drawing/2014/main" val="236283038"/>
                    </a:ext>
                  </a:extLst>
                </a:gridCol>
                <a:gridCol w="1496378">
                  <a:extLst>
                    <a:ext uri="{9D8B030D-6E8A-4147-A177-3AD203B41FA5}">
                      <a16:colId xmlns:a16="http://schemas.microsoft.com/office/drawing/2014/main" val="1919215447"/>
                    </a:ext>
                  </a:extLst>
                </a:gridCol>
              </a:tblGrid>
              <a:tr h="103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Характеристики спектрометра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7581150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7252609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Чувствительная область мм</a:t>
                      </a:r>
                      <a:r>
                        <a:rPr lang="ru-RU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256x256 (Ш х В)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9326527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Разрешение, мм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–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2,5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–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8098953"/>
                  </a:ext>
                </a:extLst>
              </a:tr>
              <a:tr h="47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регистрации в рабочем объёме для нейтронов 4,0 Å, 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≥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4699693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скорость счёта, 1/сек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≥1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1911784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Съем сигналов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линия задержки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5903382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по времени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мкс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459811"/>
                  </a:ext>
                </a:extLst>
              </a:tr>
              <a:tr h="47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число временных каналов в TOF режиме, не менее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938881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выходных данных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спектр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6935085"/>
                  </a:ext>
                </a:extLst>
              </a:tr>
              <a:tr h="231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выгрузки спектра не чаще чем, Гц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244014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33A517-510F-4606-817A-9231F1DE0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713" y="780778"/>
            <a:ext cx="2278086" cy="4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7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2D-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нейтронный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TOF 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спектрометр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91840-40AE-4A66-AF50-A55CFE28DD2C}"/>
              </a:ext>
            </a:extLst>
          </p:cNvPr>
          <p:cNvSpPr txBox="1"/>
          <p:nvPr/>
        </p:nvSpPr>
        <p:spPr>
          <a:xfrm>
            <a:off x="1693776" y="522031"/>
            <a:ext cx="5487881" cy="401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87313" indent="-457200">
              <a:lnSpc>
                <a:spcPct val="120000"/>
              </a:lnSpc>
              <a:buFont typeface="Wingdings" panose="05000000000000000000" pitchFamily="2" charset="2"/>
              <a:buChar char="ü"/>
              <a:defRPr sz="2400" spc="-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Внешний вид</a:t>
            </a:r>
            <a:r>
              <a:rPr lang="ru-RU" sz="18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установки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28FB1-3E99-42E2-BD2B-8CC7074A4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09" y="993934"/>
            <a:ext cx="2994065" cy="38454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94DD0-0990-4BB5-A24E-68E5C08C6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34" y="993934"/>
            <a:ext cx="5127247" cy="38454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C5F48D-65EC-4980-82EB-E372FF54384B}"/>
              </a:ext>
            </a:extLst>
          </p:cNvPr>
          <p:cNvSpPr/>
          <p:nvPr/>
        </p:nvSpPr>
        <p:spPr>
          <a:xfrm>
            <a:off x="386019" y="1153301"/>
            <a:ext cx="1374797" cy="4603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ПЧД детектор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F12D917-65A8-4778-8538-B2B3F6F5ED3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1073418" y="1613698"/>
            <a:ext cx="442056" cy="88651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F6A9A53-B9C7-40DA-8EE2-71CBD9A5C452}"/>
              </a:ext>
            </a:extLst>
          </p:cNvPr>
          <p:cNvSpPr/>
          <p:nvPr/>
        </p:nvSpPr>
        <p:spPr>
          <a:xfrm>
            <a:off x="3985003" y="1224838"/>
            <a:ext cx="1374797" cy="4603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Диджитайзер </a:t>
            </a:r>
            <a:r>
              <a:rPr lang="en-US" dirty="0"/>
              <a:t>D</a:t>
            </a:r>
            <a:r>
              <a:rPr lang="ru-RU" dirty="0"/>
              <a:t>125-16А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7611CAA-7ED9-4D96-AB7F-08C545F5814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672402" y="1685235"/>
            <a:ext cx="813998" cy="94286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20883BF-D7FA-486A-8BBF-1025D6D5C22B}"/>
              </a:ext>
            </a:extLst>
          </p:cNvPr>
          <p:cNvSpPr/>
          <p:nvPr/>
        </p:nvSpPr>
        <p:spPr>
          <a:xfrm>
            <a:off x="4572000" y="3625243"/>
            <a:ext cx="914400" cy="31332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ПК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050170A-15AA-4BDC-9E66-3A7DCA9EF6DA}"/>
              </a:ext>
            </a:extLst>
          </p:cNvPr>
          <p:cNvCxnSpPr>
            <a:cxnSpLocks/>
          </p:cNvCxnSpPr>
          <p:nvPr/>
        </p:nvCxnSpPr>
        <p:spPr>
          <a:xfrm>
            <a:off x="5486400" y="3855441"/>
            <a:ext cx="908006" cy="4514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413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2D-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нейтронный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TOF 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спектрометр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91840-40AE-4A66-AF50-A55CFE28DD2C}"/>
              </a:ext>
            </a:extLst>
          </p:cNvPr>
          <p:cNvSpPr txBox="1"/>
          <p:nvPr/>
        </p:nvSpPr>
        <p:spPr>
          <a:xfrm>
            <a:off x="2025439" y="663868"/>
            <a:ext cx="5487881" cy="401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87313" indent="-457200">
              <a:lnSpc>
                <a:spcPct val="120000"/>
              </a:lnSpc>
              <a:buFont typeface="Wingdings" panose="05000000000000000000" pitchFamily="2" charset="2"/>
              <a:buChar char="ü"/>
              <a:defRPr sz="2400" spc="-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сбора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сигналов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детектора</a:t>
            </a:r>
            <a:endParaRPr lang="ru-RU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52E13EA-AE30-46DD-B866-CE3BDE28C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38381CB-3A90-4662-9BE0-91AB0354D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875" y="16328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7480AF5-848D-4B0D-94DF-7F06937F57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1453242"/>
          <a:ext cx="1345475" cy="560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91726" imgH="431613" progId="Equation.DSMT4">
                  <p:embed/>
                </p:oleObj>
              </mc:Choice>
              <mc:Fallback>
                <p:oleObj r:id="rId3" imgW="1091726" imgH="431613" progId="Equation.DSMT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07480AF5-848D-4B0D-94DF-7F06937F57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453242"/>
                        <a:ext cx="1345475" cy="5606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F5E09A0-9E67-4AED-B51F-F2FF2E294886}"/>
              </a:ext>
            </a:extLst>
          </p:cNvPr>
          <p:cNvSpPr txBox="1"/>
          <p:nvPr/>
        </p:nvSpPr>
        <p:spPr>
          <a:xfrm>
            <a:off x="6531428" y="2114418"/>
            <a:ext cx="2612571" cy="9630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87313" indent="-457200">
              <a:lnSpc>
                <a:spcPct val="120000"/>
              </a:lnSpc>
              <a:buFont typeface="Wingdings" panose="05000000000000000000" pitchFamily="2" charset="2"/>
              <a:buChar char="ü"/>
              <a:defRPr sz="2400" spc="-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2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прихода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сигналов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концы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ЛЗ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длина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ЛЗ (в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нс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физическая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длина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катода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вдоль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координаты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Х/Y</a:t>
            </a:r>
            <a:endParaRPr lang="ru-RU" sz="12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E94932A-FA9E-437B-8C8D-3BD2A8FDE8AE}"/>
              </a:ext>
            </a:extLst>
          </p:cNvPr>
          <p:cNvCxnSpPr/>
          <p:nvPr/>
        </p:nvCxnSpPr>
        <p:spPr>
          <a:xfrm>
            <a:off x="1821976" y="4073857"/>
            <a:ext cx="5117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83946BD-49A9-419C-B7D5-2AD9ACEC7D5C}"/>
              </a:ext>
            </a:extLst>
          </p:cNvPr>
          <p:cNvCxnSpPr/>
          <p:nvPr/>
        </p:nvCxnSpPr>
        <p:spPr>
          <a:xfrm>
            <a:off x="4333164" y="4073857"/>
            <a:ext cx="682388" cy="68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FD933D1-2207-4E66-A07D-C54F6BDFDD81}"/>
              </a:ext>
            </a:extLst>
          </p:cNvPr>
          <p:cNvGrpSpPr/>
          <p:nvPr/>
        </p:nvGrpSpPr>
        <p:grpSpPr>
          <a:xfrm>
            <a:off x="310275" y="1165501"/>
            <a:ext cx="6067697" cy="3263596"/>
            <a:chOff x="463731" y="1165501"/>
            <a:chExt cx="6067697" cy="3263596"/>
          </a:xfrm>
        </p:grpSpPr>
        <p:graphicFrame>
          <p:nvGraphicFramePr>
            <p:cNvPr id="4" name="Объект 3">
              <a:extLst>
                <a:ext uri="{FF2B5EF4-FFF2-40B4-BE49-F238E27FC236}">
                  <a16:creationId xmlns:a16="http://schemas.microsoft.com/office/drawing/2014/main" id="{802F4241-7511-4761-9448-DB6130A9AA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3731" y="1165501"/>
            <a:ext cx="6067697" cy="32635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5" imgW="5722796" imgH="3058780" progId="Visio.Drawing.11">
                    <p:embed/>
                  </p:oleObj>
                </mc:Choice>
                <mc:Fallback>
                  <p:oleObj name="Visio" r:id="rId5" imgW="5722796" imgH="3058780" progId="Visio.Drawing.11">
                    <p:embed/>
                    <p:pic>
                      <p:nvPicPr>
                        <p:cNvPr id="4" name="Объект 3">
                          <a:extLst>
                            <a:ext uri="{FF2B5EF4-FFF2-40B4-BE49-F238E27FC236}">
                              <a16:creationId xmlns:a16="http://schemas.microsoft.com/office/drawing/2014/main" id="{802F4241-7511-4761-9448-DB6130A9AA8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731" y="1165501"/>
                          <a:ext cx="6067697" cy="32635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0F9E92E-4AF9-4738-AF55-0E2211D1690E}"/>
                </a:ext>
              </a:extLst>
            </p:cNvPr>
            <p:cNvSpPr/>
            <p:nvPr/>
          </p:nvSpPr>
          <p:spPr>
            <a:xfrm>
              <a:off x="1636968" y="3970926"/>
              <a:ext cx="856850" cy="217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37F169F-73DB-4650-8BAB-F11576901853}"/>
                </a:ext>
              </a:extLst>
            </p:cNvPr>
            <p:cNvSpPr/>
            <p:nvPr/>
          </p:nvSpPr>
          <p:spPr>
            <a:xfrm>
              <a:off x="4245933" y="3999271"/>
              <a:ext cx="856850" cy="21741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27150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2D-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нейтронный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TOF 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спектрометр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3477C4-08DC-42A0-9F97-15FA17B9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67" r="10647"/>
          <a:stretch/>
        </p:blipFill>
        <p:spPr>
          <a:xfrm>
            <a:off x="129885" y="1085697"/>
            <a:ext cx="3449899" cy="3561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AD6A89-7C02-4C09-AB1D-27C70EFDF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784" y="2802152"/>
            <a:ext cx="2910813" cy="2203375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FF933C5-8E57-4437-94E7-63F9A08BE452}"/>
              </a:ext>
            </a:extLst>
          </p:cNvPr>
          <p:cNvCxnSpPr>
            <a:cxnSpLocks/>
          </p:cNvCxnSpPr>
          <p:nvPr/>
        </p:nvCxnSpPr>
        <p:spPr>
          <a:xfrm>
            <a:off x="1464319" y="3286724"/>
            <a:ext cx="2793783" cy="678065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982D1D-0F24-4F04-B417-0225EEA550F5}"/>
              </a:ext>
            </a:extLst>
          </p:cNvPr>
          <p:cNvSpPr txBox="1"/>
          <p:nvPr/>
        </p:nvSpPr>
        <p:spPr>
          <a:xfrm>
            <a:off x="4217850" y="1122302"/>
            <a:ext cx="5249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000" indent="-342000" algn="ctr">
              <a:lnSpc>
                <a:spcPct val="120000"/>
              </a:lnSpc>
              <a:defRPr sz="2800" spc="-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l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Использовался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D125-16A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Велась оцифровка 5 каналов: анод + 4 катода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Вычисление меток времени по каждому каналу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ПШПВ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мм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CA0B0-099D-484E-9A9D-3E9532EC5224}"/>
              </a:ext>
            </a:extLst>
          </p:cNvPr>
          <p:cNvSpPr txBox="1"/>
          <p:nvPr/>
        </p:nvSpPr>
        <p:spPr>
          <a:xfrm>
            <a:off x="6328340" y="2992782"/>
            <a:ext cx="2685775" cy="1310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>
              <a:lnSpc>
                <a:spcPct val="11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метки времени превосходит частоту дискретизации в 5-10 раз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зависимости от типа сигнала)</a:t>
            </a:r>
            <a:endParaRPr lang="ru-RU" sz="8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17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B4A40B-521C-2566-84FE-45F21A0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2D-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нейтронный </a:t>
            </a:r>
            <a:r>
              <a:rPr lang="en-US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TOF </a:t>
            </a: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спектрометра</a:t>
            </a:r>
            <a:endParaRPr lang="ru-RU" sz="24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91840-40AE-4A66-AF50-A55CFE28DD2C}"/>
              </a:ext>
            </a:extLst>
          </p:cNvPr>
          <p:cNvSpPr txBox="1"/>
          <p:nvPr/>
        </p:nvSpPr>
        <p:spPr>
          <a:xfrm>
            <a:off x="-57152" y="1012002"/>
            <a:ext cx="4114802" cy="18045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87313" indent="-457200">
              <a:lnSpc>
                <a:spcPct val="120000"/>
              </a:lnSpc>
              <a:buFont typeface="Wingdings" panose="05000000000000000000" pitchFamily="2" charset="2"/>
              <a:buChar char="ü"/>
              <a:defRPr sz="2400" spc="-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ru-RU" sz="2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</a:t>
            </a:r>
          </a:p>
          <a:p>
            <a:pPr marL="285750" indent="-28575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3-мерные спектры X-Y-TOF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/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Пространственное разрешение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мм </a:t>
            </a:r>
          </a:p>
          <a:p>
            <a:pPr marL="285750" indent="-285750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Число временных каналов в TOF режиме - 4000 </a:t>
            </a:r>
            <a:endParaRPr lang="ru-RU" dirty="0"/>
          </a:p>
        </p:txBody>
      </p:sp>
      <p:pic>
        <p:nvPicPr>
          <p:cNvPr id="2" name="Data 2025-02-25 09-27-08">
            <a:hlinkClick r:id="" action="ppaction://media"/>
            <a:extLst>
              <a:ext uri="{FF2B5EF4-FFF2-40B4-BE49-F238E27FC236}">
                <a16:creationId xmlns:a16="http://schemas.microsoft.com/office/drawing/2014/main" id="{C530C34C-E74F-4A57-BEAD-A00BF2664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6076" y="1087891"/>
            <a:ext cx="5286773" cy="3309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EB7A9-5B64-471E-BE87-E9EA7A83D8AE}"/>
              </a:ext>
            </a:extLst>
          </p:cNvPr>
          <p:cNvSpPr txBox="1"/>
          <p:nvPr/>
        </p:nvSpPr>
        <p:spPr>
          <a:xfrm>
            <a:off x="-25576" y="3257710"/>
            <a:ext cx="4271460" cy="14721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87313" indent="-457200">
              <a:lnSpc>
                <a:spcPct val="120000"/>
              </a:lnSpc>
              <a:buFont typeface="Wingdings" panose="05000000000000000000" pitchFamily="2" charset="2"/>
              <a:buChar char="ü"/>
              <a:defRPr sz="2400" spc="-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ctr">
              <a:buNone/>
            </a:pPr>
            <a:r>
              <a:rPr lang="ru-RU" sz="2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Выгрузка данных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kern="100" dirty="0">
                <a:latin typeface="Times New Roman" panose="02020603050405020304" pitchFamily="18" charset="0"/>
              </a:rPr>
              <a:t>Накопление спектров</a:t>
            </a:r>
            <a:r>
              <a:rPr lang="en-US" sz="1800" kern="100" dirty="0">
                <a:latin typeface="Times New Roman" panose="02020603050405020304" pitchFamily="18" charset="0"/>
              </a:rPr>
              <a:t> </a:t>
            </a:r>
            <a:r>
              <a:rPr lang="ru-RU" sz="1800" kern="100" dirty="0">
                <a:latin typeface="Times New Roman" panose="02020603050405020304" pitchFamily="18" charset="0"/>
              </a:rPr>
              <a:t>в памяти диджитайзера</a:t>
            </a:r>
            <a:endParaRPr lang="ru-RU" sz="18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List mode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0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ED220-9629-65AD-D2CF-D5FE9DA97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D6F35EE-1FBE-618B-15E0-BDB2C8387EA4}"/>
              </a:ext>
            </a:extLst>
          </p:cNvPr>
          <p:cNvSpPr txBox="1">
            <a:spLocks/>
          </p:cNvSpPr>
          <p:nvPr/>
        </p:nvSpPr>
        <p:spPr>
          <a:xfrm>
            <a:off x="4644989" y="1135679"/>
            <a:ext cx="4433269" cy="80073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разрабатываем 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производим: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FBC0CF-44CD-6C93-4F1B-E716B3764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62" y="-215076"/>
            <a:ext cx="4530552" cy="333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9FBBE41B-93A4-A8D4-4CD3-D9AE49DF6388}"/>
              </a:ext>
            </a:extLst>
          </p:cNvPr>
          <p:cNvSpPr txBox="1">
            <a:spLocks/>
          </p:cNvSpPr>
          <p:nvPr/>
        </p:nvSpPr>
        <p:spPr>
          <a:xfrm>
            <a:off x="4441790" y="2026176"/>
            <a:ext cx="4702210" cy="218880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85750">
              <a:spcAft>
                <a:spcPts val="1200"/>
              </a:spcAft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Регистрирующая и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придетекторная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электроника</a:t>
            </a:r>
          </a:p>
          <a:p>
            <a:pPr indent="-285750">
              <a:spcAft>
                <a:spcPts val="1200"/>
              </a:spcAft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Специализированное ПО</a:t>
            </a:r>
          </a:p>
          <a:p>
            <a:pPr indent="-285750">
              <a:spcAft>
                <a:spcPts val="1200"/>
              </a:spcAft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обработки сигналов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D2B9124-27BD-58B8-8A26-058262177E1E}"/>
              </a:ext>
            </a:extLst>
          </p:cNvPr>
          <p:cNvSpPr txBox="1">
            <a:spLocks/>
          </p:cNvSpPr>
          <p:nvPr/>
        </p:nvSpPr>
        <p:spPr>
          <a:xfrm>
            <a:off x="5029856" y="4173377"/>
            <a:ext cx="3335454" cy="8007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Тел. 8-905-765-00-09</a:t>
            </a:r>
          </a:p>
          <a:p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ivan@gammatech.pro</a:t>
            </a:r>
            <a:endParaRPr lang="ru-RU" sz="2200" i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505EEC5-5BC1-6DC6-659D-9C937166398A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91152171"/>
              </p:ext>
            </p:extLst>
          </p:nvPr>
        </p:nvGraphicFramePr>
        <p:xfrm>
          <a:off x="0" y="2844209"/>
          <a:ext cx="4387381" cy="2299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145">
                  <a:extLst>
                    <a:ext uri="{9D8B030D-6E8A-4147-A177-3AD203B41FA5}">
                      <a16:colId xmlns:a16="http://schemas.microsoft.com/office/drawing/2014/main" val="3088282143"/>
                    </a:ext>
                  </a:extLst>
                </a:gridCol>
                <a:gridCol w="1282227">
                  <a:extLst>
                    <a:ext uri="{9D8B030D-6E8A-4147-A177-3AD203B41FA5}">
                      <a16:colId xmlns:a16="http://schemas.microsoft.com/office/drawing/2014/main" val="2502359551"/>
                    </a:ext>
                  </a:extLst>
                </a:gridCol>
                <a:gridCol w="1078596">
                  <a:extLst>
                    <a:ext uri="{9D8B030D-6E8A-4147-A177-3AD203B41FA5}">
                      <a16:colId xmlns:a16="http://schemas.microsoft.com/office/drawing/2014/main" val="1211031654"/>
                    </a:ext>
                  </a:extLst>
                </a:gridCol>
                <a:gridCol w="805413">
                  <a:extLst>
                    <a:ext uri="{9D8B030D-6E8A-4147-A177-3AD203B41FA5}">
                      <a16:colId xmlns:a16="http://schemas.microsoft.com/office/drawing/2014/main" val="670255906"/>
                    </a:ext>
                  </a:extLst>
                </a:gridCol>
              </a:tblGrid>
              <a:tr h="2476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Модель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# Каналов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M</a:t>
                      </a:r>
                      <a:r>
                        <a:rPr lang="ru-RU" sz="1800" u="none" strike="noStrike" dirty="0" err="1">
                          <a:effectLst/>
                        </a:rPr>
                        <a:t>Выб</a:t>
                      </a:r>
                      <a:r>
                        <a:rPr lang="ru-RU" sz="1800" u="none" strike="noStrike" dirty="0">
                          <a:effectLst/>
                        </a:rPr>
                        <a:t>/с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# Бит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3173095384"/>
                  </a:ext>
                </a:extLst>
              </a:tr>
              <a:tr h="49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D125-16A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238145893"/>
                  </a:ext>
                </a:extLst>
              </a:tr>
              <a:tr h="7669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D500-4/8/16</a:t>
                      </a: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r>
                        <a:rPr lang="en-US" sz="1600" u="none" strike="noStrike" dirty="0">
                          <a:effectLst/>
                        </a:rPr>
                        <a:t>/8/16</a:t>
                      </a: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500</a:t>
                      </a:r>
                    </a:p>
                  </a:txBody>
                  <a:tcPr marL="17575" marR="17575" marT="1757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14</a:t>
                      </a:r>
                    </a:p>
                  </a:txBody>
                  <a:tcPr marL="17575" marR="17575" marT="17575" marB="0" anchor="ctr"/>
                </a:tc>
                <a:extLst>
                  <a:ext uri="{0D108BD9-81ED-4DB2-BD59-A6C34878D82A}">
                    <a16:rowId xmlns:a16="http://schemas.microsoft.com/office/drawing/2014/main" val="1979179463"/>
                  </a:ext>
                </a:extLst>
              </a:tr>
              <a:tr h="3731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effectLst/>
                        </a:rPr>
                        <a:t>D1000-2/4/8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2/</a:t>
                      </a:r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r>
                        <a:rPr lang="en-US" sz="1600" u="none" strike="noStrike" dirty="0">
                          <a:effectLst/>
                        </a:rPr>
                        <a:t>/8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1000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7575" marR="17575" marT="1757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025692"/>
                  </a:ext>
                </a:extLst>
              </a:tr>
              <a:tr h="37313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МКА-</a:t>
                      </a: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250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250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  <a:endParaRPr lang="ru-RU" sz="16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7575" marR="17575" marT="1757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966823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8371A1-7CC1-2276-93E1-9111362AD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863" y="233380"/>
            <a:ext cx="2016529" cy="591411"/>
          </a:xfrm>
          <a:prstGeom prst="rect">
            <a:avLst/>
          </a:prstGeom>
        </p:spPr>
      </p:pic>
      <p:pic>
        <p:nvPicPr>
          <p:cNvPr id="10" name="Google Shape;60;p13">
            <a:extLst>
              <a:ext uri="{FF2B5EF4-FFF2-40B4-BE49-F238E27FC236}">
                <a16:creationId xmlns:a16="http://schemas.microsoft.com/office/drawing/2014/main" id="{52D5B33F-A74D-4425-FF01-96E23C079733}"/>
              </a:ext>
            </a:extLst>
          </p:cNvPr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188533" y="301631"/>
            <a:ext cx="1509050" cy="454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301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6C5B38-D929-7DAE-9945-150E3F7BEA9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61035" y="1256506"/>
            <a:ext cx="6254750" cy="2630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ЗАПАСНЫЕ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СЛАЙДЫ</a:t>
            </a:r>
          </a:p>
        </p:txBody>
      </p:sp>
    </p:spTree>
    <p:extLst>
      <p:ext uri="{BB962C8B-B14F-4D97-AF65-F5344CB8AC3E}">
        <p14:creationId xmlns:p14="http://schemas.microsoft.com/office/powerpoint/2010/main" val="1152393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DB497-7E08-026C-C9D4-C9FFD5E9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8B7FF1-8F87-8648-3901-81136E6F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tabLst>
                <a:tab pos="457200" algn="l"/>
              </a:tabLst>
            </a:pPr>
            <a:r>
              <a:rPr lang="ru-RU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ПО: </a:t>
            </a:r>
            <a:r>
              <a:rPr lang="en-US" sz="24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SpectrumHero</a:t>
            </a:r>
            <a:endParaRPr lang="en-US" sz="2400" b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Google Shape;240;p23" descr="Изображение выглядит как текст, монитор, компьютер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4B7BBE0-1281-0328-7ACD-FEE1230C10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93" r="30341"/>
          <a:stretch/>
        </p:blipFill>
        <p:spPr>
          <a:xfrm>
            <a:off x="3278711" y="665088"/>
            <a:ext cx="5946252" cy="44784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0C60B2A8-51C3-A6C8-3235-FCD5CFB66554}"/>
              </a:ext>
            </a:extLst>
          </p:cNvPr>
          <p:cNvSpPr txBox="1">
            <a:spLocks/>
          </p:cNvSpPr>
          <p:nvPr/>
        </p:nvSpPr>
        <p:spPr>
          <a:xfrm>
            <a:off x="0" y="809625"/>
            <a:ext cx="3343275" cy="3814763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b="1" spc="-1">
                <a:solidFill>
                  <a:srgbClr val="595959"/>
                </a:solidFill>
                <a:latin typeface="Calibri"/>
                <a:ea typeface="Calibri"/>
              </a:rPr>
              <a:t>Автоматический поиск пиков</a:t>
            </a:r>
            <a:r>
              <a:rPr lang="ru-RU" sz="1800" spc="-1">
                <a:solidFill>
                  <a:srgbClr val="595959"/>
                </a:solidFill>
                <a:latin typeface="Calibri"/>
                <a:ea typeface="Calibri"/>
              </a:rPr>
              <a:t>: 1-я производная, Марискотти, Робертсон, Блок</a:t>
            </a:r>
            <a:r>
              <a:rPr lang="en-US" sz="1800" spc="-1">
                <a:solidFill>
                  <a:srgbClr val="595959"/>
                </a:solidFill>
                <a:latin typeface="Calibri"/>
                <a:ea typeface="Calibri"/>
              </a:rPr>
              <a:t>;</a:t>
            </a:r>
            <a:endParaRPr lang="ru-RU" sz="1800" spc="-1">
              <a:solidFill>
                <a:srgbClr val="595959"/>
              </a:solidFill>
              <a:latin typeface="Calibri"/>
              <a:ea typeface="Calibri"/>
            </a:endParaRP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>
                <a:solidFill>
                  <a:srgbClr val="595959"/>
                </a:solidFill>
                <a:latin typeface="Calibri"/>
                <a:ea typeface="Calibri"/>
              </a:rPr>
              <a:t>Сглаживания спектра</a:t>
            </a:r>
            <a:r>
              <a:rPr lang="en-US" sz="1800" spc="-1">
                <a:solidFill>
                  <a:srgbClr val="595959"/>
                </a:solidFill>
                <a:latin typeface="Calibri"/>
                <a:ea typeface="Calibri"/>
              </a:rPr>
              <a:t>;</a:t>
            </a:r>
            <a:endParaRPr lang="ru-RU" sz="1800" spc="-1">
              <a:solidFill>
                <a:srgbClr val="595959"/>
              </a:solidFill>
              <a:latin typeface="Calibri"/>
              <a:ea typeface="Calibri"/>
            </a:endParaRP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>
                <a:solidFill>
                  <a:srgbClr val="595959"/>
                </a:solidFill>
                <a:latin typeface="Calibri"/>
                <a:ea typeface="Calibri"/>
              </a:rPr>
              <a:t>Вычисление подложки</a:t>
            </a:r>
            <a:r>
              <a:rPr lang="en-US" sz="1800" spc="-1">
                <a:solidFill>
                  <a:srgbClr val="595959"/>
                </a:solidFill>
                <a:latin typeface="Calibri"/>
                <a:ea typeface="Calibri"/>
              </a:rPr>
              <a:t>;</a:t>
            </a: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b="1" spc="-1">
                <a:solidFill>
                  <a:srgbClr val="595959"/>
                </a:solidFill>
                <a:latin typeface="Calibri"/>
                <a:ea typeface="Calibri"/>
              </a:rPr>
              <a:t>Калибровки</a:t>
            </a:r>
            <a:r>
              <a:rPr lang="ru-RU" sz="1800" spc="-1">
                <a:solidFill>
                  <a:srgbClr val="595959"/>
                </a:solidFill>
                <a:latin typeface="Calibri"/>
                <a:ea typeface="Calibri"/>
              </a:rPr>
              <a:t>: энергия, форма пика, ПШПВ, эффективность</a:t>
            </a:r>
            <a:r>
              <a:rPr lang="en-US" sz="1800" spc="-1">
                <a:solidFill>
                  <a:srgbClr val="595959"/>
                </a:solidFill>
                <a:latin typeface="Calibri"/>
                <a:ea typeface="Calibri"/>
              </a:rPr>
              <a:t>;</a:t>
            </a:r>
            <a:endParaRPr lang="ru-RU" sz="1800" spc="-1">
              <a:solidFill>
                <a:srgbClr val="595959"/>
              </a:solidFill>
              <a:latin typeface="Calibri"/>
              <a:ea typeface="Calibri"/>
            </a:endParaRP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>
                <a:solidFill>
                  <a:srgbClr val="595959"/>
                </a:solidFill>
                <a:latin typeface="Calibri"/>
                <a:ea typeface="Calibri"/>
              </a:rPr>
              <a:t>Идентификация матричным методом</a:t>
            </a:r>
            <a:r>
              <a:rPr lang="en-US" sz="1800" spc="-1">
                <a:solidFill>
                  <a:srgbClr val="595959"/>
                </a:solidFill>
                <a:latin typeface="Calibri"/>
                <a:ea typeface="Calibri"/>
              </a:rPr>
              <a:t>;</a:t>
            </a:r>
          </a:p>
          <a:p>
            <a:pPr marL="257310" indent="-257310">
              <a:spcBef>
                <a:spcPts val="585"/>
              </a:spcBef>
              <a:spcAft>
                <a:spcPts val="900"/>
              </a:spcAft>
              <a:buClr>
                <a:srgbClr val="595959"/>
              </a:buClr>
              <a:buFont typeface="Noto Sans Symbols"/>
              <a:buChar char="⦁"/>
            </a:pPr>
            <a:r>
              <a:rPr lang="ru-RU" sz="1800" spc="-1">
                <a:solidFill>
                  <a:srgbClr val="595959"/>
                </a:solidFill>
                <a:latin typeface="Calibri"/>
                <a:ea typeface="Calibri"/>
              </a:rPr>
              <a:t>Вычисление активности</a:t>
            </a:r>
            <a:r>
              <a:rPr lang="en-US" sz="1800" spc="-1">
                <a:solidFill>
                  <a:srgbClr val="595959"/>
                </a:solidFill>
                <a:latin typeface="Calibri"/>
                <a:ea typeface="Calibri"/>
              </a:rPr>
              <a:t>.</a:t>
            </a:r>
            <a:endParaRPr lang="en-US" sz="18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oogle Shape;241;p23">
            <a:extLst>
              <a:ext uri="{FF2B5EF4-FFF2-40B4-BE49-F238E27FC236}">
                <a16:creationId xmlns:a16="http://schemas.microsoft.com/office/drawing/2014/main" id="{B73CCBCB-A197-11DE-1C25-8740342D8323}"/>
              </a:ext>
            </a:extLst>
          </p:cNvPr>
          <p:cNvPicPr/>
          <p:nvPr/>
        </p:nvPicPr>
        <p:blipFill>
          <a:blip r:embed="rId4"/>
          <a:srcRect l="2" r="27876" b="24168"/>
          <a:stretch/>
        </p:blipFill>
        <p:spPr>
          <a:xfrm>
            <a:off x="5495875" y="3108012"/>
            <a:ext cx="3729087" cy="194250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30873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7E371-522F-601D-0EE8-60CBE7FB6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104257FD-62AD-DADF-A014-F00AF9F5A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14111"/>
          <a:stretch>
            <a:fillRect/>
          </a:stretch>
        </p:blipFill>
        <p:spPr bwMode="auto">
          <a:xfrm>
            <a:off x="7527182" y="1796212"/>
            <a:ext cx="3764932" cy="375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32D73-4E70-1D5F-3D71-FBB1EB75D4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5413"/>
            <a:ext cx="9144000" cy="146390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ФЭУ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61B7C7-28FC-0ED0-8B9A-6ED2C91AD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IM 394">
            <a:extLst>
              <a:ext uri="{FF2B5EF4-FFF2-40B4-BE49-F238E27FC236}">
                <a16:creationId xmlns:a16="http://schemas.microsoft.com/office/drawing/2014/main" id="{A2719DD7-6889-345E-7E1E-F273BA7756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6596742" y="-473142"/>
            <a:ext cx="2547258" cy="2206843"/>
          </a:xfrm>
          <a:prstGeom prst="rect">
            <a:avLst/>
          </a:prstGeom>
        </p:spPr>
      </p:pic>
      <p:pic>
        <p:nvPicPr>
          <p:cNvPr id="13" name="IM 218">
            <a:extLst>
              <a:ext uri="{FF2B5EF4-FFF2-40B4-BE49-F238E27FC236}">
                <a16:creationId xmlns:a16="http://schemas.microsoft.com/office/drawing/2014/main" id="{8B443384-D223-1352-04AB-D2DAD2B724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343722" y="760956"/>
            <a:ext cx="2571115" cy="16567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182DA7F-8D4E-C2E7-BA6E-1D536724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18" y="3269411"/>
            <a:ext cx="7485125" cy="19608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5C324D-5EB5-ED7D-F116-E6203E254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07" y="1589314"/>
            <a:ext cx="7478278" cy="19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3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419E5-C695-F3BD-3029-A7A067417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CD74A74-B8AB-2F17-DC80-60609A5DFED2}"/>
              </a:ext>
            </a:extLst>
          </p:cNvPr>
          <p:cNvSpPr txBox="1">
            <a:spLocks/>
          </p:cNvSpPr>
          <p:nvPr/>
        </p:nvSpPr>
        <p:spPr>
          <a:xfrm>
            <a:off x="590836" y="711250"/>
            <a:ext cx="5474350" cy="80073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2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E978281-EA7A-D45A-083D-D32E16580B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0363" y="-1"/>
            <a:ext cx="7513637" cy="1223963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Кто мы?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C2EF358-BDD5-094C-DA04-672EC734D74F}"/>
              </a:ext>
            </a:extLst>
          </p:cNvPr>
          <p:cNvGrpSpPr/>
          <p:nvPr/>
        </p:nvGrpSpPr>
        <p:grpSpPr>
          <a:xfrm>
            <a:off x="-16378827" y="844600"/>
            <a:ext cx="24931991" cy="4432250"/>
            <a:chOff x="992098" y="711250"/>
            <a:chExt cx="24931991" cy="4432250"/>
          </a:xfrm>
        </p:grpSpPr>
        <p:sp>
          <p:nvSpPr>
            <p:cNvPr id="6" name="Объект 2">
              <a:extLst>
                <a:ext uri="{FF2B5EF4-FFF2-40B4-BE49-F238E27FC236}">
                  <a16:creationId xmlns:a16="http://schemas.microsoft.com/office/drawing/2014/main" id="{C43B3A9C-19F3-F851-7244-AC333BE4903A}"/>
                </a:ext>
              </a:extLst>
            </p:cNvPr>
            <p:cNvSpPr txBox="1">
              <a:spLocks/>
            </p:cNvSpPr>
            <p:nvPr/>
          </p:nvSpPr>
          <p:spPr>
            <a:xfrm>
              <a:off x="2189866" y="1511985"/>
              <a:ext cx="5474350" cy="138818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Регистрирующая и </a:t>
              </a:r>
              <a:r>
                <a:rPr lang="ru-RU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придетекторная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электроника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Спектрометрические системы (гамма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альфа)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Нейтронные спектрометры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Решения на базе ИИ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Специализированное ПО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Алгоритмы обработки сигналов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9249F73A-C856-6764-7A7D-E0EC605D4A9F}"/>
                </a:ext>
              </a:extLst>
            </p:cNvPr>
            <p:cNvSpPr txBox="1">
              <a:spLocks/>
            </p:cNvSpPr>
            <p:nvPr/>
          </p:nvSpPr>
          <p:spPr>
            <a:xfrm>
              <a:off x="9144000" y="711250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Поставляем:</a:t>
              </a:r>
            </a:p>
          </p:txBody>
        </p:sp>
        <p:sp>
          <p:nvSpPr>
            <p:cNvPr id="12" name="Объект 2">
              <a:extLst>
                <a:ext uri="{FF2B5EF4-FFF2-40B4-BE49-F238E27FC236}">
                  <a16:creationId xmlns:a16="http://schemas.microsoft.com/office/drawing/2014/main" id="{F4638B5B-FD3F-72F1-E23E-C789E205D143}"/>
                </a:ext>
              </a:extLst>
            </p:cNvPr>
            <p:cNvSpPr txBox="1">
              <a:spLocks/>
            </p:cNvSpPr>
            <p:nvPr/>
          </p:nvSpPr>
          <p:spPr>
            <a:xfrm>
              <a:off x="10743030" y="1511985"/>
              <a:ext cx="6233698" cy="171485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Модули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SiPM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 комплектующие к ним (системы сбора…)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Цифровая электроника различных производителей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Детекторы: кремниевые, ОЧГ,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CZT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сцинтилляторы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Комплексные установки</a:t>
              </a:r>
            </a:p>
          </p:txBody>
        </p:sp>
        <p:sp>
          <p:nvSpPr>
            <p:cNvPr id="2" name="Заголовок 1">
              <a:extLst>
                <a:ext uri="{FF2B5EF4-FFF2-40B4-BE49-F238E27FC236}">
                  <a16:creationId xmlns:a16="http://schemas.microsoft.com/office/drawing/2014/main" id="{CECAE2AB-F17F-626E-CC58-1BC0FDFE7558}"/>
                </a:ext>
              </a:extLst>
            </p:cNvPr>
            <p:cNvSpPr txBox="1">
              <a:spLocks/>
            </p:cNvSpPr>
            <p:nvPr/>
          </p:nvSpPr>
          <p:spPr>
            <a:xfrm>
              <a:off x="992098" y="711250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lang="ru-RU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Разрабатываем и производим:</a:t>
              </a:r>
            </a:p>
          </p:txBody>
        </p:sp>
        <p:sp>
          <p:nvSpPr>
            <p:cNvPr id="3" name="Заголовок 1">
              <a:extLst>
                <a:ext uri="{FF2B5EF4-FFF2-40B4-BE49-F238E27FC236}">
                  <a16:creationId xmlns:a16="http://schemas.microsoft.com/office/drawing/2014/main" id="{DF094FB4-CE93-182A-F65F-E54AA03DE7F6}"/>
                </a:ext>
              </a:extLst>
            </p:cNvPr>
            <p:cNvSpPr txBox="1">
              <a:spLocks/>
            </p:cNvSpPr>
            <p:nvPr/>
          </p:nvSpPr>
          <p:spPr>
            <a:xfrm>
              <a:off x="18786478" y="2617556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Программисты:</a:t>
              </a:r>
            </a:p>
          </p:txBody>
        </p:sp>
        <p:sp>
          <p:nvSpPr>
            <p:cNvPr id="4" name="Объект 2">
              <a:extLst>
                <a:ext uri="{FF2B5EF4-FFF2-40B4-BE49-F238E27FC236}">
                  <a16:creationId xmlns:a16="http://schemas.microsoft.com/office/drawing/2014/main" id="{051A69AE-FD80-DCB4-2914-F6369DA43177}"/>
                </a:ext>
              </a:extLst>
            </p:cNvPr>
            <p:cNvSpPr txBox="1">
              <a:spLocks/>
            </p:cNvSpPr>
            <p:nvPr/>
          </p:nvSpPr>
          <p:spPr>
            <a:xfrm>
              <a:off x="19401835" y="2982195"/>
              <a:ext cx="6296044" cy="138818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 /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С++ -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микроконтроллеры, пользовательское ПО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Verylog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- ПЛИС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Python /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Mathlab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</a:t>
              </a: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отработка алгоритмов</a:t>
              </a:r>
            </a:p>
          </p:txBody>
        </p:sp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EF993585-9193-1BCC-9C9F-BD64397E2997}"/>
                </a:ext>
              </a:extLst>
            </p:cNvPr>
            <p:cNvSpPr txBox="1">
              <a:spLocks/>
            </p:cNvSpPr>
            <p:nvPr/>
          </p:nvSpPr>
          <p:spPr>
            <a:xfrm>
              <a:off x="18786478" y="1010448"/>
              <a:ext cx="5474350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Инженеры и научные сотрудники:</a:t>
              </a:r>
            </a:p>
          </p:txBody>
        </p:sp>
        <p:sp>
          <p:nvSpPr>
            <p:cNvPr id="9" name="Объект 2">
              <a:extLst>
                <a:ext uri="{FF2B5EF4-FFF2-40B4-BE49-F238E27FC236}">
                  <a16:creationId xmlns:a16="http://schemas.microsoft.com/office/drawing/2014/main" id="{E9E777B5-EA6E-7739-512B-68EA701975CD}"/>
                </a:ext>
              </a:extLst>
            </p:cNvPr>
            <p:cNvSpPr txBox="1">
              <a:spLocks/>
            </p:cNvSpPr>
            <p:nvPr/>
          </p:nvSpPr>
          <p:spPr>
            <a:xfrm>
              <a:off x="19464181" y="1410815"/>
              <a:ext cx="6233698" cy="171485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Инженеры-электронщики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Научные сотрудники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ru-RU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Спектрометристы</a:t>
              </a:r>
              <a:endParaRPr lang="ru-RU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72F7B1DA-F6EA-FE11-77B8-281CAC2D04D3}"/>
                </a:ext>
              </a:extLst>
            </p:cNvPr>
            <p:cNvSpPr txBox="1">
              <a:spLocks/>
            </p:cNvSpPr>
            <p:nvPr/>
          </p:nvSpPr>
          <p:spPr>
            <a:xfrm>
              <a:off x="22549857" y="4342765"/>
              <a:ext cx="3374232" cy="80073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ru-RU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Более 20 человек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685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FEBAF-DC57-2285-CA52-E8A480A37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D31D8-F4DF-0365-D919-E6A4729F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6" y="125854"/>
            <a:ext cx="9144000" cy="2712102"/>
          </a:xfrm>
        </p:spPr>
        <p:txBody>
          <a:bodyPr/>
          <a:lstStyle/>
          <a:p>
            <a:pPr algn="ctr"/>
            <a:r>
              <a:rPr lang="en-US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MCP-PMT</a:t>
            </a:r>
            <a:endParaRPr lang="ru-RU" sz="6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0FE69C-8249-7E98-522D-DD5834A31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IM 1118">
            <a:extLst>
              <a:ext uri="{FF2B5EF4-FFF2-40B4-BE49-F238E27FC236}">
                <a16:creationId xmlns:a16="http://schemas.microsoft.com/office/drawing/2014/main" id="{43A7D833-4C6D-50D7-C10C-2016EC552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41640" y="2167557"/>
            <a:ext cx="2952567" cy="1973656"/>
          </a:xfrm>
          <a:prstGeom prst="rect">
            <a:avLst/>
          </a:prstGeom>
        </p:spPr>
      </p:pic>
      <p:pic>
        <p:nvPicPr>
          <p:cNvPr id="5" name="IM 1192">
            <a:extLst>
              <a:ext uri="{FF2B5EF4-FFF2-40B4-BE49-F238E27FC236}">
                <a16:creationId xmlns:a16="http://schemas.microsoft.com/office/drawing/2014/main" id="{4DF4AD30-8B3E-B277-64C9-CA0F208DBB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53" y="2172118"/>
            <a:ext cx="3042621" cy="1947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33DEB-9B78-9160-051F-89D8B26BD10A}"/>
              </a:ext>
            </a:extLst>
          </p:cNvPr>
          <p:cNvSpPr txBox="1"/>
          <p:nvPr/>
        </p:nvSpPr>
        <p:spPr>
          <a:xfrm>
            <a:off x="12553" y="4237889"/>
            <a:ext cx="2895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Для построения изображений в медицине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C3C48-9FC2-6931-986A-703F48F0A49A}"/>
              </a:ext>
            </a:extLst>
          </p:cNvPr>
          <p:cNvSpPr txBox="1"/>
          <p:nvPr/>
        </p:nvSpPr>
        <p:spPr>
          <a:xfrm>
            <a:off x="3198435" y="4237889"/>
            <a:ext cx="2895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Для космических исследований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040340-EF12-5AD6-3259-55D4E8A99840}"/>
              </a:ext>
            </a:extLst>
          </p:cNvPr>
          <p:cNvSpPr txBox="1"/>
          <p:nvPr/>
        </p:nvSpPr>
        <p:spPr>
          <a:xfrm>
            <a:off x="6235675" y="4237888"/>
            <a:ext cx="2895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Для физики высоких энергий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IM 1078">
            <a:extLst>
              <a:ext uri="{FF2B5EF4-FFF2-40B4-BE49-F238E27FC236}">
                <a16:creationId xmlns:a16="http://schemas.microsoft.com/office/drawing/2014/main" id="{FED72C14-7ABE-3235-543F-8B3FCF140AD4}"/>
              </a:ext>
            </a:extLst>
          </p:cNvPr>
          <p:cNvPicPr/>
          <p:nvPr/>
        </p:nvPicPr>
        <p:blipFill>
          <a:blip r:embed="rId4"/>
          <a:srcRect l="10224"/>
          <a:stretch>
            <a:fillRect/>
          </a:stretch>
        </p:blipFill>
        <p:spPr>
          <a:xfrm>
            <a:off x="6266330" y="2167483"/>
            <a:ext cx="3110924" cy="19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19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26FA5-89AA-DA40-7A9C-BE08A3FE6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407B7-9083-F96A-6B12-AA7C18D6BB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53143"/>
            <a:ext cx="9144000" cy="13298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Аксессуары к ФЭУ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A31584-C0C1-A9E5-CD9E-1ABD4D399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 1026">
            <a:extLst>
              <a:ext uri="{FF2B5EF4-FFF2-40B4-BE49-F238E27FC236}">
                <a16:creationId xmlns:a16="http://schemas.microsoft.com/office/drawing/2014/main" id="{2CC30137-DACD-E817-AF72-2ECE70377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096" y="2098357"/>
            <a:ext cx="2895772" cy="1893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78447-C38C-9AFC-CF07-316734FAD606}"/>
              </a:ext>
            </a:extLst>
          </p:cNvPr>
          <p:cNvSpPr txBox="1"/>
          <p:nvPr/>
        </p:nvSpPr>
        <p:spPr>
          <a:xfrm>
            <a:off x="84096" y="4031487"/>
            <a:ext cx="2895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Высоковольтный источник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питания: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от 0 до 1250 В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IM 1014">
            <a:extLst>
              <a:ext uri="{FF2B5EF4-FFF2-40B4-BE49-F238E27FC236}">
                <a16:creationId xmlns:a16="http://schemas.microsoft.com/office/drawing/2014/main" id="{C380B1C3-456A-4C7E-0E96-99D669892B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56280" y="2118800"/>
            <a:ext cx="2082800" cy="1873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78B2A-94EC-5388-C5E5-A09A94FBEB8A}"/>
              </a:ext>
            </a:extLst>
          </p:cNvPr>
          <p:cNvSpPr txBox="1"/>
          <p:nvPr/>
        </p:nvSpPr>
        <p:spPr>
          <a:xfrm>
            <a:off x="3276514" y="4031487"/>
            <a:ext cx="2895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Насадка на ФЭУ с источником питания и делителем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для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N2013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IM 970">
            <a:extLst>
              <a:ext uri="{FF2B5EF4-FFF2-40B4-BE49-F238E27FC236}">
                <a16:creationId xmlns:a16="http://schemas.microsoft.com/office/drawing/2014/main" id="{F320913B-ACE2-C1A0-D84D-B5DDA5CD88F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60725" y="1833761"/>
            <a:ext cx="1638339" cy="2197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ED5DEF-8AA1-23ED-6B8F-4CC46180CC2E}"/>
              </a:ext>
            </a:extLst>
          </p:cNvPr>
          <p:cNvSpPr txBox="1"/>
          <p:nvPr/>
        </p:nvSpPr>
        <p:spPr>
          <a:xfrm>
            <a:off x="5615903" y="4070614"/>
            <a:ext cx="2895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Сцинтисборки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 для гамма- и для бетта- спектрометрии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IM 916">
            <a:extLst>
              <a:ext uri="{FF2B5EF4-FFF2-40B4-BE49-F238E27FC236}">
                <a16:creationId xmlns:a16="http://schemas.microsoft.com/office/drawing/2014/main" id="{91E6B83A-FA52-FC3A-E071-6C4C7F6920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69909" y="1794343"/>
            <a:ext cx="1955016" cy="22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01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B2B94-A181-6A1C-7793-B42A13917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7908A-F85A-0706-9973-30236E6048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2966"/>
            <a:ext cx="9144000" cy="128834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Кристаллы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E3DD8B-B48E-376D-430C-201FE4A04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223;p22">
            <a:extLst>
              <a:ext uri="{FF2B5EF4-FFF2-40B4-BE49-F238E27FC236}">
                <a16:creationId xmlns:a16="http://schemas.microsoft.com/office/drawing/2014/main" id="{A739C90D-078A-56D7-AB44-61FC7FEA5AB7}"/>
              </a:ext>
            </a:extLst>
          </p:cNvPr>
          <p:cNvGrpSpPr/>
          <p:nvPr/>
        </p:nvGrpSpPr>
        <p:grpSpPr>
          <a:xfrm>
            <a:off x="4724400" y="1934671"/>
            <a:ext cx="4427012" cy="2657028"/>
            <a:chOff x="28575" y="-1"/>
            <a:chExt cx="3945116" cy="2367801"/>
          </a:xfrm>
        </p:grpSpPr>
        <p:pic>
          <p:nvPicPr>
            <p:cNvPr id="5" name="Google Shape;224;p22">
              <a:extLst>
                <a:ext uri="{FF2B5EF4-FFF2-40B4-BE49-F238E27FC236}">
                  <a16:creationId xmlns:a16="http://schemas.microsoft.com/office/drawing/2014/main" id="{D38F03F7-C7BB-F639-0768-E570D3D12D7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8575" y="-1"/>
              <a:ext cx="1846580" cy="1219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25;p22">
              <a:extLst>
                <a:ext uri="{FF2B5EF4-FFF2-40B4-BE49-F238E27FC236}">
                  <a16:creationId xmlns:a16="http://schemas.microsoft.com/office/drawing/2014/main" id="{7D6BFB27-C371-19BB-E2FA-C6181A07249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43432" y="0"/>
              <a:ext cx="2226310" cy="1351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26;p22">
              <a:extLst>
                <a:ext uri="{FF2B5EF4-FFF2-40B4-BE49-F238E27FC236}">
                  <a16:creationId xmlns:a16="http://schemas.microsoft.com/office/drawing/2014/main" id="{8D71FE62-574C-8951-80F6-674D5B0F0FA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575" y="1148599"/>
              <a:ext cx="2008505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27;p22">
              <a:extLst>
                <a:ext uri="{FF2B5EF4-FFF2-40B4-BE49-F238E27FC236}">
                  <a16:creationId xmlns:a16="http://schemas.microsoft.com/office/drawing/2014/main" id="{F54BDF7A-5393-CBB2-12A3-90B115172B6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71206" y="1091450"/>
              <a:ext cx="2102485" cy="127635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6" name="Google Shape;228;p22">
            <a:extLst>
              <a:ext uri="{FF2B5EF4-FFF2-40B4-BE49-F238E27FC236}">
                <a16:creationId xmlns:a16="http://schemas.microsoft.com/office/drawing/2014/main" id="{D64BAF29-5C81-5FB9-3CDE-86533ECC91EC}"/>
              </a:ext>
            </a:extLst>
          </p:cNvPr>
          <p:cNvGraphicFramePr/>
          <p:nvPr/>
        </p:nvGraphicFramePr>
        <p:xfrm>
          <a:off x="0" y="1611869"/>
          <a:ext cx="4653639" cy="1651316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187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3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6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Материал</a:t>
                      </a:r>
                      <a:endParaRPr sz="1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NaI(</a:t>
                      </a:r>
                      <a:r>
                        <a:rPr lang="ru-RU" sz="14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Tl</a:t>
                      </a:r>
                      <a:r>
                        <a:rPr lang="ru-RU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CsI(Na)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SrI</a:t>
                      </a:r>
                      <a:r>
                        <a:rPr lang="ru-RU" sz="14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(Eu)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LaBr</a:t>
                      </a:r>
                      <a:r>
                        <a:rPr lang="ru-RU" sz="14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(Ce)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CeBr</a:t>
                      </a:r>
                      <a:r>
                        <a:rPr lang="ru-RU" sz="1400" b="1" u="none" strike="noStrike" cap="none" baseline="-25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4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Типичное энергетическое разрешение, %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6,5 – 7,5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 – 3,5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 – 3,5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 – 4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4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Время высвечивания, </a:t>
                      </a:r>
                      <a:r>
                        <a:rPr lang="ru-RU" sz="1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нс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250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630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1000 – 3000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9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Плотность, г/см</a:t>
                      </a:r>
                      <a:r>
                        <a:rPr lang="ru-RU" sz="1200" u="none" strike="noStrike" cap="none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3,67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5,08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5,23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Google Shape;229;p22">
            <a:extLst>
              <a:ext uri="{FF2B5EF4-FFF2-40B4-BE49-F238E27FC236}">
                <a16:creationId xmlns:a16="http://schemas.microsoft.com/office/drawing/2014/main" id="{CDCE7132-849E-52CA-ECB5-B7DD7F92C0D5}"/>
              </a:ext>
            </a:extLst>
          </p:cNvPr>
          <p:cNvGraphicFramePr/>
          <p:nvPr/>
        </p:nvGraphicFramePr>
        <p:xfrm>
          <a:off x="0" y="3618529"/>
          <a:ext cx="4653637" cy="147975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387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23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10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Материал</a:t>
                      </a:r>
                      <a:endParaRPr sz="1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YAP(Ce)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BGO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CLYC:Ce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CdWO</a:t>
                      </a:r>
                      <a:r>
                        <a:rPr lang="ru-RU" sz="1400" b="1" u="none" strike="noStrike" cap="none" baseline="-25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4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Типичное энергетическое разрешение, %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– 11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 – 5,5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– 7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2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Время высвечивания, </a:t>
                      </a:r>
                      <a:r>
                        <a:rPr lang="ru-RU" sz="12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нс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1000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127000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9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Плотность, г/см</a:t>
                      </a:r>
                      <a:r>
                        <a:rPr lang="ru-RU" sz="1200" u="none" strike="noStrike" cap="none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5,37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7,13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7,9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31" marR="514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972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13942-B0BE-5773-B0DD-209821DDE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124F8-5D82-A30C-3501-2924339A7C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38" y="558800"/>
            <a:ext cx="9059862" cy="12652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6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SiPM</a:t>
            </a:r>
            <a:r>
              <a:rPr lang="ru-RU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массивы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58ABFA-9AF1-5BFA-008F-20210618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内容占位符 10">
            <a:extLst>
              <a:ext uri="{FF2B5EF4-FFF2-40B4-BE49-F238E27FC236}">
                <a16:creationId xmlns:a16="http://schemas.microsoft.com/office/drawing/2014/main" id="{CD8BF824-AADF-8C3A-9331-46118A7B1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9" b="6995"/>
          <a:stretch>
            <a:fillRect/>
          </a:stretch>
        </p:blipFill>
        <p:spPr>
          <a:xfrm>
            <a:off x="-152037" y="1824037"/>
            <a:ext cx="6545580" cy="2663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044E01-D05B-27D0-1B39-E4EB49FCD5BD}"/>
              </a:ext>
            </a:extLst>
          </p:cNvPr>
          <p:cNvSpPr txBox="1"/>
          <p:nvPr/>
        </p:nvSpPr>
        <p:spPr>
          <a:xfrm>
            <a:off x="6393543" y="1965889"/>
            <a:ext cx="27504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Выпущено более 100 специализированных дизайнов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SiPM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Поставки стандартных модулей от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OnSemi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и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rPr>
              <a:t>NDL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369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7E44D-ACEA-1E5B-2844-677B3B63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F9072-2BB5-B845-61E7-D6B71AC63A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07886" y="429282"/>
            <a:ext cx="7736114" cy="13947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SiPM</a:t>
            </a:r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электроника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D85131-8069-E32F-3DC1-D4E03C196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41848-2AAE-C233-135D-0587DF70C65A}"/>
              </a:ext>
            </a:extLst>
          </p:cNvPr>
          <p:cNvSpPr txBox="1"/>
          <p:nvPr/>
        </p:nvSpPr>
        <p:spPr>
          <a:xfrm>
            <a:off x="6545580" y="1932107"/>
            <a:ext cx="2598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" panose="020F0502020204030204" pitchFamily="34" charset="0"/>
                <a:sym typeface="Arial"/>
              </a:rPr>
              <a:t>ыаыва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图片 49">
            <a:extLst>
              <a:ext uri="{FF2B5EF4-FFF2-40B4-BE49-F238E27FC236}">
                <a16:creationId xmlns:a16="http://schemas.microsoft.com/office/drawing/2014/main" id="{4B2B09C5-FF37-9CDA-F415-C8DF9E36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44" r="76812" b="60759"/>
          <a:stretch>
            <a:fillRect/>
          </a:stretch>
        </p:blipFill>
        <p:spPr>
          <a:xfrm>
            <a:off x="0" y="1238877"/>
            <a:ext cx="2359904" cy="1187414"/>
          </a:xfrm>
          <a:prstGeom prst="rect">
            <a:avLst/>
          </a:prstGeom>
        </p:spPr>
      </p:pic>
      <p:pic>
        <p:nvPicPr>
          <p:cNvPr id="7" name="图片 49">
            <a:extLst>
              <a:ext uri="{FF2B5EF4-FFF2-40B4-BE49-F238E27FC236}">
                <a16:creationId xmlns:a16="http://schemas.microsoft.com/office/drawing/2014/main" id="{70AF62E2-C432-7655-9731-B704ABA98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87" t="5522" r="50325" b="57146"/>
          <a:stretch>
            <a:fillRect/>
          </a:stretch>
        </p:blipFill>
        <p:spPr>
          <a:xfrm>
            <a:off x="3436458" y="1238877"/>
            <a:ext cx="2359904" cy="1343426"/>
          </a:xfrm>
          <a:prstGeom prst="rect">
            <a:avLst/>
          </a:prstGeom>
        </p:spPr>
      </p:pic>
      <p:pic>
        <p:nvPicPr>
          <p:cNvPr id="8" name="图片 49">
            <a:extLst>
              <a:ext uri="{FF2B5EF4-FFF2-40B4-BE49-F238E27FC236}">
                <a16:creationId xmlns:a16="http://schemas.microsoft.com/office/drawing/2014/main" id="{6351BBB7-4D46-0291-C7F5-645CDC89B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335" t="5039" r="25476" b="42290"/>
          <a:stretch>
            <a:fillRect/>
          </a:stretch>
        </p:blipFill>
        <p:spPr>
          <a:xfrm>
            <a:off x="6678965" y="1322333"/>
            <a:ext cx="2359904" cy="1895391"/>
          </a:xfrm>
          <a:prstGeom prst="rect">
            <a:avLst/>
          </a:prstGeom>
        </p:spPr>
      </p:pic>
      <p:pic>
        <p:nvPicPr>
          <p:cNvPr id="9" name="图片 49">
            <a:extLst>
              <a:ext uri="{FF2B5EF4-FFF2-40B4-BE49-F238E27FC236}">
                <a16:creationId xmlns:a16="http://schemas.microsoft.com/office/drawing/2014/main" id="{86ED4B5F-BFDF-62A8-018E-7855AD20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812" t="4198" b="52810"/>
          <a:stretch>
            <a:fillRect/>
          </a:stretch>
        </p:blipFill>
        <p:spPr>
          <a:xfrm>
            <a:off x="9716359" y="173038"/>
            <a:ext cx="2359904" cy="1547113"/>
          </a:xfrm>
          <a:prstGeom prst="rect">
            <a:avLst/>
          </a:prstGeom>
        </p:spPr>
      </p:pic>
      <p:pic>
        <p:nvPicPr>
          <p:cNvPr id="10" name="图片 49">
            <a:extLst>
              <a:ext uri="{FF2B5EF4-FFF2-40B4-BE49-F238E27FC236}">
                <a16:creationId xmlns:a16="http://schemas.microsoft.com/office/drawing/2014/main" id="{C1BDD1FC-526C-245B-F930-253DDC05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329" r="76716"/>
          <a:stretch>
            <a:fillRect/>
          </a:stretch>
        </p:blipFill>
        <p:spPr>
          <a:xfrm>
            <a:off x="-9752" y="2734068"/>
            <a:ext cx="2369656" cy="1895391"/>
          </a:xfrm>
          <a:prstGeom prst="rect">
            <a:avLst/>
          </a:prstGeom>
        </p:spPr>
      </p:pic>
      <p:pic>
        <p:nvPicPr>
          <p:cNvPr id="11" name="图片 49">
            <a:extLst>
              <a:ext uri="{FF2B5EF4-FFF2-40B4-BE49-F238E27FC236}">
                <a16:creationId xmlns:a16="http://schemas.microsoft.com/office/drawing/2014/main" id="{593EA9F2-9286-4516-6F34-94A5C55C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84" t="50561" r="49985" b="-1232"/>
          <a:stretch>
            <a:fillRect/>
          </a:stretch>
        </p:blipFill>
        <p:spPr>
          <a:xfrm>
            <a:off x="3341062" y="2951004"/>
            <a:ext cx="2435511" cy="1823420"/>
          </a:xfrm>
          <a:prstGeom prst="rect">
            <a:avLst/>
          </a:prstGeom>
        </p:spPr>
      </p:pic>
      <p:pic>
        <p:nvPicPr>
          <p:cNvPr id="12" name="图片 49">
            <a:extLst>
              <a:ext uri="{FF2B5EF4-FFF2-40B4-BE49-F238E27FC236}">
                <a16:creationId xmlns:a16="http://schemas.microsoft.com/office/drawing/2014/main" id="{487BD0EF-968F-0EF4-5874-9D0A0438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91" t="57007" r="25221"/>
          <a:stretch>
            <a:fillRect/>
          </a:stretch>
        </p:blipFill>
        <p:spPr>
          <a:xfrm>
            <a:off x="6678965" y="3018173"/>
            <a:ext cx="2359904" cy="1547113"/>
          </a:xfrm>
          <a:prstGeom prst="rect">
            <a:avLst/>
          </a:prstGeom>
        </p:spPr>
      </p:pic>
      <p:pic>
        <p:nvPicPr>
          <p:cNvPr id="13" name="图片 49">
            <a:extLst>
              <a:ext uri="{FF2B5EF4-FFF2-40B4-BE49-F238E27FC236}">
                <a16:creationId xmlns:a16="http://schemas.microsoft.com/office/drawing/2014/main" id="{70064C2C-EB6B-3B30-13E9-34CA808A3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183" t="51887"/>
          <a:stretch>
            <a:fillRect/>
          </a:stretch>
        </p:blipFill>
        <p:spPr>
          <a:xfrm>
            <a:off x="9618258" y="2440509"/>
            <a:ext cx="2322174" cy="17313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E276DA-03BD-6C9E-057D-8E3A68A15E2D}"/>
              </a:ext>
            </a:extLst>
          </p:cNvPr>
          <p:cNvSpPr txBox="1"/>
          <p:nvPr/>
        </p:nvSpPr>
        <p:spPr>
          <a:xfrm>
            <a:off x="88900" y="2426291"/>
            <a:ext cx="1619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LaBr3 </a:t>
            </a:r>
            <a:r>
              <a:rPr kumimoji="0" lang="ru-RU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детектор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DDAB24-5E59-7B90-7AFD-3DCF870C585F}"/>
              </a:ext>
            </a:extLst>
          </p:cNvPr>
          <p:cNvSpPr txBox="1"/>
          <p:nvPr/>
        </p:nvSpPr>
        <p:spPr>
          <a:xfrm>
            <a:off x="-9752" y="4613787"/>
            <a:ext cx="2435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CsI+SiPM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массив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+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плата суммирования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+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МКА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CD938D-5C3D-7EED-9C9E-5154271810FD}"/>
              </a:ext>
            </a:extLst>
          </p:cNvPr>
          <p:cNvSpPr txBox="1"/>
          <p:nvPr/>
        </p:nvSpPr>
        <p:spPr>
          <a:xfrm>
            <a:off x="3324832" y="2527470"/>
            <a:ext cx="2573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16*16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SiPM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+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кодирование позиции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+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Диджитайзер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385A19-17D9-0664-30A6-4DE845CA528F}"/>
              </a:ext>
            </a:extLst>
          </p:cNvPr>
          <p:cNvSpPr txBox="1"/>
          <p:nvPr/>
        </p:nvSpPr>
        <p:spPr>
          <a:xfrm>
            <a:off x="3271887" y="4648586"/>
            <a:ext cx="2573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8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*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8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SiPM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+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кодирование позиции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2A37A9-300F-BBFD-070B-05E041B54B5E}"/>
              </a:ext>
            </a:extLst>
          </p:cNvPr>
          <p:cNvSpPr txBox="1"/>
          <p:nvPr/>
        </p:nvSpPr>
        <p:spPr>
          <a:xfrm>
            <a:off x="6609790" y="4624374"/>
            <a:ext cx="2359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BGO+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линейный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SiPM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Arial"/>
              </a:rPr>
              <a:t>+</a:t>
            </a:r>
            <a:r>
              <a:rPr kumimoji="0" lang="ru-RU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charset="-122"/>
                <a:cs typeface="Arial" panose="020B0604020202020204" pitchFamily="34" charset="0"/>
                <a:sym typeface="+mn-ea"/>
              </a:rPr>
              <a:t>плата суммирования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729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51365-B594-825D-5D40-53496739E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EABF222-4AF5-375A-A5E6-1ED13C1E0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5DD621D8-7897-16AD-B646-91280544F1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517" y="708924"/>
            <a:ext cx="2666333" cy="1226732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EFFDF78-CF4B-49DD-9E99-79B9AA77A1B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6781" y="2253375"/>
            <a:ext cx="2258119" cy="1139136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C4E8F631-174A-9EA1-7A19-527DF338B8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0517" y="3699893"/>
            <a:ext cx="2673985" cy="123952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3FB1009E-7063-A5A9-98E4-2734E66052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15425" y="758190"/>
            <a:ext cx="1466041" cy="135211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87150358-87BC-E25F-211B-652C10E68E4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219760" y="2181847"/>
            <a:ext cx="1305101" cy="1337399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346F0EB4-0D0B-5743-E7CB-9BD76F698F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199350" y="3714498"/>
            <a:ext cx="1200150" cy="1210310"/>
          </a:xfrm>
          <a:prstGeom prst="rect">
            <a:avLst/>
          </a:prstGeom>
        </p:spPr>
      </p:pic>
      <p:sp>
        <p:nvSpPr>
          <p:cNvPr id="21" name="文本框 9">
            <a:extLst>
              <a:ext uri="{FF2B5EF4-FFF2-40B4-BE49-F238E27FC236}">
                <a16:creationId xmlns:a16="http://schemas.microsoft.com/office/drawing/2014/main" id="{9DF33B69-7CF6-5606-242D-C4299E0322B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0517" y="1914820"/>
            <a:ext cx="5328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FJ60035 8x8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массив с платой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CAPNET 64:4</a:t>
            </a:r>
          </a:p>
        </p:txBody>
      </p:sp>
      <p:sp>
        <p:nvSpPr>
          <p:cNvPr id="22" name="文本框 10">
            <a:extLst>
              <a:ext uri="{FF2B5EF4-FFF2-40B4-BE49-F238E27FC236}">
                <a16:creationId xmlns:a16="http://schemas.microsoft.com/office/drawing/2014/main" id="{A493A531-25D0-1621-6227-3B7DAF9A04A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0517" y="3424292"/>
            <a:ext cx="5015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FC30035 2x2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массив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 платой суммирования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4:1</a:t>
            </a:r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14AF0ACB-A26F-C849-0634-3B2F601BB3E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0517" y="4804705"/>
            <a:ext cx="461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FJ30035 8x8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массив с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64:4 CAPNET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платой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文本框 12">
            <a:extLst>
              <a:ext uri="{FF2B5EF4-FFF2-40B4-BE49-F238E27FC236}">
                <a16:creationId xmlns:a16="http://schemas.microsoft.com/office/drawing/2014/main" id="{ABB34809-8D0C-9C6B-8D0B-2530D8A4BEF4}"/>
              </a:ext>
            </a:extLst>
          </p:cNvPr>
          <p:cNvSpPr txBox="1"/>
          <p:nvPr/>
        </p:nvSpPr>
        <p:spPr>
          <a:xfrm>
            <a:off x="6530975" y="774442"/>
            <a:ext cx="2765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H8500</a:t>
            </a:r>
            <a:r>
              <a:rPr kumimoji="0" lang="ru-RU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ru-RU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мультианодный</a:t>
            </a:r>
            <a:r>
              <a:rPr kumimoji="0" lang="ru-RU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модуль ФЭУ 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Hamamatsu</a:t>
            </a:r>
          </a:p>
        </p:txBody>
      </p:sp>
      <p:sp>
        <p:nvSpPr>
          <p:cNvPr id="25" name="文本框 13">
            <a:extLst>
              <a:ext uri="{FF2B5EF4-FFF2-40B4-BE49-F238E27FC236}">
                <a16:creationId xmlns:a16="http://schemas.microsoft.com/office/drawing/2014/main" id="{D6A73FED-6A4B-E3F9-AD74-677DB29CAC1A}"/>
              </a:ext>
            </a:extLst>
          </p:cNvPr>
          <p:cNvSpPr txBox="1"/>
          <p:nvPr/>
        </p:nvSpPr>
        <p:spPr>
          <a:xfrm>
            <a:off x="6601492" y="2211915"/>
            <a:ext cx="2269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H10720-110</a:t>
            </a:r>
            <a:r>
              <a:rPr kumimoji="0" lang="ru-RU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ru-RU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фотосенсорные</a:t>
            </a:r>
            <a:r>
              <a:rPr kumimoji="0" lang="ru-RU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модули от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Hamamatsu</a:t>
            </a:r>
          </a:p>
        </p:txBody>
      </p:sp>
      <p:sp>
        <p:nvSpPr>
          <p:cNvPr id="26" name="文本框 14">
            <a:extLst>
              <a:ext uri="{FF2B5EF4-FFF2-40B4-BE49-F238E27FC236}">
                <a16:creationId xmlns:a16="http://schemas.microsoft.com/office/drawing/2014/main" id="{38616D9D-DC74-E29B-2520-698F5455E6CD}"/>
              </a:ext>
            </a:extLst>
          </p:cNvPr>
          <p:cNvSpPr txBox="1"/>
          <p:nvPr/>
        </p:nvSpPr>
        <p:spPr>
          <a:xfrm>
            <a:off x="6706114" y="3819392"/>
            <a:ext cx="2317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H12428</a:t>
            </a:r>
            <a:r>
              <a:rPr kumimoji="0" lang="ru-RU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ru-RU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мультианодный</a:t>
            </a:r>
            <a:r>
              <a:rPr kumimoji="0" lang="ru-RU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модуль ФЭУ 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Hamamatsu</a:t>
            </a:r>
          </a:p>
        </p:txBody>
      </p:sp>
      <p:sp>
        <p:nvSpPr>
          <p:cNvPr id="27" name="左右箭头 15">
            <a:extLst>
              <a:ext uri="{FF2B5EF4-FFF2-40B4-BE49-F238E27FC236}">
                <a16:creationId xmlns:a16="http://schemas.microsoft.com/office/drawing/2014/main" id="{5865CB1C-6C6F-0F90-E581-F7A58353929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265658" y="1075733"/>
            <a:ext cx="1416106" cy="523220"/>
          </a:xfrm>
          <a:prstGeom prst="leftRightArrow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ЗАМЕНА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0" name="Google Shape;301;p28">
            <a:extLst>
              <a:ext uri="{FF2B5EF4-FFF2-40B4-BE49-F238E27FC236}">
                <a16:creationId xmlns:a16="http://schemas.microsoft.com/office/drawing/2014/main" id="{C27F13A3-D968-CF47-1AC4-8BEF6B1F5968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31" name="Google Shape;302;p28">
              <a:extLst>
                <a:ext uri="{FF2B5EF4-FFF2-40B4-BE49-F238E27FC236}">
                  <a16:creationId xmlns:a16="http://schemas.microsoft.com/office/drawing/2014/main" id="{51290B2B-C841-DE3E-1964-EC97ACE29881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303;p28">
              <a:extLst>
                <a:ext uri="{FF2B5EF4-FFF2-40B4-BE49-F238E27FC236}">
                  <a16:creationId xmlns:a16="http://schemas.microsoft.com/office/drawing/2014/main" id="{50CD1375-BAAA-E371-316E-10EAE0DA6EAE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SiPM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: 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применения</a:t>
              </a:r>
              <a:endParaRPr kumimoji="0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文本框 8">
            <a:extLst>
              <a:ext uri="{FF2B5EF4-FFF2-40B4-BE49-F238E27FC236}">
                <a16:creationId xmlns:a16="http://schemas.microsoft.com/office/drawing/2014/main" id="{6F2A82D7-07B6-DEB7-07C4-E16078EB85A4}"/>
              </a:ext>
            </a:extLst>
          </p:cNvPr>
          <p:cNvSpPr txBox="1"/>
          <p:nvPr/>
        </p:nvSpPr>
        <p:spPr>
          <a:xfrm>
            <a:off x="2461169" y="276254"/>
            <a:ext cx="532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Замена ФЭУ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左右箭头 15">
            <a:extLst>
              <a:ext uri="{FF2B5EF4-FFF2-40B4-BE49-F238E27FC236}">
                <a16:creationId xmlns:a16="http://schemas.microsoft.com/office/drawing/2014/main" id="{28712A88-96C9-EC1B-0A65-D51D852E843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336175" y="2590279"/>
            <a:ext cx="1416106" cy="523220"/>
          </a:xfrm>
          <a:prstGeom prst="leftRightArrow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ЗАМЕНА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左右箭头 15">
            <a:extLst>
              <a:ext uri="{FF2B5EF4-FFF2-40B4-BE49-F238E27FC236}">
                <a16:creationId xmlns:a16="http://schemas.microsoft.com/office/drawing/2014/main" id="{760BDC55-BC0A-6949-0AFA-5A282A0194B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336175" y="4140319"/>
            <a:ext cx="1416106" cy="523220"/>
          </a:xfrm>
          <a:prstGeom prst="leftRightArrow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ЗАМЕНА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335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F0278-1E2F-31A7-6F47-1D71567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0">
            <a:extLst>
              <a:ext uri="{FF2B5EF4-FFF2-40B4-BE49-F238E27FC236}">
                <a16:creationId xmlns:a16="http://schemas.microsoft.com/office/drawing/2014/main" id="{AAB51C97-A99B-C009-62AE-ACB3B16D0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862" y="728494"/>
            <a:ext cx="2059940" cy="176720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C48AF91-4CB3-A4D7-8ADE-7FC263F8D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301;p28">
            <a:extLst>
              <a:ext uri="{FF2B5EF4-FFF2-40B4-BE49-F238E27FC236}">
                <a16:creationId xmlns:a16="http://schemas.microsoft.com/office/drawing/2014/main" id="{A1C9114C-E004-B3BF-3FA9-EA0D135DB171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31" name="Google Shape;302;p28">
              <a:extLst>
                <a:ext uri="{FF2B5EF4-FFF2-40B4-BE49-F238E27FC236}">
                  <a16:creationId xmlns:a16="http://schemas.microsoft.com/office/drawing/2014/main" id="{3937C950-83CC-0975-71E9-6CE4EE65E63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303;p28">
              <a:extLst>
                <a:ext uri="{FF2B5EF4-FFF2-40B4-BE49-F238E27FC236}">
                  <a16:creationId xmlns:a16="http://schemas.microsoft.com/office/drawing/2014/main" id="{3B931A2A-15E0-2814-B01B-F5F7A4E3055E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SiPM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: 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применения</a:t>
              </a:r>
              <a:endParaRPr kumimoji="0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图片 19">
            <a:extLst>
              <a:ext uri="{FF2B5EF4-FFF2-40B4-BE49-F238E27FC236}">
                <a16:creationId xmlns:a16="http://schemas.microsoft.com/office/drawing/2014/main" id="{B76F1DC8-6076-CCFD-4898-92F7FA9A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129" y="823626"/>
            <a:ext cx="1983105" cy="1635760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E49B2B56-2927-7772-1789-B1C40F85E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916" y="889734"/>
            <a:ext cx="3443605" cy="1788795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16F43D48-6F7C-1671-B25C-2BA3CFFD9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550" y="3481111"/>
            <a:ext cx="6161200" cy="1662389"/>
          </a:xfrm>
          <a:prstGeom prst="rect">
            <a:avLst/>
          </a:prstGeom>
        </p:spPr>
      </p:pic>
      <p:sp>
        <p:nvSpPr>
          <p:cNvPr id="11" name="文本框 25">
            <a:extLst>
              <a:ext uri="{FF2B5EF4-FFF2-40B4-BE49-F238E27FC236}">
                <a16:creationId xmlns:a16="http://schemas.microsoft.com/office/drawing/2014/main" id="{BC0B3362-7D97-565D-B91C-764F6BEC762D}"/>
              </a:ext>
            </a:extLst>
          </p:cNvPr>
          <p:cNvSpPr txBox="1"/>
          <p:nvPr/>
        </p:nvSpPr>
        <p:spPr>
          <a:xfrm>
            <a:off x="3941165" y="2363638"/>
            <a:ext cx="2148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C60035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массив с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CsI(TI)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для детектирования заряженных частиц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文本框 26">
            <a:extLst>
              <a:ext uri="{FF2B5EF4-FFF2-40B4-BE49-F238E27FC236}">
                <a16:creationId xmlns:a16="http://schemas.microsoft.com/office/drawing/2014/main" id="{A0A70E0F-9BC9-8813-8161-B0A0DD41773C}"/>
              </a:ext>
            </a:extLst>
          </p:cNvPr>
          <p:cNvSpPr txBox="1"/>
          <p:nvPr/>
        </p:nvSpPr>
        <p:spPr>
          <a:xfrm>
            <a:off x="6259685" y="2568176"/>
            <a:ext cx="288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1x4 FC30035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пластиковый сцинтиллятор для космического излучения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文本框 28">
            <a:extLst>
              <a:ext uri="{FF2B5EF4-FFF2-40B4-BE49-F238E27FC236}">
                <a16:creationId xmlns:a16="http://schemas.microsoft.com/office/drawing/2014/main" id="{31E5519B-1727-201F-EDD8-B337FA4E7143}"/>
              </a:ext>
            </a:extLst>
          </p:cNvPr>
          <p:cNvSpPr txBox="1"/>
          <p:nvPr/>
        </p:nvSpPr>
        <p:spPr>
          <a:xfrm>
            <a:off x="-3978" y="2594460"/>
            <a:ext cx="4123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Массив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8x8 FJ60035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 платой суммирования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64:1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для однофотонного определения при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-50℃</a:t>
            </a:r>
          </a:p>
        </p:txBody>
      </p:sp>
      <p:sp>
        <p:nvSpPr>
          <p:cNvPr id="14" name="文本框 29">
            <a:extLst>
              <a:ext uri="{FF2B5EF4-FFF2-40B4-BE49-F238E27FC236}">
                <a16:creationId xmlns:a16="http://schemas.microsoft.com/office/drawing/2014/main" id="{E51F9463-C412-37DD-3693-1F36097F7525}"/>
              </a:ext>
            </a:extLst>
          </p:cNvPr>
          <p:cNvSpPr txBox="1"/>
          <p:nvPr/>
        </p:nvSpPr>
        <p:spPr>
          <a:xfrm>
            <a:off x="5942065" y="3969087"/>
            <a:ext cx="335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1x20 FJ30035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линейный массив с жидкокристаллическим сцинтиллятором для детектирования нейтронов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1E87753D-813A-E89B-F933-11948035DE75}"/>
              </a:ext>
            </a:extLst>
          </p:cNvPr>
          <p:cNvSpPr txBox="1"/>
          <p:nvPr/>
        </p:nvSpPr>
        <p:spPr>
          <a:xfrm>
            <a:off x="3200148" y="229628"/>
            <a:ext cx="151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ФВЭ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561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75920-2B89-4F4D-055B-97648622E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A8AC1047-7F90-6C52-CBFA-C8E2F49E3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301;p28">
            <a:extLst>
              <a:ext uri="{FF2B5EF4-FFF2-40B4-BE49-F238E27FC236}">
                <a16:creationId xmlns:a16="http://schemas.microsoft.com/office/drawing/2014/main" id="{D43A155D-88DD-A281-51B4-66A79AE76597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31" name="Google Shape;302;p28">
              <a:extLst>
                <a:ext uri="{FF2B5EF4-FFF2-40B4-BE49-F238E27FC236}">
                  <a16:creationId xmlns:a16="http://schemas.microsoft.com/office/drawing/2014/main" id="{4406111A-58DD-7F19-5F7D-2AEBE114D36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303;p28">
              <a:extLst>
                <a:ext uri="{FF2B5EF4-FFF2-40B4-BE49-F238E27FC236}">
                  <a16:creationId xmlns:a16="http://schemas.microsoft.com/office/drawing/2014/main" id="{31010F91-D5D6-2FB4-F40E-D4DE8B1F5C84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SiPM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: 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применения</a:t>
              </a:r>
              <a:endParaRPr kumimoji="0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534AF07-CC00-BAB8-FB41-020EBC4972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3" t="4251" r="20650" b="4729"/>
          <a:stretch>
            <a:fillRect/>
          </a:stretch>
        </p:blipFill>
        <p:spPr>
          <a:xfrm>
            <a:off x="62774" y="1564481"/>
            <a:ext cx="4616813" cy="27193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57EEFB-593A-6CF8-EC67-E0459D617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150" y="1368754"/>
            <a:ext cx="4190365" cy="3067050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49C6BC2A-BC4A-7872-9FED-A15474ED1F0F}"/>
              </a:ext>
            </a:extLst>
          </p:cNvPr>
          <p:cNvSpPr txBox="1"/>
          <p:nvPr/>
        </p:nvSpPr>
        <p:spPr>
          <a:xfrm>
            <a:off x="130039" y="4445346"/>
            <a:ext cx="40767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8x8 FJ30035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массив с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LFS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для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TOF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PET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детектора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9B9D3E4C-7629-346F-C7E8-6A6B68EDC784}"/>
              </a:ext>
            </a:extLst>
          </p:cNvPr>
          <p:cNvSpPr txBox="1"/>
          <p:nvPr/>
        </p:nvSpPr>
        <p:spPr>
          <a:xfrm>
            <a:off x="5004526" y="4445346"/>
            <a:ext cx="40767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8x8 FJ60035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массив с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YSO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кристаллом для прототипа гамма-камеры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9A45E6B9-4CE7-052B-3623-284C59CC43F5}"/>
              </a:ext>
            </a:extLst>
          </p:cNvPr>
          <p:cNvSpPr txBox="1"/>
          <p:nvPr/>
        </p:nvSpPr>
        <p:spPr>
          <a:xfrm>
            <a:off x="224700" y="879783"/>
            <a:ext cx="461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Построение изображений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068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F8E2-3AB2-B58D-2650-9AC8C73C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0971BEAA-4562-CAAC-73F2-101FC0686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301;p28">
            <a:extLst>
              <a:ext uri="{FF2B5EF4-FFF2-40B4-BE49-F238E27FC236}">
                <a16:creationId xmlns:a16="http://schemas.microsoft.com/office/drawing/2014/main" id="{45894E29-57F6-CB5D-FBA8-8B7E57C9A234}"/>
              </a:ext>
            </a:extLst>
          </p:cNvPr>
          <p:cNvGrpSpPr/>
          <p:nvPr/>
        </p:nvGrpSpPr>
        <p:grpSpPr>
          <a:xfrm>
            <a:off x="4424515" y="0"/>
            <a:ext cx="4719486" cy="814403"/>
            <a:chOff x="9153525" y="814324"/>
            <a:chExt cx="3038475" cy="1085870"/>
          </a:xfrm>
        </p:grpSpPr>
        <p:pic>
          <p:nvPicPr>
            <p:cNvPr id="31" name="Google Shape;302;p28">
              <a:extLst>
                <a:ext uri="{FF2B5EF4-FFF2-40B4-BE49-F238E27FC236}">
                  <a16:creationId xmlns:a16="http://schemas.microsoft.com/office/drawing/2014/main" id="{9522C791-0C2D-7923-7974-17731890C73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53525" y="814324"/>
              <a:ext cx="3038475" cy="1010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303;p28">
              <a:extLst>
                <a:ext uri="{FF2B5EF4-FFF2-40B4-BE49-F238E27FC236}">
                  <a16:creationId xmlns:a16="http://schemas.microsoft.com/office/drawing/2014/main" id="{6BA87482-4C31-8313-B339-26ED50DB9C90}"/>
                </a:ext>
              </a:extLst>
            </p:cNvPr>
            <p:cNvSpPr txBox="1"/>
            <p:nvPr/>
          </p:nvSpPr>
          <p:spPr>
            <a:xfrm>
              <a:off x="9534144" y="814324"/>
              <a:ext cx="2657856" cy="10858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SiPM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: 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/>
                  <a:ea typeface="Calibri"/>
                  <a:cs typeface="Calibri"/>
                  <a:sym typeface="Calibri"/>
                </a:rPr>
                <a:t>применения</a:t>
              </a:r>
              <a:endParaRPr kumimoji="0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图片 3">
            <a:extLst>
              <a:ext uri="{FF2B5EF4-FFF2-40B4-BE49-F238E27FC236}">
                <a16:creationId xmlns:a16="http://schemas.microsoft.com/office/drawing/2014/main" id="{ED30F7C7-AC4C-12F3-45A7-4B9628351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" y="1311275"/>
            <a:ext cx="6698615" cy="3061335"/>
          </a:xfrm>
          <a:prstGeom prst="rect">
            <a:avLst/>
          </a:prstGeom>
        </p:spPr>
      </p:pic>
      <p:sp>
        <p:nvSpPr>
          <p:cNvPr id="4" name="文本框 10">
            <a:extLst>
              <a:ext uri="{FF2B5EF4-FFF2-40B4-BE49-F238E27FC236}">
                <a16:creationId xmlns:a16="http://schemas.microsoft.com/office/drawing/2014/main" id="{93110835-3F94-5E0C-08C3-0925DF3068CB}"/>
              </a:ext>
            </a:extLst>
          </p:cNvPr>
          <p:cNvSpPr txBox="1"/>
          <p:nvPr/>
        </p:nvSpPr>
        <p:spPr>
          <a:xfrm>
            <a:off x="675005" y="4559935"/>
            <a:ext cx="231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8x8 J60035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детекторный модуль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2489946A-53A1-4ED9-25D3-AD1E3FF20B0D}"/>
              </a:ext>
            </a:extLst>
          </p:cNvPr>
          <p:cNvSpPr txBox="1"/>
          <p:nvPr/>
        </p:nvSpPr>
        <p:spPr>
          <a:xfrm>
            <a:off x="3076967" y="4312503"/>
            <a:ext cx="421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8x8 J60035 </a:t>
            </a:r>
            <a:r>
              <a:rPr lang="ru-RU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детекторный модуль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силовая плата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+ 4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канальный диджитайзер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+ </a:t>
            </a:r>
            <a:r>
              <a:rPr kumimoji="0" lang="ru-R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кабели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09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28465-16A7-9EA6-BB60-E53798F8A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F68B622-154A-10B1-73C3-D0669574DF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4233" y="0"/>
            <a:ext cx="5329767" cy="12239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Направления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Ссылка на слайд 3">
                <a:extLst>
                  <a:ext uri="{FF2B5EF4-FFF2-40B4-BE49-F238E27FC236}">
                    <a16:creationId xmlns:a16="http://schemas.microsoft.com/office/drawing/2014/main" id="{D29F16B7-55A6-EB8E-191E-29956EB817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40905" y="1067389"/>
              <a:ext cx="3017921" cy="1697581"/>
            </p:xfrm>
            <a:graphic>
              <a:graphicData uri="http://schemas.microsoft.com/office/powerpoint/2016/slidezoom">
                <pslz:sldZm>
                  <pslz:sldZmObj sldId="2147376209" cId="11538881">
                    <pslz:zmPr id="{D05F7C21-17FB-48D3-B1D7-EC13DE35FE94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17921" cy="1697581"/>
                        </a:xfrm>
                        <a:prstGeom prst="rect">
                          <a:avLst/>
                        </a:prstGeom>
                        <a:ln w="38100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Ссылка на слайд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29F16B7-55A6-EB8E-191E-29956EB817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0905" y="1067389"/>
                <a:ext cx="3017921" cy="1697581"/>
              </a:xfrm>
              <a:prstGeom prst="rect">
                <a:avLst/>
              </a:prstGeom>
              <a:ln w="3810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Ссылка на слайд 8">
                <a:extLst>
                  <a:ext uri="{FF2B5EF4-FFF2-40B4-BE49-F238E27FC236}">
                    <a16:creationId xmlns:a16="http://schemas.microsoft.com/office/drawing/2014/main" id="{60C04583-3A60-1529-6015-7F213FCA50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34351" y="2981206"/>
              <a:ext cx="2974961" cy="1673415"/>
            </p:xfrm>
            <a:graphic>
              <a:graphicData uri="http://schemas.microsoft.com/office/powerpoint/2016/slidezoom">
                <pslz:sldZm>
                  <pslz:sldZmObj sldId="2147376238" cId="843281320">
                    <pslz:zmPr id="{8306DAA1-4EC9-4D10-8C02-7F314FA11DD6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74961" cy="1673415"/>
                        </a:xfrm>
                        <a:prstGeom prst="rect">
                          <a:avLst/>
                        </a:prstGeom>
                        <a:ln w="38100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Ссылка на слайд 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0C04583-3A60-1529-6015-7F213FCA50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4351" y="2981206"/>
                <a:ext cx="2974961" cy="1673415"/>
              </a:xfrm>
              <a:prstGeom prst="rect">
                <a:avLst/>
              </a:prstGeom>
              <a:ln w="3810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Ссылка на слайд 12">
                <a:extLst>
                  <a:ext uri="{FF2B5EF4-FFF2-40B4-BE49-F238E27FC236}">
                    <a16:creationId xmlns:a16="http://schemas.microsoft.com/office/drawing/2014/main" id="{9A0E8BED-EA31-DE65-6098-1C248368D5F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7061" y="2973842"/>
              <a:ext cx="3017921" cy="1697581"/>
            </p:xfrm>
            <a:graphic>
              <a:graphicData uri="http://schemas.microsoft.com/office/powerpoint/2016/slidezoom">
                <pslz:sldZm>
                  <pslz:sldZmObj sldId="2147376241" cId="64273784">
                    <pslz:zmPr id="{F3AACB13-54D5-45D7-A6C3-5520A5BD542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17921" cy="1697581"/>
                        </a:xfrm>
                        <a:prstGeom prst="rect">
                          <a:avLst/>
                        </a:prstGeom>
                        <a:ln w="38100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Ссылка на слайд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9A0E8BED-EA31-DE65-6098-1C248368D5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061" y="2973842"/>
                <a:ext cx="3017921" cy="1697581"/>
              </a:xfrm>
              <a:prstGeom prst="rect">
                <a:avLst/>
              </a:prstGeom>
              <a:ln w="3810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Ссылка на слайд 14">
                <a:extLst>
                  <a:ext uri="{FF2B5EF4-FFF2-40B4-BE49-F238E27FC236}">
                    <a16:creationId xmlns:a16="http://schemas.microsoft.com/office/drawing/2014/main" id="{9CD64E64-89BA-FFA2-DC49-B0A60741A2F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23396" y="2981207"/>
              <a:ext cx="2932000" cy="1649250"/>
            </p:xfrm>
            <a:graphic>
              <a:graphicData uri="http://schemas.microsoft.com/office/powerpoint/2016/slidezoom">
                <pslz:sldZm>
                  <pslz:sldZmObj sldId="2147376243" cId="1797116750">
                    <pslz:zmPr id="{D933E475-04D7-426F-946C-7E5E36C1A307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32000" cy="1649250"/>
                        </a:xfrm>
                        <a:prstGeom prst="rect">
                          <a:avLst/>
                        </a:prstGeom>
                        <a:ln w="38100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Ссылка на слайд 1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9CD64E64-89BA-FFA2-DC49-B0A60741A2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23396" y="2981207"/>
                <a:ext cx="2932000" cy="1649250"/>
              </a:xfrm>
              <a:prstGeom prst="rect">
                <a:avLst/>
              </a:prstGeom>
              <a:ln w="3810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Ссылка на слайд 5">
                <a:extLst>
                  <a:ext uri="{FF2B5EF4-FFF2-40B4-BE49-F238E27FC236}">
                    <a16:creationId xmlns:a16="http://schemas.microsoft.com/office/drawing/2014/main" id="{5066DC9D-2D38-15DB-6A81-A309119AAF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6734361"/>
                  </p:ext>
                </p:extLst>
              </p:nvPr>
            </p:nvGraphicFramePr>
            <p:xfrm>
              <a:off x="3057806" y="1068275"/>
              <a:ext cx="3028389" cy="1703469"/>
            </p:xfrm>
            <a:graphic>
              <a:graphicData uri="http://schemas.microsoft.com/office/powerpoint/2016/slidezoom">
                <pslz:sldZm>
                  <pslz:sldZmObj sldId="2147376265" cId="1070883096">
                    <pslz:zmPr id="{80B528E5-F6E6-4757-8D5C-DC0B57AA1472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28389" cy="1703469"/>
                        </a:xfrm>
                        <a:prstGeom prst="rect">
                          <a:avLst/>
                        </a:prstGeom>
                        <a:ln w="38100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Ссылка на слайд 5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5066DC9D-2D38-15DB-6A81-A309119AAF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57806" y="1068275"/>
                <a:ext cx="3028389" cy="1703469"/>
              </a:xfrm>
              <a:prstGeom prst="rect">
                <a:avLst/>
              </a:prstGeom>
              <a:ln w="38100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Ссылка на слайд 10">
                <a:extLst>
                  <a:ext uri="{FF2B5EF4-FFF2-40B4-BE49-F238E27FC236}">
                    <a16:creationId xmlns:a16="http://schemas.microsoft.com/office/drawing/2014/main" id="{23FF1A54-33B8-1424-40A9-96114A2DE1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4678487"/>
                  </p:ext>
                </p:extLst>
              </p:nvPr>
            </p:nvGraphicFramePr>
            <p:xfrm>
              <a:off x="-8052" y="1067389"/>
              <a:ext cx="3017921" cy="1697581"/>
            </p:xfrm>
            <a:graphic>
              <a:graphicData uri="http://schemas.microsoft.com/office/powerpoint/2016/slidezoom">
                <pslz:sldZm>
                  <pslz:sldZmObj sldId="2147376240" cId="987222554">
                    <pslz:zmPr id="{524ED65E-7D6C-41C6-950D-A2E915054D67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17921" cy="1697581"/>
                        </a:xfrm>
                        <a:prstGeom prst="rect">
                          <a:avLst/>
                        </a:prstGeom>
                        <a:ln w="38100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Ссылка на слайд 1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3FF1A54-33B8-1424-40A9-96114A2DE1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8052" y="1067389"/>
                <a:ext cx="3017921" cy="1697581"/>
              </a:xfrm>
              <a:prstGeom prst="rect">
                <a:avLst/>
              </a:prstGeom>
              <a:ln w="38100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4" y="2274342"/>
            <a:ext cx="781106" cy="277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8784" y="860413"/>
            <a:ext cx="87400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Источники питания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Низкое напряжение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100 В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500 В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1,5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9" y="2268055"/>
            <a:ext cx="822016" cy="2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39" y="2195322"/>
            <a:ext cx="975322" cy="288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66" y="2233422"/>
            <a:ext cx="992981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aen.it/documents/work_EcommerceProduct/875/A2519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5"/>
          <a:stretch/>
        </p:blipFill>
        <p:spPr bwMode="auto">
          <a:xfrm>
            <a:off x="2541070" y="2267755"/>
            <a:ext cx="754029" cy="284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24172B-2CAA-4822-8913-1E1084A56AAF}"/>
              </a:ext>
            </a:extLst>
          </p:cNvPr>
          <p:cNvSpPr txBox="1"/>
          <p:nvPr/>
        </p:nvSpPr>
        <p:spPr>
          <a:xfrm>
            <a:off x="1846617" y="1364322"/>
            <a:ext cx="167309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3,5 </a:t>
            </a:r>
            <a:r>
              <a:rPr kumimoji="0" lang="ru-RU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8   </a:t>
            </a:r>
            <a:r>
              <a:rPr kumimoji="0" lang="ru-RU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600075" marR="0" lvl="1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До 15 </a:t>
            </a:r>
            <a:r>
              <a:rPr kumimoji="0" lang="ru-RU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кВ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  <p:sp>
        <p:nvSpPr>
          <p:cNvPr id="14" name="CasellaDiTesto 2">
            <a:extLst>
              <a:ext uri="{FF2B5EF4-FFF2-40B4-BE49-F238E27FC236}">
                <a16:creationId xmlns:a16="http://schemas.microsoft.com/office/drawing/2014/main" id="{E521C754-3DF6-4F94-1167-871642BA72E8}"/>
              </a:ext>
            </a:extLst>
          </p:cNvPr>
          <p:cNvSpPr txBox="1"/>
          <p:nvPr/>
        </p:nvSpPr>
        <p:spPr>
          <a:xfrm>
            <a:off x="3519714" y="860413"/>
            <a:ext cx="567651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Источники питания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Предусилители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Усилители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Крейты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Дискриминаторы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Arial"/>
                <a:sym typeface="Arial"/>
              </a:rPr>
              <a:t>…</a:t>
            </a:r>
          </a:p>
          <a:p>
            <a:pPr marL="742913" marR="0" lvl="1" indent="-285736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8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319F6-8A34-AB21-1126-B65953B2B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EB860-C341-10CF-38B3-BD623E47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8" y="0"/>
            <a:ext cx="8938444" cy="2989943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Поставка ФЭУ,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SiPM</a:t>
            </a: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кристаллов, электроники</a:t>
            </a:r>
          </a:p>
        </p:txBody>
      </p:sp>
      <p:pic>
        <p:nvPicPr>
          <p:cNvPr id="8" name="Google Shape;226;p22">
            <a:extLst>
              <a:ext uri="{FF2B5EF4-FFF2-40B4-BE49-F238E27FC236}">
                <a16:creationId xmlns:a16="http://schemas.microsoft.com/office/drawing/2014/main" id="{0FEE7627-D444-EE1B-B5EA-CD5381AB83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0686" y="2593522"/>
            <a:ext cx="3925867" cy="254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内容占位符 10">
            <a:extLst>
              <a:ext uri="{FF2B5EF4-FFF2-40B4-BE49-F238E27FC236}">
                <a16:creationId xmlns:a16="http://schemas.microsoft.com/office/drawing/2014/main" id="{E5D751D1-9082-4896-A45B-EB88A2AA8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20679" r="22979" b="6995"/>
          <a:stretch>
            <a:fillRect/>
          </a:stretch>
        </p:blipFill>
        <p:spPr>
          <a:xfrm>
            <a:off x="3022835" y="2593522"/>
            <a:ext cx="3374777" cy="25889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F474D66-8A50-D2BD-8CBE-ACB8836F2354}"/>
              </a:ext>
            </a:extLst>
          </p:cNvPr>
          <p:cNvGrpSpPr/>
          <p:nvPr/>
        </p:nvGrpSpPr>
        <p:grpSpPr>
          <a:xfrm>
            <a:off x="-62908" y="2545616"/>
            <a:ext cx="3215102" cy="2481650"/>
            <a:chOff x="0" y="1056630"/>
            <a:chExt cx="3176626" cy="250202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AD78915-2DE4-A3DA-BD1C-D346CFF30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9" t="17745" r="21927" b="6546"/>
            <a:stretch/>
          </p:blipFill>
          <p:spPr bwMode="auto">
            <a:xfrm>
              <a:off x="0" y="1323975"/>
              <a:ext cx="1752600" cy="167386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E66D7E4-B9BA-736F-7528-88D197BC9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5" t="28369" r="21990" b="14894"/>
            <a:stretch/>
          </p:blipFill>
          <p:spPr bwMode="auto">
            <a:xfrm>
              <a:off x="1628496" y="1056630"/>
              <a:ext cx="1548130" cy="1152524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15711DD-F672-BF73-8782-A61CA4585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21" t="25473" r="18863" b="15476"/>
            <a:stretch/>
          </p:blipFill>
          <p:spPr bwMode="auto">
            <a:xfrm>
              <a:off x="1462796" y="2389615"/>
              <a:ext cx="1647825" cy="1169035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328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BEF03-752C-7111-4841-05DFB23F8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26;p22">
            <a:extLst>
              <a:ext uri="{FF2B5EF4-FFF2-40B4-BE49-F238E27FC236}">
                <a16:creationId xmlns:a16="http://schemas.microsoft.com/office/drawing/2014/main" id="{00AE5E2D-C9EC-F84E-E055-B0FF1AD2B7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7196" y="2582709"/>
            <a:ext cx="1780407" cy="1080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5A5A2-A8E2-E185-F5AF-2459EBE6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6" y="-424320"/>
            <a:ext cx="9144000" cy="2712102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Разработка спектрометров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комплексов</a:t>
            </a:r>
          </a:p>
        </p:txBody>
      </p:sp>
      <p:pic>
        <p:nvPicPr>
          <p:cNvPr id="3" name="Google Shape;330;p30">
            <a:extLst>
              <a:ext uri="{FF2B5EF4-FFF2-40B4-BE49-F238E27FC236}">
                <a16:creationId xmlns:a16="http://schemas.microsoft.com/office/drawing/2014/main" id="{C8F04CAD-CB20-F9A9-2147-EFA5A14BAD8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4995" t="-37" r="14622" b="37"/>
          <a:stretch/>
        </p:blipFill>
        <p:spPr>
          <a:xfrm>
            <a:off x="147233" y="1733536"/>
            <a:ext cx="2971800" cy="224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4;p27">
            <a:extLst>
              <a:ext uri="{FF2B5EF4-FFF2-40B4-BE49-F238E27FC236}">
                <a16:creationId xmlns:a16="http://schemas.microsoft.com/office/drawing/2014/main" id="{34C8C479-24B0-2F2E-0066-B21D44D19C9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23983" r="17166"/>
          <a:stretch/>
        </p:blipFill>
        <p:spPr>
          <a:xfrm>
            <a:off x="6640065" y="1301472"/>
            <a:ext cx="2482391" cy="263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6;p30">
            <a:extLst>
              <a:ext uri="{FF2B5EF4-FFF2-40B4-BE49-F238E27FC236}">
                <a16:creationId xmlns:a16="http://schemas.microsoft.com/office/drawing/2014/main" id="{E873F09F-F86D-5D68-FBD5-C9D4A60448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783" t="23400" r="6300" b="28617"/>
          <a:stretch/>
        </p:blipFill>
        <p:spPr>
          <a:xfrm>
            <a:off x="1674957" y="3077332"/>
            <a:ext cx="2126343" cy="10761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27;p30">
            <a:extLst>
              <a:ext uri="{FF2B5EF4-FFF2-40B4-BE49-F238E27FC236}">
                <a16:creationId xmlns:a16="http://schemas.microsoft.com/office/drawing/2014/main" id="{1747D18C-22FF-D23D-FF36-E856980D3553}"/>
              </a:ext>
            </a:extLst>
          </p:cNvPr>
          <p:cNvSpPr txBox="1">
            <a:spLocks/>
          </p:cNvSpPr>
          <p:nvPr/>
        </p:nvSpPr>
        <p:spPr>
          <a:xfrm>
            <a:off x="21544" y="3894277"/>
            <a:ext cx="4303713" cy="19764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Альфа-спектрометр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57168" marR="0" lvl="0" indent="-257168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⦁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ПШПВ: </a:t>
            </a:r>
            <a:r>
              <a:rPr lang="ru-RU" sz="1800" noProof="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лучше чем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0кэВ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@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450мм</a:t>
            </a:r>
            <a:r>
              <a:rPr kumimoji="0" lang="ru-RU" sz="1200" b="0" i="0" u="none" strike="noStrike" kern="120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lang="ru-RU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57168" marR="0" lvl="0" indent="-257168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⦁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Площадь детекторов: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до 1200 мм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27;p30">
            <a:extLst>
              <a:ext uri="{FF2B5EF4-FFF2-40B4-BE49-F238E27FC236}">
                <a16:creationId xmlns:a16="http://schemas.microsoft.com/office/drawing/2014/main" id="{C688BB7E-E8F4-4575-B731-21982A8CC492}"/>
              </a:ext>
            </a:extLst>
          </p:cNvPr>
          <p:cNvSpPr txBox="1">
            <a:spLocks/>
          </p:cNvSpPr>
          <p:nvPr/>
        </p:nvSpPr>
        <p:spPr>
          <a:xfrm>
            <a:off x="7252823" y="3868152"/>
            <a:ext cx="2541330" cy="19764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ВещеМер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57168" marR="0" lvl="0" indent="-257168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⦁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Контроль загрязнений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07;p21">
            <a:extLst>
              <a:ext uri="{FF2B5EF4-FFF2-40B4-BE49-F238E27FC236}">
                <a16:creationId xmlns:a16="http://schemas.microsoft.com/office/drawing/2014/main" id="{78172305-BA20-6F50-7CBA-FD0CCE316233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3763" t="19447" r="12694" b="6691"/>
          <a:stretch/>
        </p:blipFill>
        <p:spPr>
          <a:xfrm>
            <a:off x="3573190" y="1772065"/>
            <a:ext cx="1069878" cy="13326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7;p30">
            <a:extLst>
              <a:ext uri="{FF2B5EF4-FFF2-40B4-BE49-F238E27FC236}">
                <a16:creationId xmlns:a16="http://schemas.microsoft.com/office/drawing/2014/main" id="{D733521E-0E80-A4B3-8477-374D2CDB7C1D}"/>
              </a:ext>
            </a:extLst>
          </p:cNvPr>
          <p:cNvSpPr txBox="1">
            <a:spLocks/>
          </p:cNvSpPr>
          <p:nvPr/>
        </p:nvSpPr>
        <p:spPr>
          <a:xfrm>
            <a:off x="3962380" y="3842028"/>
            <a:ext cx="4303713" cy="19764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Сцинт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Schoolbook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. спектрометры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57168" marR="0" lvl="0" indent="-257168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⦁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Различные дизайны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57168" marR="0" lvl="0" indent="-257168" algn="l" defTabSz="914378" rtl="0" eaLnBrk="1" fontAlgn="auto" latinLnBrk="0" hangingPunct="1">
              <a:lnSpc>
                <a:spcPct val="120000"/>
              </a:lnSpc>
              <a:spcBef>
                <a:spcPts val="675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oto Sans Symbols"/>
              <a:buChar char="⦁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Компоненты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10FB4-F2C9-1DEB-8162-4EF02BBE1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05108-AF2E-2DDF-6535-0AAF135089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2687" y="245144"/>
            <a:ext cx="7532913" cy="22845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Поставка ППД</a:t>
            </a:r>
            <a:br>
              <a:rPr lang="ru-RU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спектрометров</a:t>
            </a:r>
            <a:endParaRPr lang="ru-RU" sz="6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30CCEF0-C7E0-312E-B51F-198AD9412B55}"/>
              </a:ext>
            </a:extLst>
          </p:cNvPr>
          <p:cNvGrpSpPr/>
          <p:nvPr/>
        </p:nvGrpSpPr>
        <p:grpSpPr>
          <a:xfrm>
            <a:off x="-528669" y="-55437"/>
            <a:ext cx="4403725" cy="4428295"/>
            <a:chOff x="-214217" y="2297244"/>
            <a:chExt cx="4403725" cy="4428295"/>
          </a:xfrm>
        </p:grpSpPr>
        <p:pic>
          <p:nvPicPr>
            <p:cNvPr id="9" name="Google Shape;312;p29">
              <a:extLst>
                <a:ext uri="{FF2B5EF4-FFF2-40B4-BE49-F238E27FC236}">
                  <a16:creationId xmlns:a16="http://schemas.microsoft.com/office/drawing/2014/main" id="{BB4609F9-3B3A-1E0D-426C-1640208CA2B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2088" t="-1" r="-8973" b="-10755"/>
            <a:stretch/>
          </p:blipFill>
          <p:spPr>
            <a:xfrm>
              <a:off x="1334720" y="4014547"/>
              <a:ext cx="2854788" cy="2710992"/>
            </a:xfrm>
            <a:prstGeom prst="rect">
              <a:avLst/>
            </a:prstGeom>
            <a:ln>
              <a:noFill/>
            </a:ln>
            <a:effectLst>
              <a:softEdge rad="635000"/>
            </a:effectLst>
          </p:spPr>
        </p:pic>
        <p:pic>
          <p:nvPicPr>
            <p:cNvPr id="10" name="Google Shape;318;p29">
              <a:extLst>
                <a:ext uri="{FF2B5EF4-FFF2-40B4-BE49-F238E27FC236}">
                  <a16:creationId xmlns:a16="http://schemas.microsoft.com/office/drawing/2014/main" id="{77D03F53-E498-8F7D-7BED-3E351BE65D8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14217" y="2297244"/>
              <a:ext cx="2976331" cy="4006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299;p28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140D24D9-BAC7-63AC-F612-31D43E472FF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t="25834"/>
          <a:stretch/>
        </p:blipFill>
        <p:spPr>
          <a:xfrm>
            <a:off x="615891" y="3089609"/>
            <a:ext cx="3075972" cy="128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1;p16">
            <a:extLst>
              <a:ext uri="{FF2B5EF4-FFF2-40B4-BE49-F238E27FC236}">
                <a16:creationId xmlns:a16="http://schemas.microsoft.com/office/drawing/2014/main" id="{BCF33FF0-F62B-21EA-70AA-E395A5C0CDB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10627" t="31256" r="10447" b="30142"/>
          <a:stretch/>
        </p:blipFill>
        <p:spPr>
          <a:xfrm>
            <a:off x="536622" y="2623879"/>
            <a:ext cx="1727917" cy="8450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A57B5-8413-99D4-557B-B92FAF3CAAB3}"/>
              </a:ext>
            </a:extLst>
          </p:cNvPr>
          <p:cNvSpPr txBox="1"/>
          <p:nvPr/>
        </p:nvSpPr>
        <p:spPr>
          <a:xfrm>
            <a:off x="130889" y="4056795"/>
            <a:ext cx="5043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ОЧГ детекторы P-типа: 10-60%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LN2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или электромеханическое охлаждение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C1097-3C36-D567-FA48-9DBA922AB9AD}"/>
              </a:ext>
            </a:extLst>
          </p:cNvPr>
          <p:cNvSpPr txBox="1"/>
          <p:nvPr/>
        </p:nvSpPr>
        <p:spPr>
          <a:xfrm>
            <a:off x="5487398" y="4014832"/>
            <a:ext cx="33918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CZT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спектрометры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от 1,5% до 0,6%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@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Cs137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342829-1337-BD77-94BA-E90831BC41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94012">
            <a:off x="5400620" y="1653867"/>
            <a:ext cx="3474720" cy="2785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AD7052-FDE2-88BE-AF73-B45A23E1A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758" y="5242598"/>
            <a:ext cx="3986242" cy="15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2.25,&quot;left&quot;:125.8,&quot;top&quot;:133.8,&quot;width&quot;:517.35}"/>
</p:tagLst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4660AEE-FC0A-49DC-BE7F-4DA2BB129CDD}" vid="{E73F5524-ED5E-41CA-8B42-021D06A42145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10129</TotalTime>
  <Words>2073</Words>
  <Application>Microsoft Office PowerPoint</Application>
  <PresentationFormat>Экран (16:9)</PresentationFormat>
  <Paragraphs>513</Paragraphs>
  <Slides>48</Slides>
  <Notes>28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63" baseType="lpstr">
      <vt:lpstr>Arial</vt:lpstr>
      <vt:lpstr>ArialMT</vt:lpstr>
      <vt:lpstr>Calibri</vt:lpstr>
      <vt:lpstr>Calibri Light</vt:lpstr>
      <vt:lpstr>Century Schoolbook</vt:lpstr>
      <vt:lpstr>Noto Sans Symbols</vt:lpstr>
      <vt:lpstr>Times New Roman</vt:lpstr>
      <vt:lpstr>Wingdings</vt:lpstr>
      <vt:lpstr>1_Simple Light</vt:lpstr>
      <vt:lpstr>2_Simple Light</vt:lpstr>
      <vt:lpstr>3_Simple Light</vt:lpstr>
      <vt:lpstr>Тема Office</vt:lpstr>
      <vt:lpstr>Тема1</vt:lpstr>
      <vt:lpstr>Equation.DSMT4</vt:lpstr>
      <vt:lpstr>Visio</vt:lpstr>
      <vt:lpstr>Презентация PowerPoint</vt:lpstr>
      <vt:lpstr>Кто мы?</vt:lpstr>
      <vt:lpstr>Кто мы?</vt:lpstr>
      <vt:lpstr>Кто мы?</vt:lpstr>
      <vt:lpstr>Направления</vt:lpstr>
      <vt:lpstr>Презентация PowerPoint</vt:lpstr>
      <vt:lpstr>Поставка ФЭУ, SiPM, кристаллов, электроники</vt:lpstr>
      <vt:lpstr>Разработка спектрометров / комплексов</vt:lpstr>
      <vt:lpstr>Поставка ППД - спектрометров</vt:lpstr>
      <vt:lpstr>Машинное обучение</vt:lpstr>
      <vt:lpstr>Диджитайзеры</vt:lpstr>
      <vt:lpstr>Презентация PowerPoint</vt:lpstr>
      <vt:lpstr>Мотивация</vt:lpstr>
      <vt:lpstr>Диджитайзер D125-16</vt:lpstr>
      <vt:lpstr>Диджитайзер D125-16</vt:lpstr>
      <vt:lpstr>Диджитайзер D500-4/8/16</vt:lpstr>
      <vt:lpstr>Диджитайзер D500-4/8/16</vt:lpstr>
      <vt:lpstr>Диджитайзер D500-4/8/16</vt:lpstr>
      <vt:lpstr>Диджитайзер D500-4/8/16</vt:lpstr>
      <vt:lpstr>Диджитайзер D500-4/8/16</vt:lpstr>
      <vt:lpstr>Диджитайзер D500-4/8/16</vt:lpstr>
      <vt:lpstr>Диджитайзер D1000-4, МКА-250</vt:lpstr>
      <vt:lpstr>Линейка диджитайзеров</vt:lpstr>
      <vt:lpstr>Программное обеспечение DigiScope</vt:lpstr>
      <vt:lpstr>Прошивки</vt:lpstr>
      <vt:lpstr>Алгоритмы обработки импульсов </vt:lpstr>
      <vt:lpstr>Пользовательские разработки: АС-2</vt:lpstr>
      <vt:lpstr>Пользовательские разработки: АС-2</vt:lpstr>
      <vt:lpstr>Алгоритмы обработки импульсов </vt:lpstr>
      <vt:lpstr>Алгоритмы обработки импульсов </vt:lpstr>
      <vt:lpstr>2D-нейтронный TOF спектрометр</vt:lpstr>
      <vt:lpstr>2D-нейтронный TOF спектрометр</vt:lpstr>
      <vt:lpstr>2D-нейтронный TOF спектрометр</vt:lpstr>
      <vt:lpstr>2D-нейтронный TOF спектрометр</vt:lpstr>
      <vt:lpstr>2D-нейтронный TOF спектрометра</vt:lpstr>
      <vt:lpstr>Презентация PowerPoint</vt:lpstr>
      <vt:lpstr>Презентация PowerPoint</vt:lpstr>
      <vt:lpstr> ПО: SpectrumHero</vt:lpstr>
      <vt:lpstr>ФЭУ</vt:lpstr>
      <vt:lpstr>MCP-PMT</vt:lpstr>
      <vt:lpstr>Аксессуары к ФЭУ</vt:lpstr>
      <vt:lpstr>Кристаллы</vt:lpstr>
      <vt:lpstr>SiPM массивы</vt:lpstr>
      <vt:lpstr>SiPM: электроника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Ivan Bredikhin</cp:lastModifiedBy>
  <cp:revision>448</cp:revision>
  <cp:lastPrinted>2022-07-04T06:11:19Z</cp:lastPrinted>
  <dcterms:modified xsi:type="dcterms:W3CDTF">2025-10-14T11:41:42Z</dcterms:modified>
</cp:coreProperties>
</file>