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336" r:id="rId3"/>
    <p:sldId id="261" r:id="rId4"/>
    <p:sldId id="330" r:id="rId5"/>
    <p:sldId id="287" r:id="rId6"/>
    <p:sldId id="263" r:id="rId7"/>
    <p:sldId id="307" r:id="rId8"/>
    <p:sldId id="358" r:id="rId9"/>
    <p:sldId id="288" r:id="rId10"/>
    <p:sldId id="301" r:id="rId11"/>
    <p:sldId id="296" r:id="rId12"/>
    <p:sldId id="360" r:id="rId13"/>
    <p:sldId id="361" r:id="rId14"/>
    <p:sldId id="295" r:id="rId15"/>
    <p:sldId id="298" r:id="rId16"/>
    <p:sldId id="328" r:id="rId17"/>
    <p:sldId id="349" r:id="rId18"/>
    <p:sldId id="341" r:id="rId19"/>
    <p:sldId id="346" r:id="rId20"/>
    <p:sldId id="347" r:id="rId21"/>
    <p:sldId id="348" r:id="rId22"/>
    <p:sldId id="31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0" autoAdjust="0"/>
    <p:restoredTop sz="88976" autoAdjust="0"/>
  </p:normalViewPr>
  <p:slideViewPr>
    <p:cSldViewPr>
      <p:cViewPr>
        <p:scale>
          <a:sx n="52" d="100"/>
          <a:sy n="52" d="100"/>
        </p:scale>
        <p:origin x="1060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t-97\YandexDisk\2022_Mayak\&#1052;&#1040;&#1071;&#1050;%20-%20&#1088;&#1072;&#1076;&#1080;&#1086;&#1075;&#1088;&#1072;&#1092;&#1080;&#1103;%20&#1080;%20&#1056;&#1069;&#1052;\IP%20sediments%20(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Без экрана</c:v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Экранирование!$P$4:$P$10</c:f>
              <c:strCache>
                <c:ptCount val="4"/>
                <c:pt idx="0">
                  <c:v>В-17-1</c:v>
                </c:pt>
                <c:pt idx="1">
                  <c:v>В-17-3</c:v>
                </c:pt>
                <c:pt idx="2">
                  <c:v>В-17-4</c:v>
                </c:pt>
                <c:pt idx="3">
                  <c:v>В-17-4S</c:v>
                </c:pt>
              </c:strCache>
            </c:strRef>
          </c:cat>
          <c:val>
            <c:numRef>
              <c:f>Экранирование!$Q$4:$Q$10</c:f>
              <c:numCache>
                <c:formatCode>General</c:formatCode>
                <c:ptCount val="4"/>
                <c:pt idx="0">
                  <c:v>7565.4500000000007</c:v>
                </c:pt>
                <c:pt idx="1">
                  <c:v>37593.25</c:v>
                </c:pt>
                <c:pt idx="2">
                  <c:v>8413.1</c:v>
                </c:pt>
                <c:pt idx="3">
                  <c:v>16959.616666666665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4A-45D7-BB75-06CAE34DEB1B}"/>
            </c:ext>
          </c:extLst>
        </c:ser>
        <c:ser>
          <c:idx val="1"/>
          <c:order val="1"/>
          <c:tx>
            <c:v>С экраном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Экранирование!$P$4:$P$10</c:f>
              <c:strCache>
                <c:ptCount val="4"/>
                <c:pt idx="0">
                  <c:v>В-17-1</c:v>
                </c:pt>
                <c:pt idx="1">
                  <c:v>В-17-3</c:v>
                </c:pt>
                <c:pt idx="2">
                  <c:v>В-17-4</c:v>
                </c:pt>
                <c:pt idx="3">
                  <c:v>В-17-4S</c:v>
                </c:pt>
              </c:strCache>
            </c:strRef>
          </c:cat>
          <c:val>
            <c:numRef>
              <c:f>Экранирование!$R$4:$R$10</c:f>
              <c:numCache>
                <c:formatCode>General</c:formatCode>
                <c:ptCount val="4"/>
                <c:pt idx="0">
                  <c:v>3737.4333333333334</c:v>
                </c:pt>
                <c:pt idx="1">
                  <c:v>25718.637500000001</c:v>
                </c:pt>
                <c:pt idx="2" formatCode="0">
                  <c:v>4192.1958333333332</c:v>
                </c:pt>
                <c:pt idx="3" formatCode="0">
                  <c:v>6071.2291666666661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4A-45D7-BB75-06CAE34DE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8385215"/>
        <c:axId val="1534320431"/>
      </c:barChart>
      <c:catAx>
        <c:axId val="1748385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4320431"/>
        <c:crosses val="autoZero"/>
        <c:auto val="1"/>
        <c:lblAlgn val="ctr"/>
        <c:lblOffset val="100"/>
        <c:noMultiLvlLbl val="0"/>
      </c:catAx>
      <c:valAx>
        <c:axId val="1534320431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dirty="0"/>
                  <a:t>DLU/mm</a:t>
                </a:r>
                <a:r>
                  <a:rPr lang="en-US" sz="2800" baseline="30000" dirty="0"/>
                  <a:t>2</a:t>
                </a:r>
                <a:r>
                  <a:rPr lang="en-US" sz="2800" dirty="0"/>
                  <a:t>/min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8385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E05C4-70BF-4D74-BAA8-C18E119AC9B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2465A-BCE7-4A3B-A1C7-747815464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468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2465A-BCE7-4A3B-A1C7-7478154647F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877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Исследованные образцы имеют уникальный </a:t>
            </a:r>
            <a:r>
              <a:rPr lang="ru-RU" dirty="0" err="1"/>
              <a:t>радионуклидный</a:t>
            </a:r>
            <a:r>
              <a:rPr lang="ru-RU" baseline="0" dirty="0"/>
              <a:t> состав и экстремально высокие уровни активности поэтому из маленькой массы необходимо было выделить радионуклиды максимально эффективно. Для этого был выбран самый современный метод, отвечающий всем этим условиям - экстракционная хроматография с использованием смол производства компании </a:t>
            </a:r>
            <a:r>
              <a:rPr lang="ru-RU" baseline="0" dirty="0" err="1"/>
              <a:t>Трискем</a:t>
            </a:r>
            <a:r>
              <a:rPr lang="ru-RU" baseline="0" dirty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2465A-BCE7-4A3B-A1C7-7478154647F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492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2465A-BCE7-4A3B-A1C7-7478154647F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49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2465A-BCE7-4A3B-A1C7-7478154647F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44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Исследованные образцы имеют уникальный </a:t>
            </a:r>
            <a:r>
              <a:rPr lang="ru-RU" dirty="0" err="1"/>
              <a:t>радионуклидный</a:t>
            </a:r>
            <a:r>
              <a:rPr lang="ru-RU" baseline="0" dirty="0"/>
              <a:t> состав и экстремально высокие уровни активности поэтому из маленькой массы необходимо было выделить радионуклиды максимально эффективно. Для этого был выбран самый современный метод, отвечающий всем этим условиям - экстракционная хроматография с использованием смол производства компании </a:t>
            </a:r>
            <a:r>
              <a:rPr lang="ru-RU" baseline="0" dirty="0" err="1"/>
              <a:t>Трискем</a:t>
            </a:r>
            <a:r>
              <a:rPr lang="ru-RU" baseline="0" dirty="0"/>
              <a:t>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разделения и выделения актинидов из исследуемых образцов была адаптирована стандартная методика [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Eichrom Technologies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ACW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VBS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с учетом научных задач.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2465A-BCE7-4A3B-A1C7-7478154647F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242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разделения и выделения актинидов из исследуемых образцов была адаптирована стандартная методика [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Eichrom Technologies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ACW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VBS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с учетом научных задач. Она учитывает такие параметры как: исходный состав образца (минералогический, биологический), его массу и объем, а также является универсальной для биотических и абиотических компонентов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2465A-BCE7-4A3B-A1C7-7478154647F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168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2465A-BCE7-4A3B-A1C7-7478154647F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013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Пресноводные рыбы поглощают воду, чтобы компенсировать ее потери при экскреции переваренной пищи. Исходя из особенностей водного обмена у пресноводных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рыб, в литературе есть предположение, что америций, растворенный в воде, будет поступать в организмы рыб в основном через жабры, имеющие относительно большую площадь поверхности, а также будет накапливаться в покровных тканях.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органов, имевших контакт с водой, наибольшая активность америция обнаружена в жабрах, что очевидно, поскольку через жабры происходит наиболее интенсивный ионный обмен с окружающей средой.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Накопление радионуклида карасями во внутренних органах и тканях, происходит по пищевому пути даже если радионуклид растворен в воде. Америций накапливался в печени, мышцах, костях, что свидетельствует в пользу абсорбции америция стенками пищеварительного тракта, откуда радионуклид поступает в кровь и разносится по организму.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2465A-BCE7-4A3B-A1C7-7478154647F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931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Окислительные свойства (</a:t>
            </a:r>
            <a:r>
              <a:rPr lang="ru-RU" baseline="0" dirty="0" err="1"/>
              <a:t>электроно</a:t>
            </a:r>
            <a:r>
              <a:rPr lang="ru-RU" baseline="0" dirty="0"/>
              <a:t>-акцепторные)</a:t>
            </a:r>
          </a:p>
          <a:p>
            <a:r>
              <a:rPr lang="ru-RU" baseline="0" dirty="0"/>
              <a:t>Это не говорить:</a:t>
            </a:r>
          </a:p>
          <a:p>
            <a:r>
              <a:rPr lang="ru-RU" baseline="0" dirty="0"/>
              <a:t>В сравнении для В-9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альфа-активность донных отложений В-9 обусловлена, в основном, америцием-241, кюрием-244 и плутонием-239,240;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альфа-активность урана как в воде, так и в донных отложениях на 3–5 математических порядков ниже, чем ТУЭ;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более 99 % альфа-излучающих радионуклидов депонировано в грунтах дна; уран распределен практически поровну между водой и донными отложениями</a:t>
            </a:r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2465A-BCE7-4A3B-A1C7-7478154647F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787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Основные </a:t>
            </a:r>
            <a:r>
              <a:rPr lang="ru-RU" dirty="0" err="1"/>
              <a:t>дозообразующие</a:t>
            </a:r>
            <a:r>
              <a:rPr lang="ru-RU" dirty="0"/>
              <a:t> </a:t>
            </a:r>
            <a:r>
              <a:rPr lang="ru-RU" dirty="0" err="1"/>
              <a:t>рн</a:t>
            </a:r>
            <a:r>
              <a:rPr lang="ru-RU" baseline="0" dirty="0"/>
              <a:t> – цезий и стронций, необходимо избавиться от них. </a:t>
            </a:r>
            <a:r>
              <a:rPr lang="ru-RU" dirty="0"/>
              <a:t>Добавить чтобы было очевидно что </a:t>
            </a:r>
            <a:r>
              <a:rPr lang="ru-RU" dirty="0" err="1"/>
              <a:t>избавячемся</a:t>
            </a:r>
            <a:r>
              <a:rPr lang="ru-RU" dirty="0"/>
              <a:t> от солей так как методики дальше для воды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2465A-BCE7-4A3B-A1C7-7478154647F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059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-17224"/>
            <a:ext cx="9180000" cy="142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22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CA5F-4ABA-48FF-A90C-4F064407D8E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F0D5-1B13-4624-97C1-F9CE5D263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402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CA5F-4ABA-48FF-A90C-4F064407D8E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F0D5-1B13-4624-97C1-F9CE5D263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431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88" y="6295248"/>
            <a:ext cx="9180000" cy="59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" y="-16000"/>
            <a:ext cx="9180000" cy="113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9512" y="6410151"/>
            <a:ext cx="58402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74904" y="6413078"/>
            <a:ext cx="2133600" cy="365125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fld id="{299CE82D-56BE-4DE2-A2DE-A35A0CECD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216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88" y="6295248"/>
            <a:ext cx="9180000" cy="59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" y="-16000"/>
            <a:ext cx="9180000" cy="113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9512" y="6410151"/>
            <a:ext cx="58402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74904" y="6413078"/>
            <a:ext cx="2133600" cy="365125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fld id="{299CE82D-56BE-4DE2-A2DE-A35A0CECD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012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0DFE-6EA4-4272-8F4C-878FBB145170}" type="datetime1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52FC-6773-4EA0-B573-09F360778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236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88" y="6295248"/>
            <a:ext cx="9180000" cy="59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" y="-16000"/>
            <a:ext cx="9180000" cy="113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9512" y="6410151"/>
            <a:ext cx="58402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74904" y="6413078"/>
            <a:ext cx="2133600" cy="365125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fld id="{64A9F0D5-1B13-4624-97C1-F9CE5D263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08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CA5F-4ABA-48FF-A90C-4F064407D8E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F0D5-1B13-4624-97C1-F9CE5D263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5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CA5F-4ABA-48FF-A90C-4F064407D8E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F0D5-1B13-4624-97C1-F9CE5D263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22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CA5F-4ABA-48FF-A90C-4F064407D8E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F0D5-1B13-4624-97C1-F9CE5D263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468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CA5F-4ABA-48FF-A90C-4F064407D8E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F0D5-1B13-4624-97C1-F9CE5D263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78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CA5F-4ABA-48FF-A90C-4F064407D8E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F0D5-1B13-4624-97C1-F9CE5D263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04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CA5F-4ABA-48FF-A90C-4F064407D8E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F0D5-1B13-4624-97C1-F9CE5D263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44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CA5F-4ABA-48FF-A90C-4F064407D8E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F0D5-1B13-4624-97C1-F9CE5D263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03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9CA5F-4ABA-48FF-A90C-4F064407D8E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9F0D5-1B13-4624-97C1-F9CE5D263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513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2947" y="5373216"/>
            <a:ext cx="8079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к.х.н. Рожкова А.К.</a:t>
            </a:r>
          </a:p>
          <a:p>
            <a:pPr algn="ctr"/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916066" y="2204864"/>
            <a:ext cx="7632848" cy="3456384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ДЕТЕКТИРОВАНИЕ АЛЬФА-ИЗЛУЧАЮЩИХ РАДИОНУКЛИДОВ В РАДИОАКТИВНО-ЗАГРЯЗНЕННЫХ ВОДОЕМАХ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436BB0-04DB-40C8-96B8-0A411A292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421" y="5636982"/>
            <a:ext cx="2415679" cy="101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87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744543"/>
              </p:ext>
            </p:extLst>
          </p:nvPr>
        </p:nvGraphicFramePr>
        <p:xfrm>
          <a:off x="103534" y="3739410"/>
          <a:ext cx="2049966" cy="2353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26">
                  <a:extLst>
                    <a:ext uri="{9D8B030D-6E8A-4147-A177-3AD203B41FA5}">
                      <a16:colId xmlns:a16="http://schemas.microsoft.com/office/drawing/2014/main" val="34013027"/>
                    </a:ext>
                  </a:extLst>
                </a:gridCol>
                <a:gridCol w="1541940">
                  <a:extLst>
                    <a:ext uri="{9D8B030D-6E8A-4147-A177-3AD203B41FA5}">
                      <a16:colId xmlns:a16="http://schemas.microsoft.com/office/drawing/2014/main" val="2955874038"/>
                    </a:ext>
                  </a:extLst>
                </a:gridCol>
              </a:tblGrid>
              <a:tr h="470777">
                <a:tc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U,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Бк/г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250457"/>
                  </a:ext>
                </a:extLst>
              </a:tr>
              <a:tr h="470777">
                <a:tc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455150"/>
                  </a:ext>
                </a:extLst>
              </a:tr>
              <a:tr h="470777"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1,05÷1,65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783629"/>
                  </a:ext>
                </a:extLst>
              </a:tr>
              <a:tr h="470777"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17÷19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685680"/>
                  </a:ext>
                </a:extLst>
              </a:tr>
              <a:tr h="470777"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097767"/>
                  </a:ext>
                </a:extLst>
              </a:tr>
            </a:tbl>
          </a:graphicData>
        </a:graphic>
      </p:graphicFrame>
      <p:pic>
        <p:nvPicPr>
          <p:cNvPr id="68" name="Рисунок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3" y="3637490"/>
            <a:ext cx="3771613" cy="2531513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947880"/>
            <a:ext cx="3775224" cy="2533937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>
            <a:off x="5220072" y="1045342"/>
            <a:ext cx="259072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6064671" y="1465726"/>
            <a:ext cx="144016" cy="1153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789239" y="2249683"/>
            <a:ext cx="144016" cy="1153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419232" y="2441447"/>
            <a:ext cx="144016" cy="1153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/>
          <a:srcRect l="10737"/>
          <a:stretch/>
        </p:blipFill>
        <p:spPr>
          <a:xfrm>
            <a:off x="2897799" y="955354"/>
            <a:ext cx="2190449" cy="253943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/>
          <a:srcRect l="10737"/>
          <a:stretch/>
        </p:blipFill>
        <p:spPr>
          <a:xfrm>
            <a:off x="2897798" y="3625871"/>
            <a:ext cx="2190449" cy="2539433"/>
          </a:xfrm>
          <a:prstGeom prst="rect">
            <a:avLst/>
          </a:prstGeom>
        </p:spPr>
      </p:pic>
      <p:cxnSp>
        <p:nvCxnSpPr>
          <p:cNvPr id="46" name="Прямая со стрелкой 45"/>
          <p:cNvCxnSpPr/>
          <p:nvPr/>
        </p:nvCxnSpPr>
        <p:spPr>
          <a:xfrm flipV="1">
            <a:off x="3885029" y="5228205"/>
            <a:ext cx="183073" cy="3426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284560" y="1741861"/>
            <a:ext cx="144016" cy="1153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4662496" y="1327771"/>
            <a:ext cx="202851" cy="1956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48548" y="554"/>
            <a:ext cx="756786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Пространственное распределение</a:t>
            </a:r>
          </a:p>
          <a:p>
            <a:pPr algn="ctr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донных осадках</a:t>
            </a:r>
          </a:p>
        </p:txBody>
      </p:sp>
      <p:cxnSp>
        <p:nvCxnSpPr>
          <p:cNvPr id="74" name="Прямая со стрелкой 73"/>
          <p:cNvCxnSpPr/>
          <p:nvPr/>
        </p:nvCxnSpPr>
        <p:spPr>
          <a:xfrm>
            <a:off x="5292080" y="3789040"/>
            <a:ext cx="259072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V="1">
            <a:off x="3907938" y="2554511"/>
            <a:ext cx="183073" cy="3426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406195"/>
              </p:ext>
            </p:extLst>
          </p:nvPr>
        </p:nvGraphicFramePr>
        <p:xfrm>
          <a:off x="107242" y="1117350"/>
          <a:ext cx="2721479" cy="22801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584">
                  <a:extLst>
                    <a:ext uri="{9D8B030D-6E8A-4147-A177-3AD203B41FA5}">
                      <a16:colId xmlns:a16="http://schemas.microsoft.com/office/drawing/2014/main" val="1709613224"/>
                    </a:ext>
                  </a:extLst>
                </a:gridCol>
                <a:gridCol w="1089202">
                  <a:extLst>
                    <a:ext uri="{9D8B030D-6E8A-4147-A177-3AD203B41FA5}">
                      <a16:colId xmlns:a16="http://schemas.microsoft.com/office/drawing/2014/main" val="4279904195"/>
                    </a:ext>
                  </a:extLst>
                </a:gridCol>
                <a:gridCol w="1103693">
                  <a:extLst>
                    <a:ext uri="{9D8B030D-6E8A-4147-A177-3AD203B41FA5}">
                      <a16:colId xmlns:a16="http://schemas.microsoft.com/office/drawing/2014/main" val="860967624"/>
                    </a:ext>
                  </a:extLst>
                </a:gridCol>
              </a:tblGrid>
              <a:tr h="456021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Бк/г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Бк/г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233668"/>
                  </a:ext>
                </a:extLst>
              </a:tr>
              <a:tr h="456021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620÷840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330÷450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29613"/>
                  </a:ext>
                </a:extLst>
              </a:tr>
              <a:tr h="456021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940839"/>
                  </a:ext>
                </a:extLst>
              </a:tr>
              <a:tr h="456021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43522"/>
                  </a:ext>
                </a:extLst>
              </a:tr>
              <a:tr h="456021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962365"/>
                  </a:ext>
                </a:extLst>
              </a:tr>
            </a:tbl>
          </a:graphicData>
        </a:graphic>
      </p:graphicFrame>
      <p:sp>
        <p:nvSpPr>
          <p:cNvPr id="47" name="Овал 46"/>
          <p:cNvSpPr/>
          <p:nvPr/>
        </p:nvSpPr>
        <p:spPr>
          <a:xfrm>
            <a:off x="255143" y="2170000"/>
            <a:ext cx="202851" cy="1956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3131256" y="2006591"/>
            <a:ext cx="351239" cy="3268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80950" y="2526119"/>
            <a:ext cx="351239" cy="3268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4439227" y="2473510"/>
            <a:ext cx="553578" cy="4685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79781" y="2930927"/>
            <a:ext cx="553578" cy="4685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6759821" y="4843996"/>
            <a:ext cx="202851" cy="19562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8389814" y="5113220"/>
            <a:ext cx="202851" cy="19562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4532482" y="4045055"/>
            <a:ext cx="351239" cy="32681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4585032" y="5224381"/>
            <a:ext cx="351239" cy="32681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3131256" y="4563696"/>
            <a:ext cx="553578" cy="46858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6064671" y="4150794"/>
            <a:ext cx="144016" cy="11533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255143" y="4843996"/>
            <a:ext cx="202851" cy="19562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179760" y="5211032"/>
            <a:ext cx="351239" cy="32681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78590" y="5624711"/>
            <a:ext cx="553578" cy="46858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284560" y="4401413"/>
            <a:ext cx="144016" cy="11533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Номер слайда 2">
            <a:extLst>
              <a:ext uri="{FF2B5EF4-FFF2-40B4-BE49-F238E27FC236}">
                <a16:creationId xmlns:a16="http://schemas.microsoft.com/office/drawing/2014/main" id="{F8B28161-711A-4247-8350-3FBF8990C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413078"/>
            <a:ext cx="2133600" cy="365125"/>
          </a:xfrm>
        </p:spPr>
        <p:txBody>
          <a:bodyPr/>
          <a:lstStyle/>
          <a:p>
            <a:fld id="{F470BA24-9B13-4503-B0B9-3FB2904202CA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52953" y="1476156"/>
            <a:ext cx="816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 м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40147" y="2257402"/>
            <a:ext cx="816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75397" y="2872682"/>
            <a:ext cx="816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800363" y="1555054"/>
            <a:ext cx="816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 м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54348" y="2338830"/>
            <a:ext cx="816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1,8 м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184341" y="2550839"/>
            <a:ext cx="816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 м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11775" y="3579315"/>
            <a:ext cx="118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В-17</a:t>
            </a:r>
            <a:endParaRPr lang="ru-RU" sz="2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160573" y="3599438"/>
            <a:ext cx="118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</a:t>
            </a: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010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812612"/>
            <a:ext cx="3816424" cy="53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авторадиография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8549" y="87015"/>
            <a:ext cx="7567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неразрушающие методы анализа</a:t>
            </a: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38" y="4251251"/>
            <a:ext cx="2595490" cy="205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026" y="4327016"/>
            <a:ext cx="3237158" cy="194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44"/>
          <p:cNvSpPr>
            <a:spLocks noGrp="1"/>
          </p:cNvSpPr>
          <p:nvPr>
            <p:ph type="sldNum" sz="quarter" idx="12"/>
          </p:nvPr>
        </p:nvSpPr>
        <p:spPr>
          <a:xfrm>
            <a:off x="6974904" y="6413078"/>
            <a:ext cx="2133600" cy="365125"/>
          </a:xfrm>
        </p:spPr>
        <p:txBody>
          <a:bodyPr/>
          <a:lstStyle/>
          <a:p>
            <a:fld id="{299CE82D-56BE-4DE2-A2DE-A35A0CECDF02}" type="slidenum">
              <a:rPr lang="ru-RU" smtClean="0"/>
              <a:t>11</a:t>
            </a:fld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0" y="1414041"/>
            <a:ext cx="3528392" cy="227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94883" y="2413052"/>
            <a:ext cx="1959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экспозиции 20 часов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91680" y="3661110"/>
            <a:ext cx="3392532" cy="5393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микроскопия</a:t>
            </a:r>
          </a:p>
        </p:txBody>
      </p:sp>
      <p:pic>
        <p:nvPicPr>
          <p:cNvPr id="15" name="Picture 6" descr="C:\Users\Irina\Documents\Projects\MAYAK\МАЯК_2013\КОМАРЫ\Imaging-Plate_08-07-2013\комары для Imaging pla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184" y="1319736"/>
            <a:ext cx="1949897" cy="182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Irina\Documents\Projects\MAYAK\МАЯК_2013\КОМАРЫ\Imaging-Plate_08-07-2013\Chironomidae_15min_IP1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433" y="3140968"/>
            <a:ext cx="2101397" cy="1991949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334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E6B79665-9FE0-4128-AF12-02320CF0DE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517620"/>
              </p:ext>
            </p:extLst>
          </p:nvPr>
        </p:nvGraphicFramePr>
        <p:xfrm>
          <a:off x="755576" y="1628800"/>
          <a:ext cx="734481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87624" y="0"/>
            <a:ext cx="78185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различных радионуклидов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Экранирование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авторадиографии</a:t>
            </a:r>
          </a:p>
        </p:txBody>
      </p:sp>
      <p:sp>
        <p:nvSpPr>
          <p:cNvPr id="5" name="Номер слайда 2">
            <a:extLst>
              <a:ext uri="{FF2B5EF4-FFF2-40B4-BE49-F238E27FC236}">
                <a16:creationId xmlns:a16="http://schemas.microsoft.com/office/drawing/2014/main" id="{91B2013D-03F6-4A55-8C27-878151BA0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413078"/>
            <a:ext cx="2133600" cy="365125"/>
          </a:xfrm>
        </p:spPr>
        <p:txBody>
          <a:bodyPr/>
          <a:lstStyle/>
          <a:p>
            <a:r>
              <a:rPr lang="en-US" dirty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8832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5148064" cy="38610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651" y="838175"/>
            <a:ext cx="4608000" cy="345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8549" y="87015"/>
            <a:ext cx="7567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Альфа-трековая радиография</a:t>
            </a:r>
          </a:p>
        </p:txBody>
      </p:sp>
      <p:sp>
        <p:nvSpPr>
          <p:cNvPr id="5" name="Номер слайда 2">
            <a:extLst>
              <a:ext uri="{FF2B5EF4-FFF2-40B4-BE49-F238E27FC236}">
                <a16:creationId xmlns:a16="http://schemas.microsoft.com/office/drawing/2014/main" id="{91B2013D-03F6-4A55-8C27-878151BA0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413078"/>
            <a:ext cx="2133600" cy="365125"/>
          </a:xfrm>
        </p:spPr>
        <p:txBody>
          <a:bodyPr/>
          <a:lstStyle/>
          <a:p>
            <a:r>
              <a:rPr lang="en-US" dirty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>
            <a:extLst>
              <a:ext uri="{FF2B5EF4-FFF2-40B4-BE49-F238E27FC236}">
                <a16:creationId xmlns:a16="http://schemas.microsoft.com/office/drawing/2014/main" id="{DE268168-9DAA-4BEE-89DB-B44B96AD7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02328"/>
            <a:ext cx="4032110" cy="318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9724DD-09B7-4E5E-B6C3-1F967F85D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704" y="1902328"/>
            <a:ext cx="4775445" cy="3188295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228851FF-F63A-4415-8F42-FF9243D1384D}"/>
              </a:ext>
            </a:extLst>
          </p:cNvPr>
          <p:cNvSpPr/>
          <p:nvPr/>
        </p:nvSpPr>
        <p:spPr>
          <a:xfrm>
            <a:off x="5357961" y="4752212"/>
            <a:ext cx="864096" cy="266490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6D7F0D5-D42D-4659-834F-C1C7187F2148}"/>
              </a:ext>
            </a:extLst>
          </p:cNvPr>
          <p:cNvSpPr/>
          <p:nvPr/>
        </p:nvSpPr>
        <p:spPr>
          <a:xfrm rot="16200000">
            <a:off x="4205834" y="3002478"/>
            <a:ext cx="2160240" cy="1008111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5F74F58-58BE-4F2B-9A29-C3D8D89C5735}"/>
              </a:ext>
            </a:extLst>
          </p:cNvPr>
          <p:cNvSpPr/>
          <p:nvPr/>
        </p:nvSpPr>
        <p:spPr>
          <a:xfrm rot="16200000">
            <a:off x="6158837" y="2993690"/>
            <a:ext cx="2160241" cy="1025688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5941" y="621751"/>
            <a:ext cx="5011914" cy="28072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5941" y="3343675"/>
            <a:ext cx="4991603" cy="2806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0557" y="-27384"/>
            <a:ext cx="756786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Результаты. Биотическая составляющая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20024" y="1292228"/>
            <a:ext cx="1008112" cy="12241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48416" y="4104681"/>
            <a:ext cx="1080120" cy="15841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74904" y="6413078"/>
            <a:ext cx="2133600" cy="36512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76133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-34047"/>
            <a:ext cx="3246851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Дозовые нагрузки</a:t>
            </a:r>
          </a:p>
        </p:txBody>
      </p:sp>
      <p:sp>
        <p:nvSpPr>
          <p:cNvPr id="12" name="Номер слайда 2">
            <a:extLst>
              <a:ext uri="{FF2B5EF4-FFF2-40B4-BE49-F238E27FC236}">
                <a16:creationId xmlns:a16="http://schemas.microsoft.com/office/drawing/2014/main" id="{08BD5323-DCEC-4996-BC02-2A15F0E03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413078"/>
            <a:ext cx="2133600" cy="365125"/>
          </a:xfrm>
        </p:spPr>
        <p:txBody>
          <a:bodyPr/>
          <a:lstStyle/>
          <a:p>
            <a:fld id="{F470BA24-9B13-4503-B0B9-3FB2904202CA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984" y="620688"/>
            <a:ext cx="6227400" cy="2827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983" y="3422801"/>
            <a:ext cx="6227401" cy="281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71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572885"/>
            <a:ext cx="1728192" cy="5656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48549" y="35913"/>
            <a:ext cx="7567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18550"/>
            <a:ext cx="8136904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Создана</a:t>
            </a: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применена методика выделения актинидов из матрицы любого состава пресноводного водоема. На фоне больших количеств продуктов деления (</a:t>
            </a: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17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Бк/г), позволяет выделить малые активности актинидов (</a:t>
            </a: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17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-3</a:t>
            </a: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Бк/г).  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Впервые установлен </a:t>
            </a:r>
            <a:r>
              <a:rPr lang="ru-RU" sz="17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актинидный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состав (</a:t>
            </a:r>
            <a:r>
              <a:rPr lang="ru-RU" sz="17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234,238</a:t>
            </a: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7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238,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239, 240</a:t>
            </a: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7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241, 243</a:t>
            </a: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7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244</a:t>
            </a: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Cm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7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237</a:t>
            </a: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Np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компонентов водоемов В-4 и В-17 и пространственное распределение по водоемам.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Основной вклад в удельную активность организмов водоемов вносят налипшие частицы донного осадка (что подтверждено методом авторадиографии и электронной микроскопии). Учет этого факта необходим для корректной оценки дозовой нагрузки организмов, ведущих придонный образ жизни.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2">
            <a:extLst>
              <a:ext uri="{FF2B5EF4-FFF2-40B4-BE49-F238E27FC236}">
                <a16:creationId xmlns:a16="http://schemas.microsoft.com/office/drawing/2014/main" id="{AC3983DD-3AA3-48A2-B90D-C5A80C7B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413078"/>
            <a:ext cx="2133600" cy="365125"/>
          </a:xfrm>
        </p:spPr>
        <p:txBody>
          <a:bodyPr/>
          <a:lstStyle/>
          <a:p>
            <a:r>
              <a:rPr lang="en-US" dirty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74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420888"/>
            <a:ext cx="497557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слайды</a:t>
            </a:r>
          </a:p>
        </p:txBody>
      </p:sp>
    </p:spTree>
    <p:extLst>
      <p:ext uri="{BB962C8B-B14F-4D97-AF65-F5344CB8AC3E}">
        <p14:creationId xmlns:p14="http://schemas.microsoft.com/office/powerpoint/2010/main" val="1550254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549" y="35913"/>
            <a:ext cx="7567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Абсолютная удельная активность</a:t>
            </a:r>
          </a:p>
        </p:txBody>
      </p:sp>
      <p:sp>
        <p:nvSpPr>
          <p:cNvPr id="13" name="Номер слайда 44"/>
          <p:cNvSpPr>
            <a:spLocks noGrp="1"/>
          </p:cNvSpPr>
          <p:nvPr>
            <p:ph type="sldNum" sz="quarter" idx="12"/>
          </p:nvPr>
        </p:nvSpPr>
        <p:spPr>
          <a:xfrm>
            <a:off x="6974904" y="6413078"/>
            <a:ext cx="2133600" cy="365125"/>
          </a:xfrm>
        </p:spPr>
        <p:txBody>
          <a:bodyPr/>
          <a:lstStyle/>
          <a:p>
            <a:fld id="{299CE82D-56BE-4DE2-A2DE-A35A0CECDF02}" type="slidenum">
              <a:rPr lang="ru-RU" smtClean="0"/>
              <a:t>18</a:t>
            </a:fld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84362" y="1389900"/>
          <a:ext cx="9000000" cy="1412113"/>
        </p:xfrm>
        <a:graphic>
          <a:graphicData uri="http://schemas.openxmlformats.org/drawingml/2006/table">
            <a:tbl>
              <a:tblPr firstRow="1" firstCol="1" bandRow="1"/>
              <a:tblGrid>
                <a:gridCol w="863096">
                  <a:extLst>
                    <a:ext uri="{9D8B030D-6E8A-4147-A177-3AD203B41FA5}">
                      <a16:colId xmlns:a16="http://schemas.microsoft.com/office/drawing/2014/main" val="2569911068"/>
                    </a:ext>
                  </a:extLst>
                </a:gridCol>
                <a:gridCol w="672214">
                  <a:extLst>
                    <a:ext uri="{9D8B030D-6E8A-4147-A177-3AD203B41FA5}">
                      <a16:colId xmlns:a16="http://schemas.microsoft.com/office/drawing/2014/main" val="402983114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72930657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35016808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6548557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17006955"/>
                    </a:ext>
                  </a:extLst>
                </a:gridCol>
                <a:gridCol w="1150827">
                  <a:extLst>
                    <a:ext uri="{9D8B030D-6E8A-4147-A177-3AD203B41FA5}">
                      <a16:colId xmlns:a16="http://schemas.microsoft.com/office/drawing/2014/main" val="2239045805"/>
                    </a:ext>
                  </a:extLst>
                </a:gridCol>
                <a:gridCol w="1142857">
                  <a:extLst>
                    <a:ext uri="{9D8B030D-6E8A-4147-A177-3AD203B41FA5}">
                      <a16:colId xmlns:a16="http://schemas.microsoft.com/office/drawing/2014/main" val="3507750688"/>
                    </a:ext>
                  </a:extLst>
                </a:gridCol>
                <a:gridCol w="922534">
                  <a:extLst>
                    <a:ext uri="{9D8B030D-6E8A-4147-A177-3AD203B41FA5}">
                      <a16:colId xmlns:a16="http://schemas.microsoft.com/office/drawing/2014/main" val="24516038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241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238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239,240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aseline="30000" dirty="0">
                          <a:latin typeface="Times New Roman" panose="02020603050405020304" pitchFamily="18" charset="0"/>
                        </a:rPr>
                        <a:t>241</a:t>
                      </a:r>
                      <a:r>
                        <a:rPr lang="en-US" dirty="0">
                          <a:latin typeface="Times New Roman" panose="02020603050405020304" pitchFamily="18" charset="0"/>
                        </a:rPr>
                        <a:t>Pu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234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ru-RU" sz="18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238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ru-RU" sz="1800" baseline="30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244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Cm</a:t>
                      </a:r>
                      <a:endParaRPr lang="ru-RU" sz="1800" baseline="30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4281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Бк/мл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±0,1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8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±0,1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8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±0,2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8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н/и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±0,1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8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±0,1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8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21409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Донные осадки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Бк/г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±0,1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8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±0,3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8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±0,1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8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dirty="0">
                          <a:latin typeface="Times New Roman" panose="02020603050405020304" pitchFamily="18" charset="0"/>
                        </a:rPr>
                        <a:t>1,3</a:t>
                      </a:r>
                      <a:r>
                        <a:rPr lang="ru-RU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</a:t>
                      </a:r>
                      <a:r>
                        <a:rPr lang="ru-RU" b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b="1" baseline="300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±0,1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8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±0,7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8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8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490411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84362" y="4086966"/>
          <a:ext cx="9000001" cy="1412113"/>
        </p:xfrm>
        <a:graphic>
          <a:graphicData uri="http://schemas.openxmlformats.org/drawingml/2006/table">
            <a:tbl>
              <a:tblPr firstRow="1" firstCol="1" bandRow="1"/>
              <a:tblGrid>
                <a:gridCol w="887238">
                  <a:extLst>
                    <a:ext uri="{9D8B030D-6E8A-4147-A177-3AD203B41FA5}">
                      <a16:colId xmlns:a16="http://schemas.microsoft.com/office/drawing/2014/main" val="292520278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48746559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22909244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44050813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75297838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7411558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96400603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455718255"/>
                    </a:ext>
                  </a:extLst>
                </a:gridCol>
                <a:gridCol w="839955">
                  <a:extLst>
                    <a:ext uri="{9D8B030D-6E8A-4147-A177-3AD203B41FA5}">
                      <a16:colId xmlns:a16="http://schemas.microsoft.com/office/drawing/2014/main" val="13325623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241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238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239,240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30000" dirty="0">
                          <a:latin typeface="Times New Roman" panose="02020603050405020304" pitchFamily="18" charset="0"/>
                        </a:rPr>
                        <a:t>241</a:t>
                      </a:r>
                      <a:r>
                        <a:rPr lang="en-US" dirty="0">
                          <a:latin typeface="Times New Roman" panose="02020603050405020304" pitchFamily="18" charset="0"/>
                        </a:rPr>
                        <a:t>Pu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234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ru-RU" sz="18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238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ru-RU" sz="1800" baseline="30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244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Cm</a:t>
                      </a:r>
                      <a:endParaRPr lang="ru-RU" sz="1800" baseline="30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4167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Бк/мл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±0,1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8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±0,2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8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±0,1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8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н/и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±0,1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8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±0,2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8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6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279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Донные осадки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Бк/г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±0,2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8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±0,4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8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±0,3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8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dirty="0">
                          <a:latin typeface="Times New Roman" panose="02020603050405020304" pitchFamily="18" charset="0"/>
                        </a:rPr>
                        <a:t>6,0</a:t>
                      </a:r>
                      <a:r>
                        <a:rPr lang="ru-RU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</a:t>
                      </a:r>
                      <a:r>
                        <a:rPr lang="ru-RU" b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b="1" baseline="300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dirty="0">
                          <a:latin typeface="Times New Roman" panose="02020603050405020304" pitchFamily="18" charset="0"/>
                        </a:rPr>
                        <a:t> </a:t>
                      </a:r>
                      <a:endParaRPr lang="ru-RU" sz="1800" b="1" baseline="30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±0,2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8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±0,1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8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0140877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86444" y="10152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В-17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9802" y="371763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В-4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459" y="2961335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NewRomanPSMT"/>
              </a:rPr>
              <a:t>*</a:t>
            </a:r>
            <a:r>
              <a:rPr lang="ru-RU" dirty="0">
                <a:latin typeface="Times New Roman" panose="02020603050405020304" pitchFamily="18" charset="0"/>
                <a:ea typeface="TimesNewRomanPSMT"/>
              </a:rPr>
              <a:t>Обнаружен </a:t>
            </a:r>
            <a:r>
              <a:rPr lang="ru-RU" baseline="30000" dirty="0">
                <a:latin typeface="Times New Roman" panose="02020603050405020304" pitchFamily="18" charset="0"/>
                <a:ea typeface="TimesNewRomanPSMT"/>
              </a:rPr>
              <a:t>237</a:t>
            </a:r>
            <a:r>
              <a:rPr lang="ru-RU" dirty="0">
                <a:latin typeface="Times New Roman" panose="02020603050405020304" pitchFamily="18" charset="0"/>
                <a:ea typeface="TimesNewRomanPSMT"/>
              </a:rPr>
              <a:t>Np с удельной активностью 0,6–20,5 Бк/г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4362" y="5663375"/>
            <a:ext cx="7244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*н/и – не исследовано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336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61211" y="3924783"/>
            <a:ext cx="2802966" cy="11159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3955219"/>
            <a:ext cx="282234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разложение пробы 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+HNO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1221652"/>
            <a:ext cx="2396322" cy="108552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387557"/>
            <a:ext cx="239632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Выщелачивание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 часа в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HNO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Плюс 8"/>
          <p:cNvSpPr/>
          <p:nvPr/>
        </p:nvSpPr>
        <p:spPr>
          <a:xfrm>
            <a:off x="539552" y="2462765"/>
            <a:ext cx="576064" cy="576064"/>
          </a:xfrm>
          <a:prstGeom prst="mathPlus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>
            <a:off x="539552" y="3068960"/>
            <a:ext cx="576064" cy="432048"/>
          </a:xfrm>
          <a:prstGeom prst="mathMinus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236671" y="2389159"/>
            <a:ext cx="25202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 в исполнении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36671" y="3154013"/>
            <a:ext cx="273698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Неполное растворение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 80-95%</a:t>
            </a:r>
          </a:p>
        </p:txBody>
      </p:sp>
      <p:sp>
        <p:nvSpPr>
          <p:cNvPr id="13" name="Плюс 12"/>
          <p:cNvSpPr/>
          <p:nvPr/>
        </p:nvSpPr>
        <p:spPr>
          <a:xfrm>
            <a:off x="552922" y="5113176"/>
            <a:ext cx="576064" cy="576064"/>
          </a:xfrm>
          <a:prstGeom prst="mathPlus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558180" y="5802527"/>
            <a:ext cx="576064" cy="432048"/>
          </a:xfrm>
          <a:prstGeom prst="mathMinus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259591" y="5230530"/>
            <a:ext cx="25202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растворение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 более 95%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55299" y="5887580"/>
            <a:ext cx="273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долго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98411" y="-72677"/>
            <a:ext cx="2293128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Растворение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380537" y="1768729"/>
            <a:ext cx="2802966" cy="10768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13659" y="1805236"/>
            <a:ext cx="2822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Кислотное вскрытие проб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HNO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+HNO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6" name="Плюс 25"/>
          <p:cNvSpPr/>
          <p:nvPr/>
        </p:nvSpPr>
        <p:spPr>
          <a:xfrm>
            <a:off x="5111082" y="3496432"/>
            <a:ext cx="576064" cy="576064"/>
          </a:xfrm>
          <a:prstGeom prst="mathPlus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Минус 26"/>
          <p:cNvSpPr/>
          <p:nvPr/>
        </p:nvSpPr>
        <p:spPr>
          <a:xfrm>
            <a:off x="5076056" y="5233705"/>
            <a:ext cx="576064" cy="432048"/>
          </a:xfrm>
          <a:prstGeom prst="mathMinus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789151" y="3023793"/>
            <a:ext cx="2736986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растворение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Одинаковое время проведения анализа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Универсально для любой матрицы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 более 95%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63156" y="5175656"/>
            <a:ext cx="3296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количество концентрированных кислот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47664" y="670143"/>
            <a:ext cx="732253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избавиться от мешающих солей в полученном растворе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137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1,5∙10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Бк/г</a:t>
            </a:r>
          </a:p>
        </p:txBody>
      </p:sp>
      <p:sp>
        <p:nvSpPr>
          <p:cNvPr id="31" name="Номер слайда 2">
            <a:extLst>
              <a:ext uri="{FF2B5EF4-FFF2-40B4-BE49-F238E27FC236}">
                <a16:creationId xmlns:a16="http://schemas.microsoft.com/office/drawing/2014/main" id="{DA42F2D3-E2F1-48F9-8231-4A32F223D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413078"/>
            <a:ext cx="2133600" cy="365125"/>
          </a:xfrm>
        </p:spPr>
        <p:txBody>
          <a:bodyPr/>
          <a:lstStyle/>
          <a:p>
            <a:fld id="{F470BA24-9B13-4503-B0B9-3FB2904202C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764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952" y="1484784"/>
            <a:ext cx="426204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Актинидам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окружающей среде, в отличие от 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и 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посвящено не так много исследований − это связано с трудностью их извлечения из природных образцов.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параметров экосистем водоемов − важный и обязательный компонент оценки экологического риска радиоактивного загрязнения окружающей среды, включая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человека.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397" y="1556792"/>
            <a:ext cx="4392091" cy="270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8592" y="5013176"/>
            <a:ext cx="8493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консервации и успешной реабилитации таких водоемов необходима информация о физико-химических формах радионуклидов, что определяет их миграционное поведение.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-36095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13078"/>
            <a:ext cx="2133600" cy="365125"/>
          </a:xfrm>
        </p:spPr>
        <p:txBody>
          <a:bodyPr/>
          <a:lstStyle/>
          <a:p>
            <a:r>
              <a:rPr lang="ru-RU" dirty="0"/>
              <a:t>2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42" y="1344891"/>
            <a:ext cx="689006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трелка вниз 9"/>
          <p:cNvSpPr/>
          <p:nvPr/>
        </p:nvSpPr>
        <p:spPr>
          <a:xfrm>
            <a:off x="3929204" y="3138597"/>
            <a:ext cx="216024" cy="1008112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577675" y="2461015"/>
            <a:ext cx="216024" cy="1008112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77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198411" y="-72677"/>
            <a:ext cx="2135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556132" y="579693"/>
            <a:ext cx="6785234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Соосаждение</a:t>
            </a:r>
            <a:r>
              <a:rPr lang="ru-RU" sz="2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000" b="1" cap="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</a:t>
            </a:r>
            <a:r>
              <a:rPr lang="en-US" sz="2000" b="1" cap="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="1" cap="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22376" y="2303513"/>
            <a:ext cx="1080120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26788" y="3568097"/>
            <a:ext cx="1080120" cy="8716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704265" y="2852936"/>
            <a:ext cx="1442618" cy="8730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246151" y="2470391"/>
            <a:ext cx="1863396" cy="203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3428765" y="2506388"/>
            <a:ext cx="648072" cy="2102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59974" y="2450867"/>
            <a:ext cx="106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Проба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04768" y="3575018"/>
            <a:ext cx="1335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Осадок: актиниды + 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32" name="Прямая со стрелкой 31"/>
          <p:cNvCxnSpPr>
            <a:stCxn id="25" idx="2"/>
            <a:endCxn id="26" idx="0"/>
          </p:cNvCxnSpPr>
          <p:nvPr/>
        </p:nvCxnSpPr>
        <p:spPr>
          <a:xfrm>
            <a:off x="2762436" y="2951585"/>
            <a:ext cx="4412" cy="6165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03702" y="1925203"/>
            <a:ext cx="1886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Ca(NO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BaCl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фенолфталеин +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395347" y="2135366"/>
            <a:ext cx="784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Слив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704265" y="4062522"/>
            <a:ext cx="1442617" cy="846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Осадок: актиниды + 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36" name="Стрелка вправо 35"/>
          <p:cNvSpPr/>
          <p:nvPr/>
        </p:nvSpPr>
        <p:spPr>
          <a:xfrm>
            <a:off x="4926671" y="4362737"/>
            <a:ext cx="1681154" cy="217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62507" y="4031504"/>
            <a:ext cx="2119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Al(NO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+ 3M HNO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7400430" y="3740062"/>
            <a:ext cx="7758" cy="3342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" name="Стрелка вправо 38"/>
          <p:cNvSpPr/>
          <p:nvPr/>
        </p:nvSpPr>
        <p:spPr>
          <a:xfrm>
            <a:off x="1299386" y="3830603"/>
            <a:ext cx="810161" cy="231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0167" y="2674056"/>
            <a:ext cx="1591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HPO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NH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71396" y="3531242"/>
            <a:ext cx="66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3428765" y="3867672"/>
            <a:ext cx="648072" cy="225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95347" y="3496650"/>
            <a:ext cx="784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Слив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4701" y="6406787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Eichrom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Technologies, Inc. ACW17 VBS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олилиния 46"/>
          <p:cNvSpPr/>
          <p:nvPr/>
        </p:nvSpPr>
        <p:spPr>
          <a:xfrm>
            <a:off x="2746283" y="1906958"/>
            <a:ext cx="4744489" cy="2880321"/>
          </a:xfrm>
          <a:custGeom>
            <a:avLst/>
            <a:gdLst>
              <a:gd name="connsiteX0" fmla="*/ 0 w 4665899"/>
              <a:gd name="connsiteY0" fmla="*/ 4097210 h 4399590"/>
              <a:gd name="connsiteX1" fmla="*/ 1915885 w 4665899"/>
              <a:gd name="connsiteY1" fmla="*/ 4031895 h 4399590"/>
              <a:gd name="connsiteX2" fmla="*/ 1676400 w 4665899"/>
              <a:gd name="connsiteY2" fmla="*/ 439610 h 4399590"/>
              <a:gd name="connsiteX3" fmla="*/ 4365171 w 4665899"/>
              <a:gd name="connsiteY3" fmla="*/ 123924 h 4399590"/>
              <a:gd name="connsiteX4" fmla="*/ 4626428 w 4665899"/>
              <a:gd name="connsiteY4" fmla="*/ 1027438 h 4399590"/>
              <a:gd name="connsiteX5" fmla="*/ 4593771 w 4665899"/>
              <a:gd name="connsiteY5" fmla="*/ 1103638 h 4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5899" h="4399590">
                <a:moveTo>
                  <a:pt x="0" y="4097210"/>
                </a:moveTo>
                <a:cubicBezTo>
                  <a:pt x="818242" y="4369352"/>
                  <a:pt x="1636485" y="4641495"/>
                  <a:pt x="1915885" y="4031895"/>
                </a:cubicBezTo>
                <a:cubicBezTo>
                  <a:pt x="2195285" y="3422295"/>
                  <a:pt x="1268186" y="1090938"/>
                  <a:pt x="1676400" y="439610"/>
                </a:cubicBezTo>
                <a:cubicBezTo>
                  <a:pt x="2084614" y="-211718"/>
                  <a:pt x="3873500" y="25953"/>
                  <a:pt x="4365171" y="123924"/>
                </a:cubicBezTo>
                <a:cubicBezTo>
                  <a:pt x="4856842" y="221895"/>
                  <a:pt x="4588328" y="864152"/>
                  <a:pt x="4626428" y="1027438"/>
                </a:cubicBezTo>
                <a:cubicBezTo>
                  <a:pt x="4664528" y="1190724"/>
                  <a:pt x="4629149" y="1147181"/>
                  <a:pt x="4593771" y="1103638"/>
                </a:cubicBezTo>
              </a:path>
            </a:pathLst>
          </a:cu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Стрелка вправо 51"/>
          <p:cNvSpPr/>
          <p:nvPr/>
        </p:nvSpPr>
        <p:spPr>
          <a:xfrm>
            <a:off x="5840582" y="3214930"/>
            <a:ext cx="810161" cy="256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912592" y="2915570"/>
            <a:ext cx="66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трелка вправо 53"/>
          <p:cNvSpPr/>
          <p:nvPr/>
        </p:nvSpPr>
        <p:spPr>
          <a:xfrm>
            <a:off x="8186040" y="3233628"/>
            <a:ext cx="648072" cy="2370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107982" y="2942870"/>
            <a:ext cx="784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Слив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811308" y="2874896"/>
            <a:ext cx="1335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Осадок: актиниды + 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704265" y="5294653"/>
            <a:ext cx="1442617" cy="846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раствор</a:t>
            </a:r>
          </a:p>
        </p:txBody>
      </p:sp>
      <p:cxnSp>
        <p:nvCxnSpPr>
          <p:cNvPr id="58" name="Прямая со стрелкой 57"/>
          <p:cNvCxnSpPr/>
          <p:nvPr/>
        </p:nvCxnSpPr>
        <p:spPr>
          <a:xfrm>
            <a:off x="7389998" y="4933021"/>
            <a:ext cx="7758" cy="3342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0" name="Номер слайда 2">
            <a:extLst>
              <a:ext uri="{FF2B5EF4-FFF2-40B4-BE49-F238E27FC236}">
                <a16:creationId xmlns:a16="http://schemas.microsoft.com/office/drawing/2014/main" id="{D5D5DF97-1E85-4A13-9F92-B1AD11D6F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413078"/>
            <a:ext cx="2133600" cy="365125"/>
          </a:xfrm>
        </p:spPr>
        <p:txBody>
          <a:bodyPr/>
          <a:lstStyle/>
          <a:p>
            <a:fld id="{F470BA24-9B13-4503-B0B9-3FB2904202CA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F9A469B4-94C2-4B9F-B164-496D9DF64BF5}"/>
              </a:ext>
            </a:extLst>
          </p:cNvPr>
          <p:cNvSpPr/>
          <p:nvPr/>
        </p:nvSpPr>
        <p:spPr>
          <a:xfrm>
            <a:off x="8379567" y="2402314"/>
            <a:ext cx="648072" cy="63561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11ED2FF-4DCC-43D2-8C48-E5F66DFC252E}"/>
              </a:ext>
            </a:extLst>
          </p:cNvPr>
          <p:cNvSpPr txBox="1"/>
          <p:nvPr/>
        </p:nvSpPr>
        <p:spPr>
          <a:xfrm>
            <a:off x="8379567" y="2498306"/>
            <a:ext cx="648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537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/>
          <p:cNvSpPr/>
          <p:nvPr/>
        </p:nvSpPr>
        <p:spPr>
          <a:xfrm>
            <a:off x="44971" y="6453336"/>
            <a:ext cx="8280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Eichrom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Technologies, Inc. ACW17 VBS: Americium, Neptunium, Plutonium, Thorium, Curium, Uranium and Strontium in Water</a:t>
            </a:r>
            <a:endParaRPr lang="ru-RU" sz="1200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E82D-56BE-4DE2-A2DE-A35A0CECDF02}" type="slidenum">
              <a:rPr lang="ru-RU" smtClean="0"/>
              <a:t>21</a:t>
            </a:fld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547664" y="1765469"/>
            <a:ext cx="1080120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403648" y="2747840"/>
            <a:ext cx="1386046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трелка вправо 41"/>
          <p:cNvSpPr/>
          <p:nvPr/>
        </p:nvSpPr>
        <p:spPr>
          <a:xfrm>
            <a:off x="107505" y="1962325"/>
            <a:ext cx="1296344" cy="195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2771800" y="1998324"/>
            <a:ext cx="886148" cy="199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69257" y="1910544"/>
            <a:ext cx="1230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475656" y="2779382"/>
            <a:ext cx="1268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TEVA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endParaRPr lang="ru-RU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78793" y="3792044"/>
            <a:ext cx="1465015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Am; Cm; U</a:t>
            </a:r>
            <a:endParaRPr lang="en-US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Прямая со стрелкой 50"/>
          <p:cNvCxnSpPr>
            <a:stCxn id="38" idx="2"/>
            <a:endCxn id="39" idx="0"/>
          </p:cNvCxnSpPr>
          <p:nvPr/>
        </p:nvCxnSpPr>
        <p:spPr>
          <a:xfrm>
            <a:off x="2087724" y="2413541"/>
            <a:ext cx="8947" cy="3342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7504" y="1621865"/>
            <a:ext cx="1337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3M HNO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3779912" y="1349875"/>
            <a:ext cx="0" cy="443209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4" name="Стрелка вниз 53"/>
          <p:cNvSpPr/>
          <p:nvPr/>
        </p:nvSpPr>
        <p:spPr>
          <a:xfrm>
            <a:off x="6043119" y="2038930"/>
            <a:ext cx="504056" cy="27753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562403" y="2372927"/>
            <a:ext cx="1455712" cy="63463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5559439" y="3689754"/>
            <a:ext cx="1455712" cy="63463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559439" y="4605898"/>
            <a:ext cx="1455712" cy="63463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552042" y="2387476"/>
            <a:ext cx="1445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TEVA: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endParaRPr lang="ru-RU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562487" y="3720036"/>
            <a:ext cx="1432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TRU: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Am; Cm; U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724128" y="4656140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TRU: 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ru-RU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Стрелка вправо 61"/>
          <p:cNvSpPr/>
          <p:nvPr/>
        </p:nvSpPr>
        <p:spPr>
          <a:xfrm>
            <a:off x="3928392" y="2591561"/>
            <a:ext cx="1472421" cy="1562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Стрелка вправо 62"/>
          <p:cNvSpPr/>
          <p:nvPr/>
        </p:nvSpPr>
        <p:spPr>
          <a:xfrm>
            <a:off x="3941823" y="3944665"/>
            <a:ext cx="1458990" cy="182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Стрелка вправо 65"/>
          <p:cNvSpPr/>
          <p:nvPr/>
        </p:nvSpPr>
        <p:spPr>
          <a:xfrm>
            <a:off x="3932718" y="4849601"/>
            <a:ext cx="1469949" cy="188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Стрелка вправо 68"/>
          <p:cNvSpPr/>
          <p:nvPr/>
        </p:nvSpPr>
        <p:spPr>
          <a:xfrm>
            <a:off x="7161073" y="2588623"/>
            <a:ext cx="1155343" cy="1694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Стрелка вправо 71"/>
          <p:cNvSpPr/>
          <p:nvPr/>
        </p:nvSpPr>
        <p:spPr>
          <a:xfrm>
            <a:off x="7165785" y="3895255"/>
            <a:ext cx="1199186" cy="182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Стрелка вправо 72"/>
          <p:cNvSpPr/>
          <p:nvPr/>
        </p:nvSpPr>
        <p:spPr>
          <a:xfrm>
            <a:off x="7165785" y="4825480"/>
            <a:ext cx="1199186" cy="195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948096" y="1775820"/>
            <a:ext cx="1554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0.1M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 0.05M HF +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0.03M TiCl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175956" y="3630324"/>
            <a:ext cx="972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4M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408299" y="4512124"/>
            <a:ext cx="548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ru-RU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88524" y="4512124"/>
            <a:ext cx="1647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0.1M NH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846935" y="1637186"/>
            <a:ext cx="784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Слив</a:t>
            </a:r>
          </a:p>
        </p:txBody>
      </p:sp>
      <p:cxnSp>
        <p:nvCxnSpPr>
          <p:cNvPr id="79" name="Прямая соединительная линия 78"/>
          <p:cNvCxnSpPr>
            <a:stCxn id="39" idx="2"/>
            <a:endCxn id="89" idx="0"/>
          </p:cNvCxnSpPr>
          <p:nvPr/>
        </p:nvCxnSpPr>
        <p:spPr>
          <a:xfrm flipH="1">
            <a:off x="2093595" y="3395912"/>
            <a:ext cx="3076" cy="39217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233536" y="2277167"/>
            <a:ext cx="1010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4214401" y="3213198"/>
            <a:ext cx="4176464" cy="0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201836" y="3576020"/>
            <a:ext cx="1114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+ Cm</a:t>
            </a:r>
            <a:endParaRPr lang="ru-RU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Стрелка вниз 82"/>
          <p:cNvSpPr/>
          <p:nvPr/>
        </p:nvSpPr>
        <p:spPr>
          <a:xfrm>
            <a:off x="6027906" y="3359996"/>
            <a:ext cx="504056" cy="27753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6266659" y="4314422"/>
            <a:ext cx="0" cy="27012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85" name="Рисунок 8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7477" y="4176485"/>
            <a:ext cx="1332393" cy="416479"/>
          </a:xfrm>
          <a:prstGeom prst="rect">
            <a:avLst/>
          </a:prstGeom>
        </p:spPr>
      </p:pic>
      <p:pic>
        <p:nvPicPr>
          <p:cNvPr id="86" name="Рисунок 8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4265" y="2804802"/>
            <a:ext cx="1412091" cy="435419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 rot="5400000">
            <a:off x="7051636" y="3854287"/>
            <a:ext cx="3851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Осаждение с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CeF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α-спектрометрия</a:t>
            </a:r>
            <a:endParaRPr lang="ru-RU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Правая фигурная скобка 87"/>
          <p:cNvSpPr/>
          <p:nvPr/>
        </p:nvSpPr>
        <p:spPr>
          <a:xfrm>
            <a:off x="8324886" y="2270104"/>
            <a:ext cx="438648" cy="3141605"/>
          </a:xfrm>
          <a:prstGeom prst="rightBrace">
            <a:avLst>
              <a:gd name="adj1" fmla="val 47733"/>
              <a:gd name="adj2" fmla="val 50000"/>
            </a:avLst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1397495" y="3788086"/>
            <a:ext cx="1392199" cy="648072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1475656" y="485800"/>
            <a:ext cx="6785234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cap="all" dirty="0">
                <a:solidFill>
                  <a:srgbClr val="FF0000"/>
                </a:solidFill>
              </a:rPr>
              <a:t> </a:t>
            </a:r>
            <a:r>
              <a:rPr lang="en-US" sz="2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TEVA</a:t>
            </a:r>
            <a:r>
              <a:rPr lang="ru-RU" sz="2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</a:t>
            </a:r>
            <a:endParaRPr lang="ru-RU" sz="20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198411" y="-72677"/>
            <a:ext cx="2135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771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4508955" y="1772816"/>
            <a:ext cx="0" cy="417186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45673" y="3933123"/>
            <a:ext cx="864096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52164" y="4077138"/>
            <a:ext cx="1794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TRU Resin®</a:t>
            </a:r>
            <a:endParaRPr lang="ru-RU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800955" y="1917303"/>
            <a:ext cx="185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TEVA Resin®</a:t>
            </a:r>
            <a:endParaRPr lang="ru-RU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52164" y="1914330"/>
            <a:ext cx="224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UTEVA Resin®</a:t>
            </a:r>
            <a:endParaRPr lang="ru-RU" sz="24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800955" y="4095931"/>
            <a:ext cx="180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DGA Resin ®</a:t>
            </a:r>
            <a:endParaRPr lang="ru-RU" b="1" i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23528" y="1772816"/>
            <a:ext cx="864096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>
          <a:xfrm>
            <a:off x="762763" y="799286"/>
            <a:ext cx="8229600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cap="all" dirty="0"/>
              <a:t>ЭКСТРАКЦИОННО-ХРОМАТОГРАФИЧЕСКИЕ СМОЛЫ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285" y="4569032"/>
            <a:ext cx="2995094" cy="137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87" y="2400093"/>
            <a:ext cx="2304256" cy="145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93" y="4569032"/>
            <a:ext cx="3433499" cy="123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343" y="2375995"/>
            <a:ext cx="14954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809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546448"/>
            <a:ext cx="6843877" cy="403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-36095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миграции радионуклидов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36922" y="1052736"/>
            <a:ext cx="720080" cy="6238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218294" y="1916832"/>
            <a:ext cx="959414" cy="6238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072200" y="2780928"/>
            <a:ext cx="1249524" cy="6238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971574" y="3645024"/>
            <a:ext cx="1458162" cy="6238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881564" y="4533326"/>
            <a:ext cx="1620180" cy="6238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804248" y="5440733"/>
            <a:ext cx="1805508" cy="6238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45999" y="116325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Щука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28910" y="204606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Плотва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72200" y="2899908"/>
            <a:ext cx="1249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Зообентос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989576" y="375895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Зоопланктон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50868" y="4522093"/>
            <a:ext cx="1692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Фитопланктон/растения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50868" y="55799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Донные осадки</a:t>
            </a:r>
          </a:p>
        </p:txBody>
      </p:sp>
      <p:cxnSp>
        <p:nvCxnSpPr>
          <p:cNvPr id="2048" name="Прямая со стрелкой 2047"/>
          <p:cNvCxnSpPr/>
          <p:nvPr/>
        </p:nvCxnSpPr>
        <p:spPr>
          <a:xfrm rot="10800000">
            <a:off x="7696962" y="1676602"/>
            <a:ext cx="1039" cy="24023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Прямая со стрелкой 2051"/>
          <p:cNvCxnSpPr/>
          <p:nvPr/>
        </p:nvCxnSpPr>
        <p:spPr>
          <a:xfrm rot="10800000" flipH="1">
            <a:off x="7696962" y="2540698"/>
            <a:ext cx="1039" cy="24023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Прямая со стрелкой 2053"/>
          <p:cNvCxnSpPr/>
          <p:nvPr/>
        </p:nvCxnSpPr>
        <p:spPr>
          <a:xfrm rot="10800000">
            <a:off x="7696962" y="3404794"/>
            <a:ext cx="3693" cy="24023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4" name="Прямая со стрелкой 2063"/>
          <p:cNvCxnSpPr/>
          <p:nvPr/>
        </p:nvCxnSpPr>
        <p:spPr>
          <a:xfrm rot="10800000" flipH="1">
            <a:off x="7696962" y="4268890"/>
            <a:ext cx="3693" cy="25320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8" name="Прямая со стрелкой 2077"/>
          <p:cNvCxnSpPr/>
          <p:nvPr/>
        </p:nvCxnSpPr>
        <p:spPr>
          <a:xfrm rot="10800000">
            <a:off x="7696962" y="5168424"/>
            <a:ext cx="785" cy="27230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 rot="235229">
            <a:off x="87211" y="1609375"/>
            <a:ext cx="3236211" cy="907971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042413" y="1676602"/>
            <a:ext cx="1108768" cy="988194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3049909" y="3722370"/>
            <a:ext cx="805127" cy="529663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1079244" y="4704333"/>
            <a:ext cx="831576" cy="454921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734467" y="4104681"/>
            <a:ext cx="1221857" cy="467033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4574485" y="4221088"/>
            <a:ext cx="1825180" cy="628606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57033" y="5373216"/>
            <a:ext cx="2312340" cy="136464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 стрелкой 57"/>
          <p:cNvCxnSpPr/>
          <p:nvPr/>
        </p:nvCxnSpPr>
        <p:spPr>
          <a:xfrm>
            <a:off x="5451386" y="5440734"/>
            <a:ext cx="0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>
            <a:off x="1478773" y="5541730"/>
            <a:ext cx="0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3422989" y="5440733"/>
            <a:ext cx="0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flipH="1" flipV="1">
            <a:off x="3855037" y="4104683"/>
            <a:ext cx="648072" cy="332431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E82D-56BE-4DE2-A2DE-A35A0CECDF02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Скругленная соединительная линия 16"/>
          <p:cNvCxnSpPr>
            <a:stCxn id="45" idx="3"/>
            <a:endCxn id="44" idx="6"/>
          </p:cNvCxnSpPr>
          <p:nvPr/>
        </p:nvCxnSpPr>
        <p:spPr>
          <a:xfrm rot="5400000" flipH="1">
            <a:off x="3589170" y="1904460"/>
            <a:ext cx="346084" cy="885153"/>
          </a:xfrm>
          <a:prstGeom prst="curvedConnector4">
            <a:avLst>
              <a:gd name="adj1" fmla="val -66053"/>
              <a:gd name="adj2" fmla="val 58958"/>
            </a:avLst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47" idx="7"/>
          </p:cNvCxnSpPr>
          <p:nvPr/>
        </p:nvCxnSpPr>
        <p:spPr>
          <a:xfrm flipV="1">
            <a:off x="1789039" y="2645176"/>
            <a:ext cx="2498046" cy="2125779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кругленная соединительная линия 24"/>
          <p:cNvCxnSpPr>
            <a:stCxn id="46" idx="3"/>
          </p:cNvCxnSpPr>
          <p:nvPr/>
        </p:nvCxnSpPr>
        <p:spPr>
          <a:xfrm rot="5400000">
            <a:off x="2119965" y="3965324"/>
            <a:ext cx="838710" cy="1256994"/>
          </a:xfrm>
          <a:prstGeom prst="curvedConnector2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/>
          <p:cNvCxnSpPr>
            <a:stCxn id="80" idx="6"/>
          </p:cNvCxnSpPr>
          <p:nvPr/>
        </p:nvCxnSpPr>
        <p:spPr>
          <a:xfrm flipV="1">
            <a:off x="1956324" y="4104681"/>
            <a:ext cx="1062101" cy="233517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" name="Дуга 2057"/>
          <p:cNvSpPr/>
          <p:nvPr/>
        </p:nvSpPr>
        <p:spPr>
          <a:xfrm>
            <a:off x="4416003" y="1268760"/>
            <a:ext cx="1455257" cy="2682240"/>
          </a:xfrm>
          <a:prstGeom prst="arc">
            <a:avLst/>
          </a:prstGeom>
          <a:noFill/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Дуга 75"/>
          <p:cNvSpPr/>
          <p:nvPr/>
        </p:nvSpPr>
        <p:spPr>
          <a:xfrm>
            <a:off x="5208091" y="1257538"/>
            <a:ext cx="1455257" cy="2682240"/>
          </a:xfrm>
          <a:prstGeom prst="arc">
            <a:avLst/>
          </a:prstGeom>
          <a:noFill/>
          <a:ln w="57150">
            <a:solidFill>
              <a:schemeClr val="accent2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9" name="Фигура, имеющая форму буквы L 2058"/>
          <p:cNvSpPr/>
          <p:nvPr/>
        </p:nvSpPr>
        <p:spPr>
          <a:xfrm rot="18911536">
            <a:off x="5680826" y="2234764"/>
            <a:ext cx="439316" cy="423498"/>
          </a:xfrm>
          <a:prstGeom prst="corner">
            <a:avLst>
              <a:gd name="adj1" fmla="val 22309"/>
              <a:gd name="adj2" fmla="val 2384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0" name="TextBox 2059"/>
          <p:cNvSpPr txBox="1"/>
          <p:nvPr/>
        </p:nvSpPr>
        <p:spPr>
          <a:xfrm>
            <a:off x="4936319" y="657900"/>
            <a:ext cx="187104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Радиоактивные отходы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4359093" y="5362838"/>
            <a:ext cx="0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3353951" y="5355077"/>
            <a:ext cx="2312340" cy="136464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 rot="5400000">
            <a:off x="8242279" y="4434984"/>
            <a:ext cx="150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В-17</a:t>
            </a:r>
            <a:r>
              <a:rPr lang="en-US" b="1" dirty="0"/>
              <a:t> </a:t>
            </a:r>
            <a:r>
              <a:rPr lang="ru-RU" b="1" dirty="0"/>
              <a:t>и В-4</a:t>
            </a:r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8571470" y="2751544"/>
            <a:ext cx="289652" cy="3413760"/>
          </a:xfrm>
          <a:prstGeom prst="rightBrac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 стрелкой 63"/>
          <p:cNvCxnSpPr>
            <a:endCxn id="81" idx="4"/>
          </p:cNvCxnSpPr>
          <p:nvPr/>
        </p:nvCxnSpPr>
        <p:spPr>
          <a:xfrm flipV="1">
            <a:off x="5487075" y="4849694"/>
            <a:ext cx="0" cy="573615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V="1">
            <a:off x="1476216" y="5168424"/>
            <a:ext cx="0" cy="340542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V="1">
            <a:off x="3497948" y="4221439"/>
            <a:ext cx="0" cy="122001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endCxn id="45" idx="4"/>
          </p:cNvCxnSpPr>
          <p:nvPr/>
        </p:nvCxnSpPr>
        <p:spPr>
          <a:xfrm flipV="1">
            <a:off x="4571831" y="2664796"/>
            <a:ext cx="24966" cy="2794903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авая фигурная скобка 72"/>
          <p:cNvSpPr/>
          <p:nvPr/>
        </p:nvSpPr>
        <p:spPr>
          <a:xfrm>
            <a:off x="8575174" y="1044846"/>
            <a:ext cx="289652" cy="1677496"/>
          </a:xfrm>
          <a:prstGeom prst="rightBrac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5" name="Прямоугольник 2054"/>
          <p:cNvSpPr/>
          <p:nvPr/>
        </p:nvSpPr>
        <p:spPr>
          <a:xfrm rot="5400000">
            <a:off x="8734521" y="1697159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В-4</a:t>
            </a:r>
          </a:p>
        </p:txBody>
      </p:sp>
      <p:sp>
        <p:nvSpPr>
          <p:cNvPr id="75" name="Овал 74"/>
          <p:cNvSpPr/>
          <p:nvPr/>
        </p:nvSpPr>
        <p:spPr>
          <a:xfrm>
            <a:off x="3450330" y="4230964"/>
            <a:ext cx="617614" cy="362858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7" name="Прямая со стрелкой 76"/>
          <p:cNvCxnSpPr>
            <a:endCxn id="75" idx="4"/>
          </p:cNvCxnSpPr>
          <p:nvPr/>
        </p:nvCxnSpPr>
        <p:spPr>
          <a:xfrm flipH="1" flipV="1">
            <a:off x="3759137" y="4593822"/>
            <a:ext cx="3075" cy="829487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98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" grpId="0"/>
      <p:bldP spid="36" grpId="0"/>
      <p:bldP spid="37" grpId="0"/>
      <p:bldP spid="38" grpId="0"/>
      <p:bldP spid="39" grpId="0"/>
      <p:bldP spid="40" grpId="0"/>
      <p:bldP spid="44" grpId="0" animBg="1"/>
      <p:bldP spid="45" grpId="0" animBg="1"/>
      <p:bldP spid="46" grpId="0" animBg="1"/>
      <p:bldP spid="47" grpId="0" animBg="1"/>
      <p:bldP spid="80" grpId="0" animBg="1"/>
      <p:bldP spid="81" grpId="0" animBg="1"/>
      <p:bldP spid="82" grpId="0" animBg="1"/>
      <p:bldP spid="2058" grpId="0" animBg="1"/>
      <p:bldP spid="76" grpId="0" animBg="1"/>
      <p:bldP spid="2059" grpId="0" animBg="1"/>
      <p:bldP spid="2060" grpId="0" animBg="1"/>
      <p:bldP spid="48" grpId="0" animBg="1"/>
      <p:bldP spid="52" grpId="0"/>
      <p:bldP spid="12" grpId="0" animBg="1"/>
      <p:bldP spid="73" grpId="0" animBg="1"/>
      <p:bldP spid="2055" grpId="0"/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-36095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Инструментальные возможности</a:t>
            </a:r>
          </a:p>
        </p:txBody>
      </p:sp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id="{132AC92E-CDCD-467E-9F0D-CDFBABA87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413078"/>
            <a:ext cx="2133600" cy="365125"/>
          </a:xfrm>
        </p:spPr>
        <p:txBody>
          <a:bodyPr/>
          <a:lstStyle/>
          <a:p>
            <a:fld id="{F470BA24-9B13-4503-B0B9-3FB2904202CA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496166" y="2470612"/>
            <a:ext cx="2957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Альфа-спектрометрия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1653662"/>
            <a:ext cx="2525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Неразрушающие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09517" y="1653662"/>
            <a:ext cx="20748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Разрушающие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6333" y="2403359"/>
            <a:ext cx="487755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α-трековая радиография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Авторадиография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микроскопия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Рентгенодифракционный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(XRD)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Рамановская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спектроскопия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55231" y="836712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анализа</a:t>
            </a:r>
          </a:p>
        </p:txBody>
      </p:sp>
      <p:sp>
        <p:nvSpPr>
          <p:cNvPr id="14" name="Левая фигурная скобка 13"/>
          <p:cNvSpPr/>
          <p:nvPr/>
        </p:nvSpPr>
        <p:spPr>
          <a:xfrm>
            <a:off x="327178" y="3579880"/>
            <a:ext cx="322805" cy="1224136"/>
          </a:xfrm>
          <a:prstGeom prst="leftBrace">
            <a:avLst>
              <a:gd name="adj1" fmla="val 91433"/>
              <a:gd name="adj2" fmla="val 48222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3862789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0352" y="5085656"/>
            <a:ext cx="6576352" cy="954107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активности</a:t>
            </a:r>
          </a:p>
          <a:p>
            <a:pPr algn="ctr"/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оценить маленький участок</a:t>
            </a:r>
          </a:p>
        </p:txBody>
      </p:sp>
    </p:spTree>
    <p:extLst>
      <p:ext uri="{BB962C8B-B14F-4D97-AF65-F5344CB8AC3E}">
        <p14:creationId xmlns:p14="http://schemas.microsoft.com/office/powerpoint/2010/main" val="168183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548680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Создание методики выделения актинидов из матрицы любого состава пресноводного водоема</a:t>
            </a:r>
            <a:endParaRPr lang="ru-RU" sz="20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2912" y="1328574"/>
            <a:ext cx="712879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Пробоотбор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Пробоподготовка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Гамма-спектрометрия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-излучающих радионуклидов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Альфа-спектрометрия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8549" y="35913"/>
            <a:ext cx="7567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исследование экосистем водоемов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005064"/>
            <a:ext cx="3312368" cy="19819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4066625"/>
            <a:ext cx="3600400" cy="18588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1" y="1268760"/>
            <a:ext cx="1715425" cy="27699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8006" y="5944712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Выделены </a:t>
            </a:r>
            <a:r>
              <a:rPr lang="en-US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234,238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 </a:t>
            </a:r>
            <a:r>
              <a:rPr lang="en-US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238,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239, 240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Pu, </a:t>
            </a:r>
            <a:r>
              <a:rPr lang="en-US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241, 243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Am, </a:t>
            </a:r>
            <a:r>
              <a:rPr lang="en-US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244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Cm, </a:t>
            </a:r>
            <a:r>
              <a:rPr lang="en-US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237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более чем 120 проб различного состава</a:t>
            </a:r>
          </a:p>
        </p:txBody>
      </p:sp>
      <p:sp>
        <p:nvSpPr>
          <p:cNvPr id="10" name="Номер слайда 2">
            <a:extLst>
              <a:ext uri="{FF2B5EF4-FFF2-40B4-BE49-F238E27FC236}">
                <a16:creationId xmlns:a16="http://schemas.microsoft.com/office/drawing/2014/main" id="{AA662205-89E1-4450-8428-C246AF8E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413078"/>
            <a:ext cx="2133600" cy="365125"/>
          </a:xfrm>
        </p:spPr>
        <p:txBody>
          <a:bodyPr/>
          <a:lstStyle/>
          <a:p>
            <a:fld id="{F470BA24-9B13-4503-B0B9-3FB2904202C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41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уб 7"/>
          <p:cNvSpPr/>
          <p:nvPr/>
        </p:nvSpPr>
        <p:spPr>
          <a:xfrm>
            <a:off x="4860032" y="4861717"/>
            <a:ext cx="2857757" cy="1735635"/>
          </a:xfrm>
          <a:prstGeom prst="cube">
            <a:avLst>
              <a:gd name="adj" fmla="val 1095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48549" y="35913"/>
            <a:ext cx="7567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Пробоподготовка для </a:t>
            </a:r>
            <a:r>
              <a:rPr lang="el-G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l-G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-спектрометрии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-416287" y="12089706"/>
            <a:ext cx="10892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Eichrom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Technologies, Inc. ACW17 VBS: Americium, Neptunium, Plutonium, Thorium, Curium, Uranium and Strontium in Water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авая фигурная скобка 41"/>
          <p:cNvSpPr/>
          <p:nvPr/>
        </p:nvSpPr>
        <p:spPr>
          <a:xfrm>
            <a:off x="2923262" y="1196753"/>
            <a:ext cx="635472" cy="2905618"/>
          </a:xfrm>
          <a:prstGeom prst="rightBrace">
            <a:avLst>
              <a:gd name="adj1" fmla="val 104262"/>
              <a:gd name="adj2" fmla="val 50000"/>
            </a:avLst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Номер слайда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E82D-56BE-4DE2-A2DE-A35A0CECDF02}" type="slidenum">
              <a:rPr lang="ru-RU" smtClean="0"/>
              <a:t>6</a:t>
            </a:fld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8368" y="1196753"/>
            <a:ext cx="2154894" cy="6753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94794" y="3429000"/>
            <a:ext cx="2128468" cy="6733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782212" y="1911139"/>
            <a:ext cx="153633" cy="39299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8991" y="1196752"/>
            <a:ext cx="2147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Высушивание образцов </a:t>
            </a:r>
            <a:endParaRPr lang="ru-RU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368" y="3589023"/>
            <a:ext cx="214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Взвешивание</a:t>
            </a:r>
            <a:endParaRPr lang="ru-RU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94793" y="4545507"/>
            <a:ext cx="2102043" cy="12359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1782212" y="4149080"/>
            <a:ext cx="153633" cy="39299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7971" y="4581128"/>
            <a:ext cx="2147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Добавление меток для контроля химического выхода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90585" y="1638686"/>
            <a:ext cx="2784316" cy="8931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64158" y="1601398"/>
            <a:ext cx="2834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Озоление образцов в муфельной печи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450°С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часов)</a:t>
            </a:r>
            <a:endParaRPr lang="ru-RU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439785" y="3005169"/>
            <a:ext cx="1722846" cy="53766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434235" y="4043602"/>
            <a:ext cx="1722846" cy="54089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20408" y="3084500"/>
            <a:ext cx="1814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Растворение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39574" y="4113389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</a:t>
            </a:r>
            <a:endParaRPr lang="ru-RU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2905987" y="2941390"/>
            <a:ext cx="182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-спектрометрия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000062" y="1067976"/>
            <a:ext cx="4659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</a:t>
            </a:r>
            <a:r>
              <a:rPr lang="el-G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-излучающих радионуклидов </a:t>
            </a:r>
            <a:endParaRPr lang="ru-RU" b="1" u="sng" dirty="0"/>
          </a:p>
        </p:txBody>
      </p:sp>
      <p:sp>
        <p:nvSpPr>
          <p:cNvPr id="29" name="Стрелка вниз 28"/>
          <p:cNvSpPr/>
          <p:nvPr/>
        </p:nvSpPr>
        <p:spPr>
          <a:xfrm>
            <a:off x="6218525" y="2567612"/>
            <a:ext cx="153633" cy="39299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69331" y="2325306"/>
            <a:ext cx="2128468" cy="6733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2905" y="2485329"/>
            <a:ext cx="214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Гомогенизация</a:t>
            </a:r>
            <a:endParaRPr lang="ru-RU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1774766" y="3036008"/>
            <a:ext cx="153633" cy="39299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6226787" y="3597493"/>
            <a:ext cx="153633" cy="39299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19745" y="2957202"/>
            <a:ext cx="12522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ru-RU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1FC2B1-9604-4A34-863E-52EFC96E3B93}"/>
              </a:ext>
            </a:extLst>
          </p:cNvPr>
          <p:cNvSpPr txBox="1"/>
          <p:nvPr/>
        </p:nvSpPr>
        <p:spPr>
          <a:xfrm>
            <a:off x="4908708" y="5209959"/>
            <a:ext cx="2525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Уникальный состав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активности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Мешающие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137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Маленькая масса</a:t>
            </a:r>
          </a:p>
        </p:txBody>
      </p:sp>
    </p:spTree>
    <p:extLst>
      <p:ext uri="{BB962C8B-B14F-4D97-AF65-F5344CB8AC3E}">
        <p14:creationId xmlns:p14="http://schemas.microsoft.com/office/powerpoint/2010/main" val="140648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22" grpId="0" animBg="1"/>
      <p:bldP spid="24" grpId="0"/>
      <p:bldP spid="25" grpId="0"/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568" y="87015"/>
            <a:ext cx="7567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Пробоподготовка, выделение и разделение актинидов</a:t>
            </a:r>
          </a:p>
        </p:txBody>
      </p:sp>
      <p:sp>
        <p:nvSpPr>
          <p:cNvPr id="42" name="Правая фигурная скобка 41"/>
          <p:cNvSpPr/>
          <p:nvPr/>
        </p:nvSpPr>
        <p:spPr>
          <a:xfrm>
            <a:off x="2923262" y="1196753"/>
            <a:ext cx="635472" cy="2905618"/>
          </a:xfrm>
          <a:prstGeom prst="rightBrace">
            <a:avLst>
              <a:gd name="adj1" fmla="val 104262"/>
              <a:gd name="adj2" fmla="val 50000"/>
            </a:avLst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Номер слайда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E82D-56BE-4DE2-A2DE-A35A0CECDF02}" type="slidenum">
              <a:rPr lang="ru-RU" smtClean="0"/>
              <a:t>7</a:t>
            </a:fld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8368" y="1196753"/>
            <a:ext cx="2154894" cy="6753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94794" y="3429000"/>
            <a:ext cx="2128468" cy="6733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782212" y="1911139"/>
            <a:ext cx="153633" cy="39299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8991" y="1196752"/>
            <a:ext cx="2147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Высушивание образцов </a:t>
            </a:r>
            <a:endParaRPr lang="ru-RU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368" y="3589023"/>
            <a:ext cx="214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Взвешивание</a:t>
            </a:r>
            <a:endParaRPr lang="ru-RU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94793" y="4545507"/>
            <a:ext cx="2102043" cy="12359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1782212" y="4149080"/>
            <a:ext cx="153633" cy="39299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7971" y="4581128"/>
            <a:ext cx="2147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Добавление меток для контроля химического выхода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15812" y="1142494"/>
            <a:ext cx="2784316" cy="8931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89385" y="1105206"/>
            <a:ext cx="2834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Озоление образцов в муфельной печи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450°С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часов)</a:t>
            </a:r>
            <a:endParaRPr lang="ru-RU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21362" y="2498347"/>
            <a:ext cx="2802966" cy="10768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21362" y="4028739"/>
            <a:ext cx="2802966" cy="6733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6036339" y="3612072"/>
            <a:ext cx="153633" cy="39299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01985" y="2577678"/>
            <a:ext cx="2822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Кислотное вскрытие проб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HNO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+HNO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88024" y="406343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Осаждение с фосфатом кальция</a:t>
            </a:r>
            <a:endParaRPr lang="ru-RU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688872" y="5141811"/>
            <a:ext cx="2802965" cy="11159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6023238" y="4709763"/>
            <a:ext cx="153633" cy="39299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6322" y="5115867"/>
            <a:ext cx="2907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Разделение и выделение актинидов с использованием смол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TEVA/TRU</a:t>
            </a:r>
            <a:endParaRPr lang="ru-RU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2905987" y="2941390"/>
            <a:ext cx="182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-спектрометрия</a:t>
            </a:r>
            <a:endParaRPr lang="ru-RU" dirty="0"/>
          </a:p>
        </p:txBody>
      </p:sp>
      <p:sp>
        <p:nvSpPr>
          <p:cNvPr id="31" name="Правая фигурная скобка 30"/>
          <p:cNvSpPr/>
          <p:nvPr/>
        </p:nvSpPr>
        <p:spPr>
          <a:xfrm>
            <a:off x="7536928" y="1142494"/>
            <a:ext cx="635472" cy="4917391"/>
          </a:xfrm>
          <a:prstGeom prst="rightBrace">
            <a:avLst>
              <a:gd name="adj1" fmla="val 143073"/>
              <a:gd name="adj2" fmla="val 50000"/>
            </a:avLst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 rot="5400000">
            <a:off x="5988667" y="3549524"/>
            <a:ext cx="4862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выделения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-излучающих радионуклидов </a:t>
            </a:r>
            <a:endParaRPr lang="ru-RU" dirty="0"/>
          </a:p>
        </p:txBody>
      </p:sp>
      <p:sp>
        <p:nvSpPr>
          <p:cNvPr id="29" name="Стрелка вниз 28"/>
          <p:cNvSpPr/>
          <p:nvPr/>
        </p:nvSpPr>
        <p:spPr>
          <a:xfrm>
            <a:off x="6043752" y="2071420"/>
            <a:ext cx="153633" cy="39299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69331" y="2325306"/>
            <a:ext cx="2128468" cy="6733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2905" y="2485329"/>
            <a:ext cx="214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Гомогенизация</a:t>
            </a:r>
            <a:endParaRPr lang="ru-RU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1774766" y="3036008"/>
            <a:ext cx="153633" cy="39299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272611-0D34-4E14-AAEB-A44DEE1C24E5}"/>
              </a:ext>
            </a:extLst>
          </p:cNvPr>
          <p:cNvSpPr txBox="1"/>
          <p:nvPr/>
        </p:nvSpPr>
        <p:spPr>
          <a:xfrm>
            <a:off x="611560" y="6285220"/>
            <a:ext cx="73225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Учтено: исходный состав образца (минералогический, биологический), масса, 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универсальность для биотических и абиотических компонентов</a:t>
            </a:r>
          </a:p>
        </p:txBody>
      </p:sp>
    </p:spTree>
    <p:extLst>
      <p:ext uri="{BB962C8B-B14F-4D97-AF65-F5344CB8AC3E}">
        <p14:creationId xmlns:p14="http://schemas.microsoft.com/office/powerpoint/2010/main" val="2140469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549" y="116632"/>
            <a:ext cx="7567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Альфа-спектрометрия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31189"/>
          <a:stretch/>
        </p:blipFill>
        <p:spPr>
          <a:xfrm>
            <a:off x="251520" y="1340768"/>
            <a:ext cx="3816424" cy="2681883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3131840" y="3831539"/>
            <a:ext cx="0" cy="194421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2915816" y="3861048"/>
            <a:ext cx="0" cy="194421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27784" y="13225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5485 кэВ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75756" y="3214717"/>
            <a:ext cx="828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5275 кэВ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076" y="1196752"/>
            <a:ext cx="3622300" cy="4283973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V="1">
            <a:off x="6372200" y="5377360"/>
            <a:ext cx="0" cy="72182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68144" y="4437112"/>
            <a:ext cx="828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5275 кэВ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82495" y="291896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aseline="30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243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endParaRPr lang="ru-RU" baseline="30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9772" y="103996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endParaRPr lang="ru-RU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Номер слайда 2">
            <a:extLst>
              <a:ext uri="{FF2B5EF4-FFF2-40B4-BE49-F238E27FC236}">
                <a16:creationId xmlns:a16="http://schemas.microsoft.com/office/drawing/2014/main" id="{91B2013D-03F6-4A55-8C27-878151BA0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413078"/>
            <a:ext cx="2133600" cy="365125"/>
          </a:xfrm>
        </p:spPr>
        <p:txBody>
          <a:bodyPr/>
          <a:lstStyle/>
          <a:p>
            <a:r>
              <a:rPr lang="en-US" dirty="0"/>
              <a:t>8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EABAD5-B1CC-4BE4-95EC-332ECEDE5DBE}"/>
              </a:ext>
            </a:extLst>
          </p:cNvPr>
          <p:cNvSpPr txBox="1"/>
          <p:nvPr/>
        </p:nvSpPr>
        <p:spPr>
          <a:xfrm>
            <a:off x="105724" y="6378018"/>
            <a:ext cx="3953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ПО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SpectraLineADA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80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549" y="116632"/>
            <a:ext cx="7567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актинидов в абиотических компонентах водоемов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61136" y="1277308"/>
            <a:ext cx="34563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Абиотические составляющие</a:t>
            </a:r>
          </a:p>
        </p:txBody>
      </p:sp>
      <p:cxnSp>
        <p:nvCxnSpPr>
          <p:cNvPr id="5" name="Прямая со стрелкой 4"/>
          <p:cNvCxnSpPr>
            <a:stCxn id="3" idx="2"/>
            <a:endCxn id="13" idx="0"/>
          </p:cNvCxnSpPr>
          <p:nvPr/>
        </p:nvCxnSpPr>
        <p:spPr>
          <a:xfrm flipH="1">
            <a:off x="3087389" y="1646640"/>
            <a:ext cx="2501939" cy="16454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endCxn id="14" idx="0"/>
          </p:cNvCxnSpPr>
          <p:nvPr/>
        </p:nvCxnSpPr>
        <p:spPr>
          <a:xfrm flipH="1">
            <a:off x="5580944" y="1655932"/>
            <a:ext cx="8384" cy="17671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3" idx="2"/>
            <a:endCxn id="15" idx="0"/>
          </p:cNvCxnSpPr>
          <p:nvPr/>
        </p:nvCxnSpPr>
        <p:spPr>
          <a:xfrm>
            <a:off x="5589328" y="1646640"/>
            <a:ext cx="2244887" cy="17755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75221" y="3292070"/>
            <a:ext cx="30243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и коллоидные частицы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88856" y="3423062"/>
            <a:ext cx="15841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Поровая вода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48264" y="3422204"/>
            <a:ext cx="177190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Донные осадки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51932" y="4150924"/>
            <a:ext cx="1152128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0,001%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58151" y="4150924"/>
            <a:ext cx="1152128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96,71%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13264" y="4150924"/>
            <a:ext cx="1152128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3,28%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1425" y="4150924"/>
            <a:ext cx="1152128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В-4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51932" y="4883267"/>
            <a:ext cx="1152128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58151" y="4878786"/>
            <a:ext cx="1152128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13264" y="4878786"/>
            <a:ext cx="1152128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6192" y="4883267"/>
            <a:ext cx="127458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Номер слайда 2">
            <a:extLst>
              <a:ext uri="{FF2B5EF4-FFF2-40B4-BE49-F238E27FC236}">
                <a16:creationId xmlns:a16="http://schemas.microsoft.com/office/drawing/2014/main" id="{91B2013D-03F6-4A55-8C27-878151BA0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413078"/>
            <a:ext cx="2133600" cy="365125"/>
          </a:xfrm>
        </p:spPr>
        <p:txBody>
          <a:bodyPr/>
          <a:lstStyle/>
          <a:p>
            <a:fld id="{F470BA24-9B13-4503-B0B9-3FB2904202C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8097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210012</TotalTime>
  <Words>1384</Words>
  <Application>Microsoft Office PowerPoint</Application>
  <PresentationFormat>Экран (4:3)</PresentationFormat>
  <Paragraphs>302</Paragraphs>
  <Slides>22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TimesNewRomanPSMT</vt:lpstr>
      <vt:lpstr>Wingdings</vt:lpstr>
      <vt:lpstr>Тема1</vt:lpstr>
      <vt:lpstr>ДЕТЕКТИРОВАНИЕ АЛЬФА-ИЗЛУЧАЮЩИХ РАДИОНУКЛИДОВ В РАДИОАКТИВНО-ЗАГРЯЗНЕННЫХ ВОДОЕМАХ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Пути миграции искусственных радионуклидов в водоемах В-17 и В-4 ПО «Маяк»</dc:title>
  <dc:creator>Alexandra</dc:creator>
  <cp:lastModifiedBy>User</cp:lastModifiedBy>
  <cp:revision>564</cp:revision>
  <dcterms:created xsi:type="dcterms:W3CDTF">2019-04-05T10:09:41Z</dcterms:created>
  <dcterms:modified xsi:type="dcterms:W3CDTF">2023-10-17T08:21:45Z</dcterms:modified>
</cp:coreProperties>
</file>