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428" r:id="rId2"/>
    <p:sldId id="483" r:id="rId3"/>
    <p:sldId id="485" r:id="rId4"/>
    <p:sldId id="467" r:id="rId5"/>
    <p:sldId id="468" r:id="rId6"/>
    <p:sldId id="594" r:id="rId7"/>
    <p:sldId id="586" r:id="rId8"/>
    <p:sldId id="589" r:id="rId9"/>
    <p:sldId id="590" r:id="rId10"/>
    <p:sldId id="591" r:id="rId11"/>
    <p:sldId id="533" r:id="rId12"/>
    <p:sldId id="587" r:id="rId13"/>
    <p:sldId id="532" r:id="rId14"/>
    <p:sldId id="443" r:id="rId15"/>
    <p:sldId id="595" r:id="rId16"/>
    <p:sldId id="593" r:id="rId17"/>
    <p:sldId id="465" r:id="rId18"/>
    <p:sldId id="448" r:id="rId19"/>
    <p:sldId id="572" r:id="rId20"/>
    <p:sldId id="503" r:id="rId21"/>
    <p:sldId id="441" r:id="rId22"/>
  </p:sldIdLst>
  <p:sldSz cx="12482513" cy="6858000"/>
  <p:notesSz cx="9874250" cy="67976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</p:showPr>
  <p:clrMru>
    <a:srgbClr val="005A9E"/>
    <a:srgbClr val="000099"/>
    <a:srgbClr val="FFFF00"/>
    <a:srgbClr val="7979CD"/>
    <a:srgbClr val="4D4D4D"/>
    <a:srgbClr val="009900"/>
    <a:srgbClr val="666699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660" autoAdjust="0"/>
    <p:restoredTop sz="94713" autoAdjust="0"/>
  </p:normalViewPr>
  <p:slideViewPr>
    <p:cSldViewPr>
      <p:cViewPr>
        <p:scale>
          <a:sx n="100" d="100"/>
          <a:sy n="100" d="100"/>
        </p:scale>
        <p:origin x="-918" y="-312"/>
      </p:cViewPr>
      <p:guideLst>
        <p:guide orient="horz" pos="2160"/>
        <p:guide pos="39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9900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592763" y="0"/>
            <a:ext cx="4279900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4D74E9AE-14B1-4F39-AD3D-7EC731EF9C72}" type="datetimeFigureOut">
              <a:rPr lang="ru-RU"/>
              <a:pPr>
                <a:defRPr/>
              </a:pPr>
              <a:t>13.10.2023</a:t>
            </a:fld>
            <a:endParaRPr lang="en-GB"/>
          </a:p>
        </p:txBody>
      </p:sp>
      <p:sp>
        <p:nvSpPr>
          <p:cNvPr id="4" name="Нижний колонтитул 3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279900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592763" y="6456363"/>
            <a:ext cx="4279900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A7701AC-B956-4CBF-B4C2-F7D3F3585B1F}" type="slidenum">
              <a:rPr lang="ru-RU" altLang="ru-RU"/>
              <a:pPr>
                <a:defRPr/>
              </a:pPr>
              <a:t>‹#›</a:t>
            </a:fld>
            <a:endParaRPr lang="en-GB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/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9900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/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592763" y="0"/>
            <a:ext cx="4279900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582FC063-2F74-4344-A72E-17E164376EBF}" type="datetimeFigureOut">
              <a:rPr lang="ru-RU"/>
              <a:pPr>
                <a:defRPr/>
              </a:pPr>
              <a:t>13.10.2023</a:t>
            </a:fld>
            <a:endParaRPr lang="en-GB"/>
          </a:p>
        </p:txBody>
      </p:sp>
      <p:sp>
        <p:nvSpPr>
          <p:cNvPr id="4" name="Образ слайда 3">
            <a:extLst>
              <a:ext uri="{FF2B5EF4-FFF2-40B4-BE49-F238E27FC236}"/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17788" y="509588"/>
            <a:ext cx="463867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87425" y="3228975"/>
            <a:ext cx="7900988" cy="30591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279900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592763" y="6456363"/>
            <a:ext cx="4279900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3C45578-1E76-4E55-ACE3-62E9D2B5BE06}" type="slidenum">
              <a:rPr lang="ru-RU" altLang="ru-RU"/>
              <a:pPr>
                <a:defRPr/>
              </a:pPr>
              <a:t>‹#›</a:t>
            </a:fld>
            <a:endParaRPr lang="en-GB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7526072-61E1-46D7-AFFD-3EF97132736E}" type="slidenum">
              <a:rPr lang="ru-RU" altLang="ru-RU" smtClean="0"/>
              <a:pPr/>
              <a:t>6</a:t>
            </a:fld>
            <a:endParaRPr lang="en-GB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7526072-61E1-46D7-AFFD-3EF97132736E}" type="slidenum">
              <a:rPr lang="ru-RU" altLang="ru-RU" smtClean="0"/>
              <a:pPr/>
              <a:t>7</a:t>
            </a:fld>
            <a:endParaRPr lang="en-GB" altLang="ru-RU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8AEB4EC-0BB7-4572-8992-C38C35C60CA9}" type="slidenum">
              <a:rPr lang="ru-RU" altLang="ru-RU" smtClean="0"/>
              <a:pPr/>
              <a:t>8</a:t>
            </a:fld>
            <a:endParaRPr lang="en-GB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6C4983B-C8AB-4B9C-BA92-26E5F32562E2}" type="slidenum">
              <a:rPr lang="ru-RU" altLang="ru-RU" smtClean="0"/>
              <a:pPr/>
              <a:t>9</a:t>
            </a:fld>
            <a:endParaRPr lang="en-GB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4F7DA28-4091-408A-8ECF-0CEB60BF3C3F}" type="slidenum">
              <a:rPr lang="ru-RU" altLang="ru-RU" smtClean="0"/>
              <a:pPr/>
              <a:t>10</a:t>
            </a:fld>
            <a:endParaRPr lang="en-GB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DDDA28-1983-4756-99DE-EF794AA6BB7C}" type="slidenum">
              <a:rPr lang="ru-RU" altLang="ru-RU" smtClean="0"/>
              <a:pPr/>
              <a:t>12</a:t>
            </a:fld>
            <a:endParaRPr lang="en-GB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862F22-4B24-4261-95E6-9989A9EB8414}" type="slidenum">
              <a:rPr lang="ru-RU" altLang="ru-RU" smtClean="0"/>
              <a:pPr/>
              <a:t>14</a:t>
            </a:fld>
            <a:endParaRPr lang="en-GB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862F22-4B24-4261-95E6-9989A9EB8414}" type="slidenum">
              <a:rPr lang="ru-RU" altLang="ru-RU" smtClean="0"/>
              <a:pPr/>
              <a:t>15</a:t>
            </a:fld>
            <a:endParaRPr lang="en-GB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6189" y="2130427"/>
            <a:ext cx="10610136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72377" y="3886200"/>
            <a:ext cx="8737759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F8F48-9029-4FDD-B4CE-46EE13A8A7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D5053-C6F7-4C88-9B07-F5C1813E42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9822" y="274640"/>
            <a:ext cx="2808565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4126" y="274640"/>
            <a:ext cx="8217654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22BA8-5AA7-4726-8DF7-2E09A6E1A35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ED67E-945D-41BB-8F2F-98BB69A185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6033" y="4406902"/>
            <a:ext cx="10610136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86033" y="2906713"/>
            <a:ext cx="10610136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86C3D-1C17-4C27-989F-5DF1F0CA82F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4126" y="1600202"/>
            <a:ext cx="5513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45277" y="1600202"/>
            <a:ext cx="5513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E1C01-6983-41CD-AA77-1A6C5C59F8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4125" y="1535114"/>
            <a:ext cx="551527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125" y="2174875"/>
            <a:ext cx="551527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40947" y="1535114"/>
            <a:ext cx="5517444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40947" y="2174875"/>
            <a:ext cx="55174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9E6EC-FA14-4E2F-B301-FDC95BF5C2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962577-317C-4F14-AC83-7287A662F1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1A02A-5477-4680-8438-F010AD3EA5B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129" y="273050"/>
            <a:ext cx="4106661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0316" y="273053"/>
            <a:ext cx="697807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4129" y="1435103"/>
            <a:ext cx="41066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722E9A-2A8C-41F8-9359-82DE00FECE8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6660" y="4800601"/>
            <a:ext cx="7489508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46660" y="612775"/>
            <a:ext cx="748950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46660" y="5367339"/>
            <a:ext cx="7489508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99CE9-C752-4A7E-B5A2-EAC1CA46B66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3888" y="274638"/>
            <a:ext cx="112347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3888" y="1600200"/>
            <a:ext cx="1123473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23888" y="6245225"/>
            <a:ext cx="291306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65613" y="6245225"/>
            <a:ext cx="3951287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5563" y="6245225"/>
            <a:ext cx="2913062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1613043E-225F-42EE-B9AE-FD8A52CF03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8" descr="русглавная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482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19"/>
          <p:cNvSpPr>
            <a:spLocks noChangeArrowheads="1"/>
          </p:cNvSpPr>
          <p:nvPr/>
        </p:nvSpPr>
        <p:spPr bwMode="auto">
          <a:xfrm>
            <a:off x="8108950" y="6435725"/>
            <a:ext cx="117951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r>
              <a:rPr lang="ru-RU" altLang="ru-RU" sz="1500" dirty="0">
                <a:solidFill>
                  <a:schemeClr val="bg1"/>
                </a:solidFill>
                <a:sym typeface="Symbol" pitchFamily="18" charset="2"/>
              </a:rPr>
              <a:t></a:t>
            </a:r>
            <a:r>
              <a:rPr lang="en-US" altLang="ru-RU" sz="1500" dirty="0">
                <a:solidFill>
                  <a:schemeClr val="bg1"/>
                </a:solidFill>
                <a:sym typeface="Symbol" pitchFamily="18" charset="2"/>
              </a:rPr>
              <a:t> </a:t>
            </a:r>
            <a:r>
              <a:rPr lang="ru-RU" altLang="ru-RU" sz="1500" dirty="0">
                <a:solidFill>
                  <a:schemeClr val="bg1"/>
                </a:solidFill>
              </a:rPr>
              <a:t>2023</a:t>
            </a:r>
            <a:endParaRPr lang="en-US" altLang="ru-RU" sz="1500" dirty="0">
              <a:solidFill>
                <a:schemeClr val="bg1"/>
              </a:solidFill>
            </a:endParaRPr>
          </a:p>
        </p:txBody>
      </p:sp>
      <p:sp>
        <p:nvSpPr>
          <p:cNvPr id="7" name="Rectangle 1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white">
          <a:xfrm>
            <a:off x="3586163" y="2133600"/>
            <a:ext cx="8748712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00000"/>
            </a:outerShdw>
          </a:effectLst>
        </p:spPr>
        <p:txBody>
          <a:bodyPr anchor="ctr"/>
          <a:lstStyle/>
          <a:p>
            <a:pPr>
              <a:defRPr/>
            </a:pP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3" name="TextBox 1"/>
          <p:cNvSpPr txBox="1">
            <a:spLocks noChangeArrowheads="1"/>
          </p:cNvSpPr>
          <p:nvPr/>
        </p:nvSpPr>
        <p:spPr bwMode="auto">
          <a:xfrm>
            <a:off x="8977313" y="5970588"/>
            <a:ext cx="3124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1600" b="0" dirty="0">
                <a:solidFill>
                  <a:schemeClr val="bg1"/>
                </a:solidFill>
              </a:rPr>
              <a:t>Республика Беларусь, г. Минск</a:t>
            </a:r>
          </a:p>
        </p:txBody>
      </p:sp>
      <p:sp>
        <p:nvSpPr>
          <p:cNvPr id="2054" name="Text Box 23"/>
          <p:cNvSpPr txBox="1">
            <a:spLocks noChangeArrowheads="1"/>
          </p:cNvSpPr>
          <p:nvPr/>
        </p:nvSpPr>
        <p:spPr bwMode="auto">
          <a:xfrm>
            <a:off x="311150" y="285750"/>
            <a:ext cx="52863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0" dirty="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Научно-производственное унитарное предприятие</a:t>
            </a:r>
          </a:p>
          <a:p>
            <a:endParaRPr lang="ru-RU" sz="32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26744" y="285728"/>
            <a:ext cx="7313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dirty="0" smtClean="0">
                <a:solidFill>
                  <a:schemeClr val="bg1"/>
                </a:solidFill>
                <a:latin typeface="Arial Cyr"/>
              </a:rPr>
              <a:t>Стационарное оборудование контроля ЖРО </a:t>
            </a:r>
            <a:endParaRPr lang="ru-RU" altLang="ru-RU" sz="2400" dirty="0">
              <a:solidFill>
                <a:schemeClr val="bg1"/>
              </a:solidFill>
              <a:latin typeface="Arial Cyr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40728" y="1000108"/>
            <a:ext cx="3549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latin typeface="Arial Cyr"/>
              </a:rPr>
              <a:t>Лабораторное оборудование</a:t>
            </a:r>
            <a:endParaRPr lang="ru-RU" altLang="ru-RU" dirty="0">
              <a:latin typeface="Arial Cyr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69026" y="1643050"/>
            <a:ext cx="728667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Общая схема проведения измерения медицинских радионуклидов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 smtClean="0"/>
              <a:t>Оценка </a:t>
            </a:r>
            <a:r>
              <a:rPr lang="ru-RU" sz="1600" dirty="0"/>
              <a:t>априорной информации об объекте контроля;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/>
              <a:t>Отбор проб;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/>
              <a:t>Проведение процедуры </a:t>
            </a:r>
            <a:r>
              <a:rPr lang="ru-RU" sz="1600" dirty="0" err="1"/>
              <a:t>пробоподготовки</a:t>
            </a:r>
            <a:r>
              <a:rPr lang="ru-RU" sz="1600" dirty="0"/>
              <a:t>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/>
              <a:t>Подготовка измерительного оборудования:</a:t>
            </a:r>
          </a:p>
          <a:p>
            <a:pPr lvl="1" algn="just">
              <a:buFont typeface="Wingdings" pitchFamily="2" charset="2"/>
              <a:buChar char="§"/>
            </a:pPr>
            <a:r>
              <a:rPr lang="ru-RU" sz="1600" dirty="0"/>
              <a:t>Прогрев;</a:t>
            </a:r>
          </a:p>
          <a:p>
            <a:pPr lvl="1" algn="just">
              <a:buFont typeface="Wingdings" pitchFamily="2" charset="2"/>
              <a:buChar char="§"/>
            </a:pPr>
            <a:r>
              <a:rPr lang="ru-RU" sz="1600" dirty="0"/>
              <a:t>Проверка параметров оборудования, стабилизация;</a:t>
            </a:r>
          </a:p>
          <a:p>
            <a:pPr lvl="1" algn="just">
              <a:buFont typeface="Wingdings" pitchFamily="2" charset="2"/>
              <a:buChar char="§"/>
            </a:pPr>
            <a:r>
              <a:rPr lang="ru-RU" sz="1600" dirty="0"/>
              <a:t>Контроль фоновых условий;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/>
              <a:t>Непосредственное выполнение измерений пробы;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/>
              <a:t>Обработка и интерпретация результатов измерений, оценка погрешности и неопределенности;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 dirty="0"/>
              <a:t>Оформление результатов измерений.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670016" y="928670"/>
            <a:ext cx="4286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latin typeface="Arial Cyr"/>
              </a:rPr>
              <a:t>Оборудование смонтированное в хранилищах ЖРО</a:t>
            </a:r>
            <a:endParaRPr lang="ru-RU" altLang="ru-RU" dirty="0">
              <a:latin typeface="Arial Cyr"/>
            </a:endParaRPr>
          </a:p>
        </p:txBody>
      </p:sp>
      <p:pic>
        <p:nvPicPr>
          <p:cNvPr id="10" name="Рисунок 9" descr="рис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10697" y="4857760"/>
            <a:ext cx="2374227" cy="1577663"/>
          </a:xfrm>
          <a:prstGeom prst="rect">
            <a:avLst/>
          </a:prstGeom>
        </p:spPr>
      </p:pic>
      <p:pic>
        <p:nvPicPr>
          <p:cNvPr id="11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12430" y="4357694"/>
            <a:ext cx="3071834" cy="1953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E:\Конференции\ЛЭТИ, Питер, 2023\для презентации\DSC01106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97720" y="4643446"/>
            <a:ext cx="2358204" cy="176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image00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4198" y="2071678"/>
            <a:ext cx="5542682" cy="1425418"/>
          </a:xfrm>
          <a:prstGeom prst="rect">
            <a:avLst/>
          </a:prstGeom>
        </p:spPr>
      </p:pic>
      <p:pic>
        <p:nvPicPr>
          <p:cNvPr id="14" name="Рисунок 13" descr="XZ6Ck86eMzpyBo7V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7140" y="3714752"/>
            <a:ext cx="2428892" cy="2459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white">
          <a:xfrm>
            <a:off x="3382963" y="214313"/>
            <a:ext cx="8145462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 dirty="0">
              <a:solidFill>
                <a:schemeClr val="bg1"/>
              </a:solidFill>
              <a:latin typeface="Arial Cyr"/>
            </a:endParaRPr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5168900" y="252413"/>
            <a:ext cx="7313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dirty="0">
                <a:solidFill>
                  <a:schemeClr val="bg1"/>
                </a:solidFill>
                <a:latin typeface="Arial Cyr"/>
              </a:rPr>
              <a:t>Гамма-бета спектрометр МКС-АТ1315</a:t>
            </a:r>
          </a:p>
        </p:txBody>
      </p:sp>
      <p:pic>
        <p:nvPicPr>
          <p:cNvPr id="9221" name="Picture 19" descr="\\FILESERVER\Advertisement\05. Фото приборы и комплектности\Фото приборов\AT1315\IMG_79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2588" y="1071563"/>
            <a:ext cx="4500562" cy="301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Прямоугольник 7"/>
          <p:cNvSpPr>
            <a:spLocks noChangeArrowheads="1"/>
          </p:cNvSpPr>
          <p:nvPr/>
        </p:nvSpPr>
        <p:spPr bwMode="auto">
          <a:xfrm>
            <a:off x="168275" y="4332288"/>
            <a:ext cx="49291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0" dirty="0"/>
              <a:t>Позволяет проводить оценку объёмной (удельной) активности медицинских радионуклидов при радиационном контроле отобранных проб жидких радиационных отходов (ЖРО)</a:t>
            </a:r>
          </a:p>
        </p:txBody>
      </p:sp>
      <p:pic>
        <p:nvPicPr>
          <p:cNvPr id="9223" name="Picture 11" descr="\\FILESERVER\Advertisement\05. Фото приборы и комплектности\Фото приборов\AT1315\IMG_2189в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6150" y="3714750"/>
            <a:ext cx="2598738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0" descr="\\FILESERVER\Advertisement\05. Фото приборы и комплектности\Фото приборов\AT1315\999-(5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85300" y="3786188"/>
            <a:ext cx="23844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Прямоугольник 14"/>
          <p:cNvSpPr>
            <a:spLocks noChangeArrowheads="1"/>
          </p:cNvSpPr>
          <p:nvPr/>
        </p:nvSpPr>
        <p:spPr bwMode="auto">
          <a:xfrm>
            <a:off x="5888038" y="5330825"/>
            <a:ext cx="2854325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0" dirty="0"/>
              <a:t>Спектрометрический блок детектирования гамма-излучения на основе сцинтилляционного кристалла </a:t>
            </a:r>
            <a:r>
              <a:rPr lang="en-US" sz="1400" b="0" dirty="0" err="1"/>
              <a:t>NaI</a:t>
            </a:r>
            <a:r>
              <a:rPr lang="ru-RU" sz="1400" b="0" dirty="0"/>
              <a:t>(</a:t>
            </a:r>
            <a:r>
              <a:rPr lang="en-US" sz="1400" b="0" dirty="0" err="1"/>
              <a:t>Tl</a:t>
            </a:r>
            <a:r>
              <a:rPr lang="ru-RU" sz="1400" b="0" dirty="0"/>
              <a:t>) размерами </a:t>
            </a:r>
            <a:r>
              <a:rPr lang="en-GB" sz="1400" b="0" dirty="0">
                <a:sym typeface="Symbol" pitchFamily="18" charset="2"/>
              </a:rPr>
              <a:t></a:t>
            </a:r>
            <a:r>
              <a:rPr lang="ru-RU" sz="1400" b="0" dirty="0"/>
              <a:t>63×63</a:t>
            </a:r>
            <a:r>
              <a:rPr lang="en-US" sz="1400" b="0" dirty="0"/>
              <a:t> </a:t>
            </a:r>
            <a:r>
              <a:rPr lang="ru-RU" sz="1400" b="0" dirty="0"/>
              <a:t>мм. </a:t>
            </a:r>
          </a:p>
        </p:txBody>
      </p:sp>
      <p:sp>
        <p:nvSpPr>
          <p:cNvPr id="9226" name="Прямоугольник 15"/>
          <p:cNvSpPr>
            <a:spLocks noChangeArrowheads="1"/>
          </p:cNvSpPr>
          <p:nvPr/>
        </p:nvSpPr>
        <p:spPr bwMode="auto">
          <a:xfrm>
            <a:off x="9385300" y="5286375"/>
            <a:ext cx="2614613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0"/>
              <a:t>Блок детектирования бета-излучения на основе пластмассового сцинтиллятора размерами </a:t>
            </a:r>
            <a:r>
              <a:rPr lang="en-GB" sz="1400" b="0">
                <a:sym typeface="Symbol" pitchFamily="18" charset="2"/>
              </a:rPr>
              <a:t></a:t>
            </a:r>
            <a:r>
              <a:rPr lang="ru-RU" sz="1400" b="0"/>
              <a:t>128×9</a:t>
            </a:r>
            <a:r>
              <a:rPr lang="en-US" sz="1400" b="0"/>
              <a:t> </a:t>
            </a:r>
            <a:r>
              <a:rPr lang="ru-RU" sz="1400" b="0"/>
              <a:t>мм. 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5954713" y="1000125"/>
          <a:ext cx="5883275" cy="2625090"/>
        </p:xfrm>
        <a:graphic>
          <a:graphicData uri="http://schemas.openxmlformats.org/drawingml/2006/table">
            <a:tbl>
              <a:tblPr/>
              <a:tblGrid>
                <a:gridCol w="3770312"/>
                <a:gridCol w="2112963"/>
              </a:tblGrid>
              <a:tr h="127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</a:rPr>
                        <a:t>Диапазон регистрируемых энергий гамма-излучения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50 до 3000 кэВ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Диапазон граничных энергий бета-излучения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150 до 3550 кэВ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Пределы погрешности характеристики преобразования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75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Пределы допускаемой относительной погрешности при измерении удельной активности (объёмной) активности радионуклидов  </a:t>
                      </a:r>
                      <a:r>
                        <a:rPr kumimoji="0" lang="ru-RU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Cs, </a:t>
                      </a:r>
                      <a:r>
                        <a:rPr kumimoji="0" lang="ru-RU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 и </a:t>
                      </a:r>
                      <a:r>
                        <a:rPr kumimoji="0" lang="ru-RU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±20%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Диапазоны измерений удельной (объёмной) активности: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Бк/кг (Бк/л)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9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Радионуклид </a:t>
                      </a:r>
                      <a:r>
                        <a:rPr kumimoji="0" lang="ru-RU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Sr+</a:t>
                      </a:r>
                      <a:r>
                        <a:rPr kumimoji="0" lang="ru-RU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9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сосуд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Маринелли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1,0 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·10</a:t>
                      </a:r>
                      <a:r>
                        <a:rPr kumimoji="0" lang="ru-RU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плоский сосуд 0,5 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·10</a:t>
                      </a:r>
                      <a:r>
                        <a:rPr kumimoji="0" lang="ru-RU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плоский сосуд «Дента» 0,1 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00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1·10</a:t>
                      </a:r>
                      <a:r>
                        <a:rPr kumimoji="0" lang="ru-RU" sz="11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прибора, не более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198 кг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5168900" y="250825"/>
            <a:ext cx="73136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dirty="0">
                <a:solidFill>
                  <a:schemeClr val="bg1"/>
                </a:solidFill>
                <a:latin typeface="Arial Cyr"/>
              </a:rPr>
              <a:t>Гамма-бета спектрометр МКС-АТ1315</a:t>
            </a:r>
          </a:p>
        </p:txBody>
      </p:sp>
      <p:sp>
        <p:nvSpPr>
          <p:cNvPr id="10248" name="TextBox 15"/>
          <p:cNvSpPr txBox="1">
            <a:spLocks noChangeArrowheads="1"/>
          </p:cNvSpPr>
          <p:nvPr/>
        </p:nvSpPr>
        <p:spPr bwMode="auto">
          <a:xfrm rot="16200000">
            <a:off x="-772319" y="3772691"/>
            <a:ext cx="20050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/>
              <a:t>Спектрометрический режим</a:t>
            </a:r>
          </a:p>
        </p:txBody>
      </p:sp>
      <p:sp>
        <p:nvSpPr>
          <p:cNvPr id="10249" name="Прямоугольник 9"/>
          <p:cNvSpPr>
            <a:spLocks noChangeArrowheads="1"/>
          </p:cNvSpPr>
          <p:nvPr/>
        </p:nvSpPr>
        <p:spPr bwMode="auto">
          <a:xfrm>
            <a:off x="454778" y="1000108"/>
            <a:ext cx="1164439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Возможность дополнения библиотеки спектрометра радионуклидами </a:t>
            </a:r>
            <a:r>
              <a:rPr lang="en-US" sz="1400" dirty="0" smtClean="0"/>
              <a:t>I-131,</a:t>
            </a:r>
            <a:r>
              <a:rPr lang="ru-RU" sz="1400" dirty="0" smtClean="0"/>
              <a:t> Tc‑99m</a:t>
            </a:r>
            <a:r>
              <a:rPr lang="ru-RU" sz="1400" dirty="0"/>
              <a:t>, Tl‑201, </a:t>
            </a:r>
            <a:r>
              <a:rPr lang="en-US" sz="1400" dirty="0"/>
              <a:t>Lu</a:t>
            </a:r>
            <a:r>
              <a:rPr lang="ru-RU" sz="1400" dirty="0"/>
              <a:t>-177, Cr-51, F-18, Ga-67 и др. для последующей обработки спектрометрическим методом (оценка площади ППП с использованием калибровки по эффективности регистрации).</a:t>
            </a:r>
          </a:p>
        </p:txBody>
      </p:sp>
      <p:pic>
        <p:nvPicPr>
          <p:cNvPr id="10" name="Рисунок 9" descr="I.jpg"/>
          <p:cNvPicPr>
            <a:picLocks noChangeAspect="1"/>
          </p:cNvPicPr>
          <p:nvPr/>
        </p:nvPicPr>
        <p:blipFill>
          <a:blip r:embed="rId4"/>
          <a:srcRect l="24804" t="16666" r="24805" b="20833"/>
          <a:stretch>
            <a:fillRect/>
          </a:stretch>
        </p:blipFill>
        <p:spPr>
          <a:xfrm>
            <a:off x="6550264" y="2080731"/>
            <a:ext cx="5734091" cy="4000528"/>
          </a:xfrm>
          <a:prstGeom prst="rect">
            <a:avLst/>
          </a:prstGeom>
        </p:spPr>
      </p:pic>
      <p:pic>
        <p:nvPicPr>
          <p:cNvPr id="11" name="Рисунок 10" descr="Lu.jpg"/>
          <p:cNvPicPr>
            <a:picLocks noChangeAspect="1"/>
          </p:cNvPicPr>
          <p:nvPr/>
        </p:nvPicPr>
        <p:blipFill>
          <a:blip r:embed="rId5"/>
          <a:srcRect l="24804" t="16667" r="24805" b="20833"/>
          <a:stretch>
            <a:fillRect/>
          </a:stretch>
        </p:blipFill>
        <p:spPr>
          <a:xfrm>
            <a:off x="543441" y="2071678"/>
            <a:ext cx="5726946" cy="3995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sp>
        <p:nvSpPr>
          <p:cNvPr id="7172" name="Picture 5" descr="\\Tischenko-ns\Box\Прибылев\ITRAP\1.png"/>
          <p:cNvSpPr>
            <a:spLocks noChangeAspect="1" noChangeArrowheads="1"/>
          </p:cNvSpPr>
          <p:nvPr/>
        </p:nvSpPr>
        <p:spPr bwMode="auto">
          <a:xfrm>
            <a:off x="-12807950" y="-10858500"/>
            <a:ext cx="38100000" cy="285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173" name="Picture 6" descr="\\Tischenko-ns\Box\Прибылев\ITRAP\1.png"/>
          <p:cNvSpPr>
            <a:spLocks noChangeAspect="1" noChangeArrowheads="1"/>
          </p:cNvSpPr>
          <p:nvPr/>
        </p:nvSpPr>
        <p:spPr bwMode="auto">
          <a:xfrm>
            <a:off x="-12807950" y="-10858500"/>
            <a:ext cx="38100000" cy="285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174" name="Picture 7" descr="\\Tischenko-ns\Box\Прибылев\ITRAP\1.png"/>
          <p:cNvSpPr>
            <a:spLocks noChangeAspect="1" noChangeArrowheads="1"/>
          </p:cNvSpPr>
          <p:nvPr/>
        </p:nvSpPr>
        <p:spPr bwMode="auto">
          <a:xfrm>
            <a:off x="-12807950" y="-10858500"/>
            <a:ext cx="38100000" cy="285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175" name="Picture 8" descr="\\Tischenko-ns\Box\Прибылев\ITRAP\1.png"/>
          <p:cNvSpPr>
            <a:spLocks noChangeAspect="1" noChangeArrowheads="1"/>
          </p:cNvSpPr>
          <p:nvPr/>
        </p:nvSpPr>
        <p:spPr bwMode="auto">
          <a:xfrm>
            <a:off x="-12807950" y="-10858500"/>
            <a:ext cx="38100000" cy="285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7176" name="TextBox 5"/>
          <p:cNvSpPr txBox="1">
            <a:spLocks noChangeArrowheads="1"/>
          </p:cNvSpPr>
          <p:nvPr/>
        </p:nvSpPr>
        <p:spPr bwMode="auto">
          <a:xfrm>
            <a:off x="5168900" y="252413"/>
            <a:ext cx="7313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400" dirty="0" smtClean="0">
                <a:solidFill>
                  <a:schemeClr val="bg1"/>
                </a:solidFill>
                <a:latin typeface="Arial Cyr"/>
              </a:rPr>
              <a:t>Гамма-радиометр РКГ-АТ1320С</a:t>
            </a:r>
            <a:endParaRPr lang="ru-RU" altLang="ru-RU" sz="2400" dirty="0">
              <a:solidFill>
                <a:schemeClr val="bg1"/>
              </a:solidFill>
              <a:latin typeface="Arial Cyr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6384132" y="928670"/>
          <a:ext cx="5883275" cy="2362535"/>
        </p:xfrm>
        <a:graphic>
          <a:graphicData uri="http://schemas.openxmlformats.org/drawingml/2006/table">
            <a:tbl>
              <a:tblPr/>
              <a:tblGrid>
                <a:gridCol w="3770312"/>
                <a:gridCol w="2112963"/>
              </a:tblGrid>
              <a:tr h="127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</a:rPr>
                        <a:t>Диапазон регистрируемых энергий гамма-излучения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50 до 3000 кэВ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Пределы погрешности характеристики преобразования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±1%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179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Типовое значение разрешения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.5%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796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Пределы основной относительной погрешности измерения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удельной (объёмной) активности: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±20%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Диапазоны измерений удельной (объёмной) активности: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Бк/кг (Бк/л)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93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Радионуклид </a:t>
                      </a:r>
                      <a:r>
                        <a:rPr kumimoji="0" 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9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сосуд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Маринелли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1,0 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·10</a:t>
                      </a:r>
                      <a:r>
                        <a:rPr kumimoji="0" lang="ru-RU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сосуд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·10</a:t>
                      </a:r>
                      <a:r>
                        <a:rPr kumimoji="0" lang="ru-RU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сосуд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Дента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 0,1 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1·10</a:t>
                      </a:r>
                      <a:r>
                        <a:rPr kumimoji="0" lang="ru-RU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прибора, не более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383340" y="6143644"/>
            <a:ext cx="55007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0" dirty="0" smtClean="0"/>
              <a:t>Сцинтилляционный детектор </a:t>
            </a:r>
            <a:r>
              <a:rPr lang="en-US" sz="1400" b="0" dirty="0" err="1" smtClean="0"/>
              <a:t>NaI</a:t>
            </a:r>
            <a:r>
              <a:rPr lang="en-US" sz="1400" b="0" dirty="0" smtClean="0"/>
              <a:t>(</a:t>
            </a:r>
            <a:r>
              <a:rPr lang="en-US" sz="1400" b="0" dirty="0" err="1" smtClean="0"/>
              <a:t>Tl</a:t>
            </a:r>
            <a:r>
              <a:rPr lang="en-US" sz="1400" b="0" dirty="0" smtClean="0"/>
              <a:t>) </a:t>
            </a:r>
            <a:r>
              <a:rPr lang="ru-RU" sz="1400" b="0" dirty="0" smtClean="0"/>
              <a:t>размерами </a:t>
            </a:r>
            <a:r>
              <a:rPr lang="en-GB" sz="1400" b="0" dirty="0" smtClean="0">
                <a:sym typeface="Symbol" pitchFamily="18" charset="2"/>
              </a:rPr>
              <a:t></a:t>
            </a:r>
            <a:r>
              <a:rPr lang="ru-RU" sz="1400" b="0" dirty="0" smtClean="0"/>
              <a:t>63×63</a:t>
            </a:r>
            <a:r>
              <a:rPr lang="en-US" sz="1400" b="0" dirty="0" smtClean="0"/>
              <a:t> </a:t>
            </a:r>
            <a:r>
              <a:rPr lang="ru-RU" sz="1400" b="0" dirty="0" smtClean="0"/>
              <a:t>мм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241256" y="3786190"/>
            <a:ext cx="616981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+mn-lt"/>
              </a:rPr>
              <a:t>МВИ.МН </a:t>
            </a:r>
            <a:r>
              <a:rPr lang="ru-RU" sz="1400" dirty="0" smtClean="0">
                <a:latin typeface="+mn-lt"/>
              </a:rPr>
              <a:t>4727-2013 «Методика выполнения измерений объёмной и удельной активности </a:t>
            </a:r>
            <a:r>
              <a:rPr lang="en-US" sz="1400" baseline="30000" dirty="0" smtClean="0">
                <a:latin typeface="+mn-lt"/>
                <a:cs typeface="Times New Roman" pitchFamily="18" charset="0"/>
              </a:rPr>
              <a:t>13</a:t>
            </a:r>
            <a:r>
              <a:rPr lang="ru-RU" sz="1400" baseline="30000" dirty="0" smtClean="0">
                <a:latin typeface="+mn-lt"/>
                <a:cs typeface="Times New Roman" pitchFamily="18" charset="0"/>
              </a:rPr>
              <a:t>1</a:t>
            </a:r>
            <a:r>
              <a:rPr lang="en-US" sz="1400" dirty="0" smtClean="0">
                <a:latin typeface="+mn-lt"/>
                <a:ea typeface="Calibri"/>
                <a:cs typeface="Times New Roman" pitchFamily="18" charset="0"/>
              </a:rPr>
              <a:t>I</a:t>
            </a:r>
            <a:r>
              <a:rPr lang="ru-RU" sz="1400" dirty="0" smtClean="0">
                <a:latin typeface="+mn-lt"/>
                <a:ea typeface="Calibri"/>
                <a:cs typeface="Times New Roman" pitchFamily="18" charset="0"/>
              </a:rPr>
              <a:t>, </a:t>
            </a:r>
            <a:r>
              <a:rPr lang="en-US" sz="1400" baseline="30000" dirty="0" smtClean="0">
                <a:cs typeface="Times New Roman" pitchFamily="18" charset="0"/>
              </a:rPr>
              <a:t>13</a:t>
            </a:r>
            <a:r>
              <a:rPr lang="ru-RU" sz="1400" baseline="30000" dirty="0" smtClean="0">
                <a:cs typeface="Times New Roman" pitchFamily="18" charset="0"/>
              </a:rPr>
              <a:t>4</a:t>
            </a:r>
            <a:r>
              <a:rPr lang="en-US" sz="1400" dirty="0" smtClean="0">
                <a:ea typeface="Calibri"/>
                <a:cs typeface="Times New Roman" pitchFamily="18" charset="0"/>
              </a:rPr>
              <a:t>Cs</a:t>
            </a:r>
            <a:r>
              <a:rPr lang="ru-RU" sz="1400" dirty="0" smtClean="0">
                <a:ea typeface="Calibri"/>
                <a:cs typeface="Times New Roman" pitchFamily="18" charset="0"/>
              </a:rPr>
              <a:t>, </a:t>
            </a:r>
            <a:r>
              <a:rPr lang="en-US" sz="1400" baseline="30000" dirty="0" smtClean="0">
                <a:cs typeface="Times New Roman" pitchFamily="18" charset="0"/>
              </a:rPr>
              <a:t>137</a:t>
            </a:r>
            <a:r>
              <a:rPr lang="en-US" sz="1400" dirty="0" smtClean="0">
                <a:ea typeface="Calibri"/>
                <a:cs typeface="Times New Roman" pitchFamily="18" charset="0"/>
              </a:rPr>
              <a:t>Cs</a:t>
            </a:r>
            <a:r>
              <a:rPr lang="ru-RU" sz="1400" dirty="0" smtClean="0">
                <a:latin typeface="+mn-lt"/>
                <a:ea typeface="Calibri"/>
                <a:cs typeface="Times New Roman" pitchFamily="18" charset="0"/>
              </a:rPr>
              <a:t> и эффективной удельной активности природных радионуклидов </a:t>
            </a:r>
            <a:r>
              <a:rPr lang="ru-RU" sz="1400" dirty="0" smtClean="0">
                <a:latin typeface="+mn-lt"/>
                <a:ea typeface="Calibri"/>
                <a:cs typeface="Times New Roman" pitchFamily="18" charset="0"/>
              </a:rPr>
              <a:t> </a:t>
            </a:r>
            <a:r>
              <a:rPr lang="en-US" sz="1400" baseline="30000" dirty="0" smtClean="0">
                <a:latin typeface="+mn-lt"/>
                <a:cs typeface="Times New Roman" pitchFamily="18" charset="0"/>
              </a:rPr>
              <a:t>40</a:t>
            </a:r>
            <a:r>
              <a:rPr lang="en-US" sz="1400" dirty="0" smtClean="0">
                <a:latin typeface="+mn-lt"/>
                <a:ea typeface="Calibri"/>
                <a:cs typeface="Times New Roman" pitchFamily="18" charset="0"/>
              </a:rPr>
              <a:t>K</a:t>
            </a:r>
            <a:r>
              <a:rPr lang="ru-RU" sz="1400" dirty="0" smtClean="0">
                <a:latin typeface="+mn-lt"/>
                <a:ea typeface="Calibri"/>
                <a:cs typeface="Times New Roman" pitchFamily="18" charset="0"/>
              </a:rPr>
              <a:t>, </a:t>
            </a:r>
            <a:r>
              <a:rPr lang="en-US" sz="1400" baseline="30000" dirty="0" smtClean="0">
                <a:latin typeface="+mn-lt"/>
                <a:cs typeface="Times New Roman" pitchFamily="18" charset="0"/>
              </a:rPr>
              <a:t>226</a:t>
            </a:r>
            <a:r>
              <a:rPr lang="en-US" sz="1400" dirty="0" smtClean="0">
                <a:latin typeface="+mn-lt"/>
                <a:ea typeface="Calibri"/>
                <a:cs typeface="Times New Roman" pitchFamily="18" charset="0"/>
              </a:rPr>
              <a:t>Ra</a:t>
            </a:r>
            <a:r>
              <a:rPr lang="ru-RU" sz="1400" dirty="0" smtClean="0">
                <a:latin typeface="+mn-lt"/>
                <a:ea typeface="Calibri"/>
                <a:cs typeface="Times New Roman" pitchFamily="18" charset="0"/>
              </a:rPr>
              <a:t>, </a:t>
            </a:r>
            <a:r>
              <a:rPr lang="en-US" sz="1400" baseline="30000" dirty="0" smtClean="0">
                <a:latin typeface="+mn-lt"/>
                <a:cs typeface="Times New Roman" pitchFamily="18" charset="0"/>
              </a:rPr>
              <a:t>232</a:t>
            </a:r>
            <a:r>
              <a:rPr lang="en-US" sz="1400" dirty="0" smtClean="0">
                <a:latin typeface="+mn-lt"/>
                <a:ea typeface="Calibri"/>
                <a:cs typeface="Times New Roman" pitchFamily="18" charset="0"/>
              </a:rPr>
              <a:t>Th</a:t>
            </a:r>
            <a:r>
              <a:rPr lang="ru-RU" sz="1400" dirty="0" smtClean="0">
                <a:latin typeface="+mn-lt"/>
                <a:ea typeface="Calibri"/>
                <a:cs typeface="Times New Roman" pitchFamily="18" charset="0"/>
              </a:rPr>
              <a:t>  на </a:t>
            </a:r>
            <a:r>
              <a:rPr lang="ru-RU" sz="1400" dirty="0" err="1" smtClean="0">
                <a:latin typeface="+mn-lt"/>
                <a:ea typeface="Calibri"/>
                <a:cs typeface="Times New Roman" pitchFamily="18" charset="0"/>
              </a:rPr>
              <a:t>гамма-радиометрах</a:t>
            </a:r>
            <a:r>
              <a:rPr lang="ru-RU" sz="1400" dirty="0" smtClean="0">
                <a:latin typeface="+mn-lt"/>
                <a:ea typeface="Calibri"/>
                <a:cs typeface="Times New Roman" pitchFamily="18" charset="0"/>
              </a:rPr>
              <a:t> спектрометрического типа РКГ-АТ1320»</a:t>
            </a:r>
            <a:endParaRPr lang="ru-RU" sz="1400" dirty="0" smtClean="0">
              <a:latin typeface="+mn-lt"/>
            </a:endParaRPr>
          </a:p>
          <a:p>
            <a:pPr algn="just"/>
            <a:endParaRPr lang="en-US" sz="1400" b="0" dirty="0" smtClean="0">
              <a:latin typeface="+mn-lt"/>
            </a:endParaRPr>
          </a:p>
        </p:txBody>
      </p:sp>
      <p:pic>
        <p:nvPicPr>
          <p:cNvPr id="6146" name="Picture 2" descr="\\FILESERVER\Advertisement\05. Фото приборы и комплектности\Фото приборов\AT1320\3.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026" y="1285860"/>
            <a:ext cx="2672880" cy="4000528"/>
          </a:xfrm>
          <a:prstGeom prst="rect">
            <a:avLst/>
          </a:prstGeom>
          <a:noFill/>
        </p:spPr>
      </p:pic>
      <p:pic>
        <p:nvPicPr>
          <p:cNvPr id="6147" name="Picture 3" descr="\\FILESERVER\Advertisement\05. Фото приборы и комплектности\Фото приборов\AT1320\IMG_9335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7629" y="1282668"/>
            <a:ext cx="601859" cy="431820"/>
          </a:xfrm>
          <a:prstGeom prst="rect">
            <a:avLst/>
          </a:prstGeom>
          <a:noFill/>
        </p:spPr>
      </p:pic>
      <p:pic>
        <p:nvPicPr>
          <p:cNvPr id="6148" name="Picture 4" descr="\\FILESERVER\Advertisement\05. Фото приборы и комплектности\Фото приборов\AT1320\Плоский сосуд 0,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5108" y="1857364"/>
            <a:ext cx="857256" cy="522025"/>
          </a:xfrm>
          <a:prstGeom prst="rect">
            <a:avLst/>
          </a:prstGeom>
          <a:noFill/>
        </p:spPr>
      </p:pic>
      <p:pic>
        <p:nvPicPr>
          <p:cNvPr id="6149" name="Picture 5" descr="\\FILESERVER\Advertisement\05. Фото приборы и комплектности\Фото приборов\AT1320\Сосуд маринели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3670" y="2571744"/>
            <a:ext cx="1071570" cy="1071570"/>
          </a:xfrm>
          <a:prstGeom prst="rect">
            <a:avLst/>
          </a:prstGeom>
          <a:noFill/>
        </p:spPr>
      </p:pic>
      <p:sp>
        <p:nvSpPr>
          <p:cNvPr id="21" name="Стрелка вправо 21"/>
          <p:cNvSpPr>
            <a:spLocks noChangeArrowheads="1"/>
          </p:cNvSpPr>
          <p:nvPr/>
        </p:nvSpPr>
        <p:spPr bwMode="auto">
          <a:xfrm rot="10800000">
            <a:off x="3955240" y="1322072"/>
            <a:ext cx="357190" cy="285752"/>
          </a:xfrm>
          <a:prstGeom prst="rightArrow">
            <a:avLst>
              <a:gd name="adj1" fmla="val 50000"/>
              <a:gd name="adj2" fmla="val 49689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22" name="Стрелка вправо 21"/>
          <p:cNvSpPr>
            <a:spLocks noChangeArrowheads="1"/>
          </p:cNvSpPr>
          <p:nvPr/>
        </p:nvSpPr>
        <p:spPr bwMode="auto">
          <a:xfrm rot="10800000">
            <a:off x="3955241" y="1928802"/>
            <a:ext cx="357190" cy="285752"/>
          </a:xfrm>
          <a:prstGeom prst="rightArrow">
            <a:avLst>
              <a:gd name="adj1" fmla="val 50000"/>
              <a:gd name="adj2" fmla="val 49689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23" name="Стрелка вправо 22"/>
          <p:cNvSpPr>
            <a:spLocks noChangeArrowheads="1"/>
          </p:cNvSpPr>
          <p:nvPr/>
        </p:nvSpPr>
        <p:spPr bwMode="auto">
          <a:xfrm rot="10800000">
            <a:off x="4026679" y="2857495"/>
            <a:ext cx="357190" cy="285752"/>
          </a:xfrm>
          <a:prstGeom prst="rightArrow">
            <a:avLst>
              <a:gd name="adj1" fmla="val 50000"/>
              <a:gd name="adj2" fmla="val 49689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420080" y="2844524"/>
            <a:ext cx="1933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eaLnBrk="1" hangingPunct="1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сосуд </a:t>
            </a:r>
            <a:r>
              <a:rPr lang="ru-RU" sz="1400" b="0" dirty="0" err="1" smtClean="0">
                <a:latin typeface="Times New Roman" pitchFamily="18" charset="0"/>
                <a:cs typeface="Times New Roman" pitchFamily="18" charset="0"/>
              </a:rPr>
              <a:t>Маринелли</a:t>
            </a:r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 1,0 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378703" y="1906777"/>
            <a:ext cx="1010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eaLnBrk="1" hangingPunct="1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осуд 0,5 </a:t>
            </a:r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383868" y="1285860"/>
            <a:ext cx="16962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eaLnBrk="1" hangingPunct="1"/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осуд «</a:t>
            </a:r>
            <a:r>
              <a:rPr lang="ru-RU" sz="1400" b="0" dirty="0" err="1" smtClean="0">
                <a:latin typeface="Times New Roman" pitchFamily="18" charset="0"/>
                <a:cs typeface="Times New Roman" pitchFamily="18" charset="0"/>
              </a:rPr>
              <a:t>Дента</a:t>
            </a:r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» 0,1 </a:t>
            </a:r>
            <a:r>
              <a:rPr lang="ru-RU" sz="1400" b="0" dirty="0" smtClean="0">
                <a:latin typeface="Times New Roman" pitchFamily="18" charset="0"/>
                <a:cs typeface="Times New Roman" pitchFamily="18" charset="0"/>
              </a:rPr>
              <a:t>л</a:t>
            </a:r>
          </a:p>
        </p:txBody>
      </p:sp>
      <p:pic>
        <p:nvPicPr>
          <p:cNvPr id="6150" name="Picture 6" descr="E:\Конференции\ППСР-2023\AT1320-photo (1).png"/>
          <p:cNvPicPr>
            <a:picLocks noChangeAspect="1" noChangeArrowheads="1"/>
          </p:cNvPicPr>
          <p:nvPr/>
        </p:nvPicPr>
        <p:blipFill>
          <a:blip r:embed="rId7" cstate="print"/>
          <a:srcRect l="46027" b="59052"/>
          <a:stretch>
            <a:fillRect/>
          </a:stretch>
        </p:blipFill>
        <p:spPr bwMode="auto">
          <a:xfrm>
            <a:off x="3169422" y="4143380"/>
            <a:ext cx="2214578" cy="1659006"/>
          </a:xfrm>
          <a:prstGeom prst="rect">
            <a:avLst/>
          </a:prstGeom>
          <a:noFill/>
        </p:spPr>
      </p:pic>
      <p:graphicFrame>
        <p:nvGraphicFramePr>
          <p:cNvPr id="28" name="Таблица 27"/>
          <p:cNvGraphicFramePr>
            <a:graphicFrameLocks noGrp="1"/>
          </p:cNvGraphicFramePr>
          <p:nvPr/>
        </p:nvGraphicFramePr>
        <p:xfrm>
          <a:off x="6241256" y="4857760"/>
          <a:ext cx="6169820" cy="790575"/>
        </p:xfrm>
        <a:graphic>
          <a:graphicData uri="http://schemas.openxmlformats.org/drawingml/2006/table">
            <a:tbl>
              <a:tblPr/>
              <a:tblGrid>
                <a:gridCol w="2857521"/>
                <a:gridCol w="3312299"/>
              </a:tblGrid>
              <a:tr h="929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Диапазон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измерения ОА (УА) радионуклида</a:t>
                      </a:r>
                      <a:r>
                        <a:rPr lang="en-US" sz="1200" baseline="30000" dirty="0" smtClean="0">
                          <a:latin typeface="+mn-lt"/>
                          <a:cs typeface="Times New Roman" pitchFamily="18" charset="0"/>
                        </a:rPr>
                        <a:t>13</a:t>
                      </a:r>
                      <a:r>
                        <a:rPr lang="ru-RU" sz="1200" baseline="30000" dirty="0" smtClean="0">
                          <a:latin typeface="+mn-lt"/>
                          <a:cs typeface="Times New Roman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+mn-lt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Доверительные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границы погрешности измерений (</a:t>
                      </a:r>
                      <a:r>
                        <a:rPr lang="en-US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P=0,95)</a:t>
                      </a: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15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– 20 Бк/л (Бк/кг)</a:t>
                      </a: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r>
                        <a:rPr lang="en-US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– 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0%</a:t>
                      </a: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1·10</a:t>
                      </a:r>
                      <a:r>
                        <a:rPr kumimoji="0" lang="ru-RU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Бк/л (Бк/кг)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r>
                        <a:rPr lang="en-US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– 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0%</a:t>
                      </a: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168900" y="252413"/>
            <a:ext cx="7313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400" dirty="0" smtClean="0">
                <a:solidFill>
                  <a:schemeClr val="bg1"/>
                </a:solidFill>
                <a:latin typeface="Arial Cyr"/>
              </a:rPr>
              <a:t>Гамма-радиометр РКГ-АТ1320М</a:t>
            </a:r>
            <a:endParaRPr lang="ru-RU" altLang="ru-RU" sz="2400" dirty="0">
              <a:solidFill>
                <a:schemeClr val="bg1"/>
              </a:solidFill>
              <a:latin typeface="Arial Cyr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240728" y="2857496"/>
          <a:ext cx="5883275" cy="2784475"/>
        </p:xfrm>
        <a:graphic>
          <a:graphicData uri="http://schemas.openxmlformats.org/drawingml/2006/table">
            <a:tbl>
              <a:tblPr/>
              <a:tblGrid>
                <a:gridCol w="3770312"/>
                <a:gridCol w="2112963"/>
              </a:tblGrid>
              <a:tr h="127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Характеристика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Значение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</a:rPr>
                        <a:t>Диапазон регистрируемых энергий гамма-излучения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 кэВ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каналов АЦП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764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Пределы основной относительной погрешности измерения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удельной (объёмной) активности: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±20%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Плотность измеряемой пробы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.0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г/см</a:t>
                      </a:r>
                      <a:r>
                        <a:rPr kumimoji="0" lang="ru-RU" sz="1100" b="0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Диапазоны измерений объёмной активности: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Бк/л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938">
                <a:tc gridSpan="2"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Геометрия измерения: сосуд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Маринелли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1,0 л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49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Радионуклид </a:t>
                      </a:r>
                      <a:r>
                        <a:rPr kumimoji="0" 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ru-RU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5– 2·10</a:t>
                      </a:r>
                      <a:r>
                        <a:rPr kumimoji="0" lang="en-US" sz="1100" b="0" i="0" u="none" strike="noStrike" kern="1200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</a:t>
                      </a:r>
                      <a:endParaRPr kumimoji="0" lang="ru-RU" sz="1100" b="0" i="0" u="none" strike="noStrike" kern="1200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Радионуклид </a:t>
                      </a:r>
                      <a:r>
                        <a:rPr kumimoji="0" lang="ru-RU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Tl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Радионуклид </a:t>
                      </a:r>
                      <a:r>
                        <a:rPr kumimoji="0" 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Tc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Радионуклид </a:t>
                      </a:r>
                      <a:r>
                        <a:rPr kumimoji="0" 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111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Радионуклид </a:t>
                      </a:r>
                      <a:r>
                        <a:rPr kumimoji="0" 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123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Радионуклид </a:t>
                      </a:r>
                      <a:r>
                        <a:rPr kumimoji="0" 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131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Радионуклид </a:t>
                      </a:r>
                      <a:r>
                        <a:rPr kumimoji="0" 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Cr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2·10</a:t>
                      </a:r>
                      <a:r>
                        <a:rPr kumimoji="0" lang="ru-RU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en-US" sz="1100" b="0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– 2·10</a:t>
                      </a:r>
                      <a:r>
                        <a:rPr kumimoji="0" lang="ru-RU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– 2·10</a:t>
                      </a:r>
                      <a:r>
                        <a:rPr kumimoji="0" lang="ru-RU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– 2·10</a:t>
                      </a:r>
                      <a:r>
                        <a:rPr kumimoji="0" lang="ru-RU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– 2·10</a:t>
                      </a:r>
                      <a:r>
                        <a:rPr kumimoji="0" lang="ru-RU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2·10</a:t>
                      </a:r>
                      <a:r>
                        <a:rPr kumimoji="0" lang="en-US" sz="11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9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Масса прибора, не более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кг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4338" name="Picture 2" descr="https://atomtex.com/sites/default/files/styles/product_gallery/public/at1320m-1.png?itok=tqxuBor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000108"/>
            <a:ext cx="3759353" cy="3714776"/>
          </a:xfrm>
          <a:prstGeom prst="rect">
            <a:avLst/>
          </a:prstGeom>
          <a:noFill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/>
          <a:srcRect l="31784" t="20139" r="43997" b="18055"/>
          <a:stretch>
            <a:fillRect/>
          </a:stretch>
        </p:blipFill>
        <p:spPr bwMode="auto">
          <a:xfrm>
            <a:off x="8170082" y="1000108"/>
            <a:ext cx="3801465" cy="5456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5"/>
          <p:cNvSpPr txBox="1">
            <a:spLocks noChangeArrowheads="1"/>
          </p:cNvSpPr>
          <p:nvPr/>
        </p:nvSpPr>
        <p:spPr bwMode="auto">
          <a:xfrm>
            <a:off x="5168900" y="250825"/>
            <a:ext cx="73136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dirty="0" smtClean="0">
                <a:solidFill>
                  <a:schemeClr val="bg1"/>
                </a:solidFill>
                <a:latin typeface="Arial Cyr"/>
              </a:rPr>
              <a:t>Спектрометр МКС-АТ6101ДР</a:t>
            </a:r>
            <a:endParaRPr lang="ru-RU" altLang="ru-RU" sz="2400" dirty="0">
              <a:solidFill>
                <a:schemeClr val="bg1"/>
              </a:solidFill>
              <a:latin typeface="Arial Cyr"/>
            </a:endParaRPr>
          </a:p>
        </p:txBody>
      </p:sp>
      <p:pic>
        <p:nvPicPr>
          <p:cNvPr id="4" name="Рисунок 3" descr="1d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55636" y="714356"/>
            <a:ext cx="4357718" cy="4357718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11902" y="1000108"/>
          <a:ext cx="5072098" cy="2178560"/>
        </p:xfrm>
        <a:graphic>
          <a:graphicData uri="http://schemas.openxmlformats.org/drawingml/2006/table">
            <a:tbl>
              <a:tblPr/>
              <a:tblGrid>
                <a:gridCol w="3143272"/>
                <a:gridCol w="1928826"/>
              </a:tblGrid>
              <a:tr h="28575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Технические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характеристики спектрометра МКС-АТ6101ДР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9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Энергетический диапазон</a:t>
                      </a: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</a:t>
                      </a: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3000 кэВ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Число каналов АЦП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Разрешение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en-US" sz="12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137</a:t>
                      </a:r>
                      <a:r>
                        <a:rPr lang="en-US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Cs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(662 кэВ)</a:t>
                      </a: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.5</a:t>
                      </a: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Чувствительность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 гамма-излучению </a:t>
                      </a:r>
                      <a:r>
                        <a:rPr lang="en-US" sz="12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137</a:t>
                      </a:r>
                      <a:r>
                        <a:rPr lang="en-US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Cs</a:t>
                      </a: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2200</a:t>
                      </a:r>
                      <a:r>
                        <a:rPr lang="ru-RU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(имп·с</a:t>
                      </a:r>
                      <a:r>
                        <a:rPr lang="ru-RU" sz="12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)/(мкЗв·ч</a:t>
                      </a:r>
                      <a:r>
                        <a:rPr lang="ru-RU" sz="12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Диапазон измерения МАЭД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0.03–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30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мкЗв·ч</a:t>
                      </a:r>
                      <a:r>
                        <a:rPr lang="ru-RU" sz="12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en-US" sz="12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NaI</a:t>
                      </a: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2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Tl</a:t>
                      </a: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 </a:t>
                      </a:r>
                      <a:endParaRPr lang="en-US" sz="12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Диапазон рабочих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температур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–20</a:t>
                      </a:r>
                      <a:r>
                        <a:rPr lang="en-US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ºC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до +50</a:t>
                      </a:r>
                      <a:r>
                        <a:rPr lang="en-US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ºC</a:t>
                      </a: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6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Степень защиты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IP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67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Размеры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Symbol"/>
                        </a:rPr>
                        <a:t>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130х510 </a:t>
                      </a: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мм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Масса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кг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1902" y="3357562"/>
            <a:ext cx="5214974" cy="300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9"/>
          <p:cNvSpPr>
            <a:spLocks noChangeArrowheads="1"/>
          </p:cNvSpPr>
          <p:nvPr/>
        </p:nvSpPr>
        <p:spPr bwMode="auto">
          <a:xfrm>
            <a:off x="6312694" y="5143512"/>
            <a:ext cx="550072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0" dirty="0" smtClean="0"/>
              <a:t>Сцинтилляционный детектор </a:t>
            </a:r>
            <a:r>
              <a:rPr lang="en-US" sz="1400" b="0" dirty="0" err="1" smtClean="0"/>
              <a:t>NaI</a:t>
            </a:r>
            <a:r>
              <a:rPr lang="en-US" sz="1400" b="0" dirty="0" smtClean="0"/>
              <a:t>(</a:t>
            </a:r>
            <a:r>
              <a:rPr lang="en-US" sz="1400" b="0" dirty="0" err="1" smtClean="0"/>
              <a:t>Tl</a:t>
            </a:r>
            <a:r>
              <a:rPr lang="en-US" sz="1400" b="0" dirty="0" smtClean="0"/>
              <a:t>) </a:t>
            </a:r>
            <a:r>
              <a:rPr lang="ru-RU" sz="1400" b="0" dirty="0" smtClean="0"/>
              <a:t>размерами </a:t>
            </a:r>
            <a:r>
              <a:rPr lang="en-GB" sz="1400" b="0" dirty="0" smtClean="0">
                <a:sym typeface="Symbol" pitchFamily="18" charset="2"/>
              </a:rPr>
              <a:t></a:t>
            </a:r>
            <a:r>
              <a:rPr lang="ru-RU" sz="1400" b="0" dirty="0" smtClean="0"/>
              <a:t>63×63</a:t>
            </a:r>
            <a:r>
              <a:rPr lang="en-US" sz="1400" b="0" dirty="0" smtClean="0"/>
              <a:t> </a:t>
            </a:r>
            <a:r>
              <a:rPr lang="ru-RU" sz="1400" b="0" dirty="0" smtClean="0"/>
              <a:t>мм</a:t>
            </a:r>
          </a:p>
          <a:p>
            <a:pPr algn="ctr"/>
            <a:endParaRPr lang="en-US" sz="1400" b="0" dirty="0" smtClean="0"/>
          </a:p>
          <a:p>
            <a:pPr algn="ctr"/>
            <a:r>
              <a:rPr lang="ru-RU" sz="1400" b="0" dirty="0" err="1" smtClean="0"/>
              <a:t>Термоударопрочный</a:t>
            </a:r>
            <a:r>
              <a:rPr lang="ru-RU" sz="1400" b="0" dirty="0" smtClean="0"/>
              <a:t> герметичный контейнер  </a:t>
            </a:r>
            <a:endParaRPr lang="ru-RU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5"/>
          <p:cNvSpPr txBox="1">
            <a:spLocks noChangeArrowheads="1"/>
          </p:cNvSpPr>
          <p:nvPr/>
        </p:nvSpPr>
        <p:spPr bwMode="auto">
          <a:xfrm>
            <a:off x="5168900" y="250825"/>
            <a:ext cx="73136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dirty="0" smtClean="0">
                <a:solidFill>
                  <a:schemeClr val="bg1"/>
                </a:solidFill>
                <a:latin typeface="Arial Cyr"/>
              </a:rPr>
              <a:t>Спектрометр МКС-АТ6101ДР</a:t>
            </a:r>
            <a:endParaRPr lang="ru-RU" altLang="ru-RU" sz="2400" dirty="0">
              <a:solidFill>
                <a:schemeClr val="bg1"/>
              </a:solidFill>
              <a:latin typeface="Arial Cyr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2877" t="10247" r="42044" b="9722"/>
          <a:stretch>
            <a:fillRect/>
          </a:stretch>
        </p:blipFill>
        <p:spPr bwMode="auto">
          <a:xfrm>
            <a:off x="311902" y="1714488"/>
            <a:ext cx="6006548" cy="4446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9"/>
          <p:cNvSpPr>
            <a:spLocks noChangeArrowheads="1"/>
          </p:cNvSpPr>
          <p:nvPr/>
        </p:nvSpPr>
        <p:spPr bwMode="auto">
          <a:xfrm>
            <a:off x="311902" y="1071546"/>
            <a:ext cx="60007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0" dirty="0" smtClean="0"/>
              <a:t>И</a:t>
            </a:r>
            <a:r>
              <a:rPr lang="ru-RU" sz="1400" b="0" dirty="0" smtClean="0"/>
              <a:t>змерение удельной активности радионуклида </a:t>
            </a:r>
            <a:r>
              <a:rPr lang="en-US" sz="1400" b="0" dirty="0" smtClean="0"/>
              <a:t>I-131 </a:t>
            </a:r>
            <a:r>
              <a:rPr lang="ru-RU" sz="1400" b="0" dirty="0" smtClean="0"/>
              <a:t>в накопителях жидких радиоактивных отходов</a:t>
            </a:r>
            <a:endParaRPr lang="ru-RU" sz="1400" b="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12694" y="1071546"/>
            <a:ext cx="61698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latin typeface="+mn-lt"/>
              </a:rPr>
              <a:t>МВИ.МН </a:t>
            </a:r>
            <a:r>
              <a:rPr lang="ru-RU" sz="1400" dirty="0" smtClean="0">
                <a:latin typeface="+mn-lt"/>
              </a:rPr>
              <a:t>5249-2015 «Методика выполнения измерений удельной активности радионуклидов</a:t>
            </a:r>
            <a:r>
              <a:rPr lang="ru-RU" sz="1400" dirty="0" smtClean="0">
                <a:latin typeface="+mn-lt"/>
                <a:ea typeface="Calibri"/>
                <a:cs typeface="Times New Roman" pitchFamily="18" charset="0"/>
              </a:rPr>
              <a:t> </a:t>
            </a:r>
            <a:r>
              <a:rPr lang="en-US" sz="1400" baseline="30000" dirty="0" smtClean="0">
                <a:latin typeface="+mn-lt"/>
                <a:cs typeface="Times New Roman" pitchFamily="18" charset="0"/>
              </a:rPr>
              <a:t>137</a:t>
            </a:r>
            <a:r>
              <a:rPr lang="en-US" sz="1400" dirty="0" smtClean="0">
                <a:latin typeface="+mn-lt"/>
                <a:ea typeface="Calibri"/>
                <a:cs typeface="Times New Roman" pitchFamily="18" charset="0"/>
              </a:rPr>
              <a:t>Cs</a:t>
            </a:r>
            <a:r>
              <a:rPr lang="ru-RU" sz="1400" dirty="0" smtClean="0">
                <a:latin typeface="+mn-lt"/>
                <a:ea typeface="Calibri"/>
                <a:cs typeface="Times New Roman" pitchFamily="18" charset="0"/>
              </a:rPr>
              <a:t>, </a:t>
            </a:r>
            <a:r>
              <a:rPr lang="en-US" sz="1400" baseline="30000" dirty="0" smtClean="0">
                <a:latin typeface="+mn-lt"/>
                <a:cs typeface="Times New Roman" pitchFamily="18" charset="0"/>
              </a:rPr>
              <a:t>13</a:t>
            </a:r>
            <a:r>
              <a:rPr lang="ru-RU" sz="1400" baseline="30000" dirty="0" smtClean="0">
                <a:latin typeface="+mn-lt"/>
                <a:cs typeface="Times New Roman" pitchFamily="18" charset="0"/>
              </a:rPr>
              <a:t>4</a:t>
            </a:r>
            <a:r>
              <a:rPr lang="en-US" sz="1400" dirty="0" smtClean="0">
                <a:latin typeface="+mn-lt"/>
                <a:ea typeface="Calibri"/>
                <a:cs typeface="Times New Roman" pitchFamily="18" charset="0"/>
              </a:rPr>
              <a:t>Cs</a:t>
            </a:r>
            <a:r>
              <a:rPr lang="ru-RU" sz="1400" dirty="0" smtClean="0">
                <a:latin typeface="+mn-lt"/>
                <a:ea typeface="Calibri"/>
                <a:cs typeface="Times New Roman" pitchFamily="18" charset="0"/>
              </a:rPr>
              <a:t>, </a:t>
            </a:r>
            <a:r>
              <a:rPr lang="en-US" sz="1400" baseline="30000" dirty="0" smtClean="0">
                <a:latin typeface="+mn-lt"/>
                <a:cs typeface="Times New Roman" pitchFamily="18" charset="0"/>
              </a:rPr>
              <a:t>13</a:t>
            </a:r>
            <a:r>
              <a:rPr lang="ru-RU" sz="1400" baseline="30000" dirty="0" smtClean="0">
                <a:latin typeface="+mn-lt"/>
                <a:cs typeface="Times New Roman" pitchFamily="18" charset="0"/>
              </a:rPr>
              <a:t>1</a:t>
            </a:r>
            <a:r>
              <a:rPr lang="en-US" sz="1400" dirty="0" smtClean="0">
                <a:latin typeface="+mn-lt"/>
                <a:ea typeface="Calibri"/>
                <a:cs typeface="Times New Roman" pitchFamily="18" charset="0"/>
              </a:rPr>
              <a:t>I</a:t>
            </a:r>
            <a:r>
              <a:rPr lang="ru-RU" sz="1400" dirty="0" smtClean="0">
                <a:latin typeface="+mn-lt"/>
                <a:ea typeface="Calibri"/>
                <a:cs typeface="Times New Roman" pitchFamily="18" charset="0"/>
              </a:rPr>
              <a:t> и эффективной удельной активности природных радионуклидов </a:t>
            </a:r>
            <a:r>
              <a:rPr lang="ru-RU" sz="1400" dirty="0" smtClean="0">
                <a:latin typeface="+mn-lt"/>
                <a:ea typeface="Calibri"/>
                <a:cs typeface="Times New Roman" pitchFamily="18" charset="0"/>
              </a:rPr>
              <a:t> </a:t>
            </a:r>
            <a:r>
              <a:rPr lang="en-US" sz="1400" baseline="30000" dirty="0" smtClean="0">
                <a:latin typeface="+mn-lt"/>
                <a:cs typeface="Times New Roman" pitchFamily="18" charset="0"/>
              </a:rPr>
              <a:t>40</a:t>
            </a:r>
            <a:r>
              <a:rPr lang="en-US" sz="1400" dirty="0" smtClean="0">
                <a:latin typeface="+mn-lt"/>
                <a:ea typeface="Calibri"/>
                <a:cs typeface="Times New Roman" pitchFamily="18" charset="0"/>
              </a:rPr>
              <a:t>K</a:t>
            </a:r>
            <a:r>
              <a:rPr lang="ru-RU" sz="1400" dirty="0" smtClean="0">
                <a:latin typeface="+mn-lt"/>
                <a:ea typeface="Calibri"/>
                <a:cs typeface="Times New Roman" pitchFamily="18" charset="0"/>
              </a:rPr>
              <a:t>, </a:t>
            </a:r>
            <a:r>
              <a:rPr lang="en-US" sz="1400" baseline="30000" dirty="0" smtClean="0">
                <a:latin typeface="+mn-lt"/>
                <a:cs typeface="Times New Roman" pitchFamily="18" charset="0"/>
              </a:rPr>
              <a:t>226</a:t>
            </a:r>
            <a:r>
              <a:rPr lang="en-US" sz="1400" dirty="0" smtClean="0">
                <a:latin typeface="+mn-lt"/>
                <a:ea typeface="Calibri"/>
                <a:cs typeface="Times New Roman" pitchFamily="18" charset="0"/>
              </a:rPr>
              <a:t>Ra</a:t>
            </a:r>
            <a:r>
              <a:rPr lang="ru-RU" sz="1400" dirty="0" smtClean="0">
                <a:latin typeface="+mn-lt"/>
                <a:ea typeface="Calibri"/>
                <a:cs typeface="Times New Roman" pitchFamily="18" charset="0"/>
              </a:rPr>
              <a:t>, </a:t>
            </a:r>
            <a:r>
              <a:rPr lang="en-US" sz="1400" baseline="30000" dirty="0" smtClean="0">
                <a:latin typeface="+mn-lt"/>
                <a:cs typeface="Times New Roman" pitchFamily="18" charset="0"/>
              </a:rPr>
              <a:t>232</a:t>
            </a:r>
            <a:r>
              <a:rPr lang="en-US" sz="1400" dirty="0" smtClean="0">
                <a:latin typeface="+mn-lt"/>
                <a:ea typeface="Calibri"/>
                <a:cs typeface="Times New Roman" pitchFamily="18" charset="0"/>
              </a:rPr>
              <a:t>Th</a:t>
            </a:r>
            <a:r>
              <a:rPr lang="ru-RU" sz="1400" dirty="0" smtClean="0">
                <a:latin typeface="+mn-lt"/>
                <a:ea typeface="Calibri"/>
                <a:cs typeface="Times New Roman" pitchFamily="18" charset="0"/>
              </a:rPr>
              <a:t>  без предварительного отбора проб с помощью спектрометра МКС-АТ6101ДР</a:t>
            </a:r>
            <a:r>
              <a:rPr lang="ru-RU" sz="1400" dirty="0" smtClean="0">
                <a:latin typeface="+mn-lt"/>
              </a:rPr>
              <a:t> »</a:t>
            </a:r>
          </a:p>
          <a:p>
            <a:pPr algn="just"/>
            <a:endParaRPr lang="en-US" sz="1400" b="0" dirty="0" smtClean="0">
              <a:latin typeface="+mn-lt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312693" y="2357430"/>
          <a:ext cx="6169820" cy="386842"/>
        </p:xfrm>
        <a:graphic>
          <a:graphicData uri="http://schemas.openxmlformats.org/drawingml/2006/table">
            <a:tbl>
              <a:tblPr/>
              <a:tblGrid>
                <a:gridCol w="4143406"/>
                <a:gridCol w="2026414"/>
              </a:tblGrid>
              <a:tr h="929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Диапазон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измерения УА радионуклида</a:t>
                      </a:r>
                      <a:r>
                        <a:rPr lang="en-US" sz="1200" baseline="30000" dirty="0" smtClean="0">
                          <a:latin typeface="+mn-lt"/>
                          <a:cs typeface="Times New Roman" pitchFamily="18" charset="0"/>
                        </a:rPr>
                        <a:t>13</a:t>
                      </a:r>
                      <a:r>
                        <a:rPr lang="ru-RU" sz="1200" baseline="30000" dirty="0" smtClean="0">
                          <a:latin typeface="+mn-lt"/>
                          <a:cs typeface="Times New Roman" pitchFamily="18" charset="0"/>
                        </a:rPr>
                        <a:t>1</a:t>
                      </a:r>
                      <a:r>
                        <a:rPr lang="en-US" sz="1200" dirty="0" smtClean="0">
                          <a:latin typeface="+mn-lt"/>
                          <a:ea typeface="Calibri"/>
                          <a:cs typeface="Times New Roman" pitchFamily="18" charset="0"/>
                        </a:rPr>
                        <a:t>I</a:t>
                      </a:r>
                      <a:r>
                        <a:rPr lang="ru-RU" sz="1200" dirty="0" smtClean="0"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</a:t>
                      </a: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100000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Бк/кг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9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Доверительные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границы погрешности измерений (</a:t>
                      </a:r>
                      <a:r>
                        <a:rPr lang="en-US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P=0,95)</a:t>
                      </a: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</a:t>
                      </a:r>
                      <a:r>
                        <a:rPr lang="en-US" sz="12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– </a:t>
                      </a:r>
                      <a:r>
                        <a:rPr lang="en-US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30%</a:t>
                      </a:r>
                      <a:endParaRPr lang="ru-RU" sz="12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55570" y="3714752"/>
            <a:ext cx="5786478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7027074" y="5072074"/>
            <a:ext cx="47149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0" dirty="0" smtClean="0">
                <a:latin typeface="Arial Cyr"/>
              </a:rPr>
              <a:t>Система, позволяющая подключать три измерительных канала </a:t>
            </a:r>
          </a:p>
          <a:p>
            <a:pPr algn="ctr"/>
            <a:r>
              <a:rPr lang="ru-RU" altLang="ru-RU" i="1" dirty="0" smtClean="0">
                <a:solidFill>
                  <a:srgbClr val="FF0000"/>
                </a:solidFill>
                <a:latin typeface="Arial Cyr"/>
              </a:rPr>
              <a:t>(в </a:t>
            </a:r>
            <a:r>
              <a:rPr lang="ru-RU" altLang="ru-RU" i="1" dirty="0" smtClean="0">
                <a:solidFill>
                  <a:srgbClr val="FF0000"/>
                </a:solidFill>
                <a:latin typeface="Arial Cyr"/>
              </a:rPr>
              <a:t>разработке)</a:t>
            </a:r>
            <a:endParaRPr lang="ru-RU" altLang="ru-RU" i="1" dirty="0">
              <a:solidFill>
                <a:srgbClr val="FF0000"/>
              </a:solidFill>
              <a:latin typeface="Arial Cy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15" descr="AT1145_E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788" y="1257300"/>
            <a:ext cx="5694362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Прямоугольник 16"/>
          <p:cNvSpPr>
            <a:spLocks noChangeArrowheads="1"/>
          </p:cNvSpPr>
          <p:nvPr/>
        </p:nvSpPr>
        <p:spPr bwMode="auto">
          <a:xfrm>
            <a:off x="6240463" y="1571625"/>
            <a:ext cx="5999162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0" dirty="0"/>
              <a:t>Назначение:</a:t>
            </a:r>
          </a:p>
          <a:p>
            <a:pPr lvl="1" algn="just">
              <a:buFont typeface="Arial" pitchFamily="34" charset="0"/>
              <a:buChar char="•"/>
            </a:pPr>
            <a:r>
              <a:rPr lang="ru-RU" b="0" dirty="0"/>
              <a:t>Измерения энергетического распределения гамма-излучения</a:t>
            </a:r>
          </a:p>
          <a:p>
            <a:pPr lvl="1" algn="just">
              <a:buFont typeface="Arial" pitchFamily="34" charset="0"/>
              <a:buChar char="•"/>
            </a:pPr>
            <a:r>
              <a:rPr lang="ru-RU" b="0" dirty="0"/>
              <a:t>Измерение активности, объёмной активности (ОА) и удельной активности (УА) </a:t>
            </a:r>
            <a:r>
              <a:rPr lang="ru-RU" b="0" dirty="0" err="1"/>
              <a:t>гамма-излучающих</a:t>
            </a:r>
            <a:r>
              <a:rPr lang="ru-RU" b="0" dirty="0"/>
              <a:t> радионуклидов в воде, продуктах питания, продукции агропромышленного комплекса, почве, строительных материалах, промышленном сырье и других объектах окружающей среды. </a:t>
            </a:r>
          </a:p>
          <a:p>
            <a:pPr lvl="1" algn="just">
              <a:buFont typeface="Arial" pitchFamily="34" charset="0"/>
              <a:buChar char="•"/>
            </a:pPr>
            <a:r>
              <a:rPr lang="ru-RU" b="0" dirty="0"/>
              <a:t>Анализ сложного </a:t>
            </a:r>
            <a:r>
              <a:rPr lang="ru-RU" b="0" dirty="0" err="1"/>
              <a:t>радионуклидного</a:t>
            </a:r>
            <a:r>
              <a:rPr lang="ru-RU" b="0" dirty="0"/>
              <a:t> состава проб материалов и веществ.</a:t>
            </a:r>
          </a:p>
          <a:p>
            <a:pPr lvl="1" algn="just">
              <a:buFont typeface="Arial" pitchFamily="34" charset="0"/>
              <a:buChar char="•"/>
            </a:pPr>
            <a:endParaRPr lang="ru-RU" b="0" dirty="0"/>
          </a:p>
          <a:p>
            <a:pPr algn="just"/>
            <a:endParaRPr lang="ru-RU" b="0" dirty="0"/>
          </a:p>
        </p:txBody>
      </p:sp>
      <p:sp>
        <p:nvSpPr>
          <p:cNvPr id="16389" name="Прямоугольник 17"/>
          <p:cNvSpPr>
            <a:spLocks noChangeArrowheads="1"/>
          </p:cNvSpPr>
          <p:nvPr/>
        </p:nvSpPr>
        <p:spPr bwMode="auto">
          <a:xfrm>
            <a:off x="6054725" y="742950"/>
            <a:ext cx="4214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0" dirty="0">
                <a:solidFill>
                  <a:srgbClr val="FF0000"/>
                </a:solidFill>
              </a:rPr>
              <a:t>Разрабатываемое оборудование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5168900" y="250825"/>
            <a:ext cx="73136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u="sng">
                <a:solidFill>
                  <a:schemeClr val="bg1"/>
                </a:solidFill>
                <a:latin typeface="Arial Cyr"/>
              </a:rPr>
              <a:t>Радиометр-спектрометр МКГ-АТ1145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5"/>
          <p:cNvSpPr txBox="1">
            <a:spLocks noChangeArrowheads="1"/>
          </p:cNvSpPr>
          <p:nvPr/>
        </p:nvSpPr>
        <p:spPr bwMode="auto">
          <a:xfrm>
            <a:off x="5168900" y="250825"/>
            <a:ext cx="73136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u="sng">
                <a:solidFill>
                  <a:schemeClr val="bg1"/>
                </a:solidFill>
                <a:latin typeface="Arial Cyr"/>
              </a:rPr>
              <a:t>Радиометр-спектрометр МКГ-АТ1145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6956425" y="1214438"/>
          <a:ext cx="5143500" cy="4784728"/>
        </p:xfrm>
        <a:graphic>
          <a:graphicData uri="http://schemas.openxmlformats.org/drawingml/2006/table">
            <a:tbl>
              <a:tblPr/>
              <a:tblGrid>
                <a:gridCol w="3300413"/>
                <a:gridCol w="1843087"/>
              </a:tblGrid>
              <a:tr h="211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Характеристика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Значение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SimSun" pitchFamily="2" charset="-122"/>
                        </a:rPr>
                        <a:t>Диапазон регистрируемых энергий гамма-излучения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от 50 до 3000 кэВ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Типовое значение относительного энергетического разрешение для энергии 662 кэВ (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137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Cs):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для МКГ-АТ1145     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NaI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Tl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7,5%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для МКГ-АТ1145С  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SrI</a:t>
                      </a:r>
                      <a:r>
                        <a:rPr kumimoji="0" lang="ru-RU" sz="1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Eu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3,3%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Пределы погрешности характеристики преобразования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±1%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Пределы допускаемой относительной погрешности при измерении удельной активности (объёмной) активности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±30%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2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Диапазоны измерений удельной (объёмной) активности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Бк/кг (Бк/л)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Радионуклид 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134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Cs,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·10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Радионуклид </a:t>
                      </a:r>
                      <a:r>
                        <a:rPr kumimoji="0" lang="ru-RU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137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Cs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·10</a:t>
                      </a:r>
                      <a:r>
                        <a:rPr kumimoji="0" lang="ru-RU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Радионуклид 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13</a:t>
                      </a:r>
                      <a:r>
                        <a:rPr kumimoji="0" 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I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15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·10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Радионуклид </a:t>
                      </a:r>
                      <a:r>
                        <a:rPr kumimoji="0" 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40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K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200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·10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Радионуклид 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60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Co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(для АТ1145С)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200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–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·10</a:t>
                      </a:r>
                      <a:r>
                        <a:rPr kumimoji="0" lang="ru-RU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Масса прибора, не более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40 кг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452" name="Picture 14" descr="\\FILESERVER\Advertisement\05. Фото приборы и комплектности\Фото приборов\#PHOTO - Products ATOMTEX 2020\17.SMART DETECTION UNITS AND DETECTION DEVICES\Spectrometric Gamma Radiation Detection Units\Detection Units example-photo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025" y="1285875"/>
            <a:ext cx="2722563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53" name="Picture 15" descr="\\FILESERVER\Advertisement\05. Фото приборы и комплектности\Фото приборов\БЛОКИ ДЕТЕКТИРОВАНИЯ\БДКГ-05С\BDKG-05S\IP65\BDKG-05S (7).jpg"/>
          <p:cNvPicPr>
            <a:picLocks noChangeAspect="1" noChangeArrowheads="1"/>
          </p:cNvPicPr>
          <p:nvPr/>
        </p:nvPicPr>
        <p:blipFill>
          <a:blip r:embed="rId4"/>
          <a:srcRect t="23465" b="22972"/>
          <a:stretch>
            <a:fillRect/>
          </a:stretch>
        </p:blipFill>
        <p:spPr bwMode="auto">
          <a:xfrm>
            <a:off x="3811588" y="1214438"/>
            <a:ext cx="2571750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54" name="Прямоугольник 17"/>
          <p:cNvSpPr>
            <a:spLocks noChangeArrowheads="1"/>
          </p:cNvSpPr>
          <p:nvPr/>
        </p:nvSpPr>
        <p:spPr bwMode="auto">
          <a:xfrm>
            <a:off x="19050" y="2643188"/>
            <a:ext cx="33115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 b="0"/>
              <a:t>Спектрометрический блок детектирования гамма-излучения на основе сцинтилляционного кристалла </a:t>
            </a:r>
            <a:r>
              <a:rPr lang="en-US" sz="1200"/>
              <a:t>NaI</a:t>
            </a:r>
            <a:r>
              <a:rPr lang="ru-RU" sz="1200"/>
              <a:t>(</a:t>
            </a:r>
            <a:r>
              <a:rPr lang="en-US" sz="1200"/>
              <a:t>Tl</a:t>
            </a:r>
            <a:r>
              <a:rPr lang="ru-RU" sz="1200"/>
              <a:t>) </a:t>
            </a:r>
            <a:r>
              <a:rPr lang="ru-RU" sz="1200" b="0"/>
              <a:t>размерами </a:t>
            </a:r>
            <a:r>
              <a:rPr lang="en-GB" sz="1200" b="0">
                <a:sym typeface="Symbol" pitchFamily="18" charset="2"/>
              </a:rPr>
              <a:t></a:t>
            </a:r>
            <a:r>
              <a:rPr lang="ru-RU" sz="1200" b="0">
                <a:sym typeface="Symbol" pitchFamily="18" charset="2"/>
              </a:rPr>
              <a:t>40</a:t>
            </a:r>
            <a:r>
              <a:rPr lang="ru-RU" sz="1200" b="0"/>
              <a:t>×40</a:t>
            </a:r>
            <a:r>
              <a:rPr lang="en-US" sz="1200" b="0"/>
              <a:t> </a:t>
            </a:r>
            <a:r>
              <a:rPr lang="ru-RU" sz="1200" b="0"/>
              <a:t>мм (МКГ-АТ1145).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416300" y="2643188"/>
            <a:ext cx="3313113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200" b="0" dirty="0">
                <a:latin typeface="+mj-lt"/>
              </a:rPr>
              <a:t>Спектрометрический блок детектирования гамма-излучения на основе сцинтилляционного кристалла </a:t>
            </a:r>
            <a:r>
              <a:rPr lang="en-US" sz="1200" dirty="0" err="1">
                <a:latin typeface="+mj-lt"/>
                <a:ea typeface="Times New Roman"/>
              </a:rPr>
              <a:t>SrI</a:t>
            </a:r>
            <a:r>
              <a:rPr lang="ru-RU" sz="1200" baseline="-25000" dirty="0">
                <a:latin typeface="+mj-lt"/>
                <a:ea typeface="Times New Roman"/>
              </a:rPr>
              <a:t>2</a:t>
            </a:r>
            <a:r>
              <a:rPr lang="ru-RU" sz="1200" dirty="0">
                <a:latin typeface="+mj-lt"/>
                <a:ea typeface="Times New Roman"/>
              </a:rPr>
              <a:t>(</a:t>
            </a:r>
            <a:r>
              <a:rPr lang="en-US" sz="1200" dirty="0" err="1">
                <a:latin typeface="+mj-lt"/>
                <a:ea typeface="Times New Roman"/>
              </a:rPr>
              <a:t>Eu</a:t>
            </a:r>
            <a:r>
              <a:rPr lang="ru-RU" sz="1200" dirty="0">
                <a:latin typeface="+mj-lt"/>
                <a:ea typeface="Times New Roman"/>
              </a:rPr>
              <a:t>) </a:t>
            </a:r>
            <a:r>
              <a:rPr lang="ru-RU" sz="1200" b="0" dirty="0">
                <a:latin typeface="+mj-lt"/>
              </a:rPr>
              <a:t>размерами </a:t>
            </a:r>
            <a:r>
              <a:rPr lang="en-GB" sz="1200" b="0" dirty="0" smtClean="0">
                <a:latin typeface="+mj-lt"/>
                <a:sym typeface="Symbol"/>
              </a:rPr>
              <a:t></a:t>
            </a:r>
            <a:r>
              <a:rPr lang="ru-RU" sz="1200" b="0" dirty="0" smtClean="0">
                <a:latin typeface="+mj-lt"/>
                <a:sym typeface="Symbol"/>
              </a:rPr>
              <a:t>40</a:t>
            </a:r>
            <a:r>
              <a:rPr lang="ru-RU" sz="1200" b="0" dirty="0" smtClean="0">
                <a:latin typeface="+mj-lt"/>
              </a:rPr>
              <a:t>×40</a:t>
            </a:r>
            <a:r>
              <a:rPr lang="en-US" sz="1200" b="0" dirty="0">
                <a:latin typeface="+mj-lt"/>
              </a:rPr>
              <a:t> </a:t>
            </a:r>
            <a:r>
              <a:rPr lang="ru-RU" sz="1200" b="0" dirty="0">
                <a:latin typeface="+mj-lt"/>
              </a:rPr>
              <a:t>мм </a:t>
            </a:r>
            <a:r>
              <a:rPr lang="ru-RU" sz="1200" b="0" dirty="0"/>
              <a:t>(МКГ-АТ1145С).</a:t>
            </a:r>
            <a:endParaRPr lang="ru-RU" sz="1200" b="0" dirty="0">
              <a:latin typeface="+mj-lt"/>
            </a:endParaRPr>
          </a:p>
        </p:txBody>
      </p:sp>
      <p:pic>
        <p:nvPicPr>
          <p:cNvPr id="17456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11275" y="3500438"/>
            <a:ext cx="44481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57" name="Прямоугольник 20"/>
          <p:cNvSpPr>
            <a:spLocks noChangeArrowheads="1"/>
          </p:cNvSpPr>
          <p:nvPr/>
        </p:nvSpPr>
        <p:spPr bwMode="auto">
          <a:xfrm>
            <a:off x="382588" y="5929313"/>
            <a:ext cx="62388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0"/>
              <a:t>Программное обеспечение </a:t>
            </a:r>
          </a:p>
          <a:p>
            <a:pPr algn="ctr"/>
            <a:r>
              <a:rPr lang="ru-RU"/>
              <a:t>«</a:t>
            </a:r>
            <a:r>
              <a:rPr lang="en-US"/>
              <a:t>ATMA</a:t>
            </a:r>
            <a:r>
              <a:rPr lang="ru-RU"/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Прямоугольник 10"/>
          <p:cNvSpPr>
            <a:spLocks noChangeArrowheads="1"/>
          </p:cNvSpPr>
          <p:nvPr/>
        </p:nvSpPr>
        <p:spPr bwMode="auto">
          <a:xfrm>
            <a:off x="5143500" y="238125"/>
            <a:ext cx="5770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400" u="sng">
                <a:solidFill>
                  <a:schemeClr val="bg1"/>
                </a:solidFill>
                <a:latin typeface="Arial Cyr"/>
              </a:rPr>
              <a:t>Радиометр-спектрометр МКГ-АТ1145</a:t>
            </a:r>
          </a:p>
        </p:txBody>
      </p:sp>
      <p:pic>
        <p:nvPicPr>
          <p:cNvPr id="18436" name="Picture 12"/>
          <p:cNvPicPr>
            <a:picLocks noChangeAspect="1" noChangeArrowheads="1"/>
          </p:cNvPicPr>
          <p:nvPr/>
        </p:nvPicPr>
        <p:blipFill>
          <a:blip r:embed="rId3"/>
          <a:srcRect t="28471" r="7817" b="5556"/>
          <a:stretch>
            <a:fillRect/>
          </a:stretch>
        </p:blipFill>
        <p:spPr bwMode="auto">
          <a:xfrm>
            <a:off x="760413" y="3852863"/>
            <a:ext cx="65563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3"/>
          <p:cNvPicPr>
            <a:picLocks noChangeAspect="1" noChangeArrowheads="1"/>
          </p:cNvPicPr>
          <p:nvPr/>
        </p:nvPicPr>
        <p:blipFill>
          <a:blip r:embed="rId4"/>
          <a:srcRect t="29167" r="12505" b="6250"/>
          <a:stretch>
            <a:fillRect/>
          </a:stretch>
        </p:blipFill>
        <p:spPr bwMode="auto">
          <a:xfrm>
            <a:off x="773113" y="1049338"/>
            <a:ext cx="6500812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Стрелка вниз 7"/>
          <p:cNvSpPr>
            <a:spLocks noChangeArrowheads="1"/>
          </p:cNvSpPr>
          <p:nvPr/>
        </p:nvSpPr>
        <p:spPr bwMode="auto">
          <a:xfrm rot="-4657175">
            <a:off x="2920206" y="1608932"/>
            <a:ext cx="160337" cy="787400"/>
          </a:xfrm>
          <a:prstGeom prst="downArrow">
            <a:avLst>
              <a:gd name="adj1" fmla="val 50000"/>
              <a:gd name="adj2" fmla="val 50018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18439" name="Стрелка вниз 8"/>
          <p:cNvSpPr>
            <a:spLocks noChangeArrowheads="1"/>
          </p:cNvSpPr>
          <p:nvPr/>
        </p:nvSpPr>
        <p:spPr bwMode="auto">
          <a:xfrm rot="-4657175">
            <a:off x="3365500" y="1089025"/>
            <a:ext cx="160338" cy="788988"/>
          </a:xfrm>
          <a:prstGeom prst="downArrow">
            <a:avLst>
              <a:gd name="adj1" fmla="val 50000"/>
              <a:gd name="adj2" fmla="val 50119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18440" name="Стрелка вниз 10"/>
          <p:cNvSpPr>
            <a:spLocks noChangeArrowheads="1"/>
          </p:cNvSpPr>
          <p:nvPr/>
        </p:nvSpPr>
        <p:spPr bwMode="auto">
          <a:xfrm rot="-4657175">
            <a:off x="3097213" y="1311275"/>
            <a:ext cx="160338" cy="788987"/>
          </a:xfrm>
          <a:prstGeom prst="downArrow">
            <a:avLst>
              <a:gd name="adj1" fmla="val 50000"/>
              <a:gd name="adj2" fmla="val 50119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18441" name="Стрелка вниз 11"/>
          <p:cNvSpPr>
            <a:spLocks noChangeArrowheads="1"/>
          </p:cNvSpPr>
          <p:nvPr/>
        </p:nvSpPr>
        <p:spPr bwMode="auto">
          <a:xfrm rot="-4657175">
            <a:off x="3134519" y="4198144"/>
            <a:ext cx="160338" cy="787400"/>
          </a:xfrm>
          <a:prstGeom prst="downArrow">
            <a:avLst>
              <a:gd name="adj1" fmla="val 50000"/>
              <a:gd name="adj2" fmla="val 50018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18442" name="Стрелка вниз 12"/>
          <p:cNvSpPr>
            <a:spLocks noChangeArrowheads="1"/>
          </p:cNvSpPr>
          <p:nvPr/>
        </p:nvSpPr>
        <p:spPr bwMode="auto">
          <a:xfrm rot="-4657175">
            <a:off x="3420269" y="3912394"/>
            <a:ext cx="160338" cy="787400"/>
          </a:xfrm>
          <a:prstGeom prst="downArrow">
            <a:avLst>
              <a:gd name="adj1" fmla="val 50000"/>
              <a:gd name="adj2" fmla="val 50018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18443" name="TextBox 13"/>
          <p:cNvSpPr txBox="1">
            <a:spLocks noChangeArrowheads="1"/>
          </p:cNvSpPr>
          <p:nvPr/>
        </p:nvSpPr>
        <p:spPr bwMode="auto">
          <a:xfrm rot="699113">
            <a:off x="2587625" y="1106488"/>
            <a:ext cx="92868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b="0" dirty="0">
                <a:latin typeface="Times New Roman" pitchFamily="18" charset="0"/>
                <a:cs typeface="Times New Roman" pitchFamily="18" charset="0"/>
              </a:rPr>
              <a:t>662 кэВ</a:t>
            </a:r>
            <a:r>
              <a:rPr lang="en-US" sz="1000" b="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000" b="0" baseline="30000" dirty="0"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sz="1000" b="0" baseline="30000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000" b="0" dirty="0" err="1">
                <a:latin typeface="Times New Roman" pitchFamily="18" charset="0"/>
                <a:cs typeface="Times New Roman" pitchFamily="18" charset="0"/>
              </a:rPr>
              <a:t>Cs</a:t>
            </a:r>
            <a:r>
              <a:rPr lang="en-US" sz="1000" b="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sz="1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4" name="TextBox 14"/>
          <p:cNvSpPr txBox="1">
            <a:spLocks noChangeArrowheads="1"/>
          </p:cNvSpPr>
          <p:nvPr/>
        </p:nvSpPr>
        <p:spPr bwMode="auto">
          <a:xfrm rot="699113">
            <a:off x="2271713" y="1374775"/>
            <a:ext cx="928687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>
                <a:latin typeface="Times New Roman" pitchFamily="18" charset="0"/>
                <a:cs typeface="Times New Roman" pitchFamily="18" charset="0"/>
              </a:rPr>
              <a:t>605</a:t>
            </a:r>
            <a:r>
              <a:rPr lang="ru-RU" sz="1000" b="0">
                <a:latin typeface="Times New Roman" pitchFamily="18" charset="0"/>
                <a:cs typeface="Times New Roman" pitchFamily="18" charset="0"/>
              </a:rPr>
              <a:t> кэВ</a:t>
            </a:r>
            <a:r>
              <a:rPr lang="en-US" sz="1000" b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000" b="0" baseline="30000"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sz="1000" b="0" baseline="30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000" b="0">
                <a:latin typeface="Times New Roman" pitchFamily="18" charset="0"/>
                <a:cs typeface="Times New Roman" pitchFamily="18" charset="0"/>
              </a:rPr>
              <a:t>Cs</a:t>
            </a:r>
            <a:r>
              <a:rPr lang="en-US" sz="1000" b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8445" name="TextBox 15"/>
          <p:cNvSpPr txBox="1">
            <a:spLocks noChangeArrowheads="1"/>
          </p:cNvSpPr>
          <p:nvPr/>
        </p:nvSpPr>
        <p:spPr bwMode="auto">
          <a:xfrm rot="699113">
            <a:off x="2103438" y="1660525"/>
            <a:ext cx="928687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>
                <a:latin typeface="Times New Roman" pitchFamily="18" charset="0"/>
                <a:cs typeface="Times New Roman" pitchFamily="18" charset="0"/>
              </a:rPr>
              <a:t>569</a:t>
            </a:r>
            <a:r>
              <a:rPr lang="ru-RU" sz="1000" b="0">
                <a:latin typeface="Times New Roman" pitchFamily="18" charset="0"/>
                <a:cs typeface="Times New Roman" pitchFamily="18" charset="0"/>
              </a:rPr>
              <a:t> кэВ</a:t>
            </a:r>
            <a:r>
              <a:rPr lang="en-US" sz="1000" b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000" b="0" baseline="30000">
                <a:latin typeface="Times New Roman" pitchFamily="18" charset="0"/>
                <a:cs typeface="Times New Roman" pitchFamily="18" charset="0"/>
              </a:rPr>
              <a:t>134</a:t>
            </a:r>
            <a:r>
              <a:rPr lang="ru-RU" sz="1000" b="0">
                <a:latin typeface="Times New Roman" pitchFamily="18" charset="0"/>
                <a:cs typeface="Times New Roman" pitchFamily="18" charset="0"/>
              </a:rPr>
              <a:t>Cs</a:t>
            </a:r>
            <a:r>
              <a:rPr lang="en-US" sz="1000" b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146300" y="3214688"/>
            <a:ext cx="62388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0" dirty="0">
                <a:latin typeface="+mj-lt"/>
                <a:cs typeface="Times New Roman" pitchFamily="18" charset="0"/>
              </a:rPr>
              <a:t>спектры от смеси радионуклидов </a:t>
            </a:r>
            <a:r>
              <a:rPr lang="ru-RU" sz="1400" b="0" baseline="30000" dirty="0">
                <a:latin typeface="+mj-lt"/>
                <a:cs typeface="Times New Roman" pitchFamily="18" charset="0"/>
              </a:rPr>
              <a:t>137</a:t>
            </a:r>
            <a:r>
              <a:rPr lang="ru-RU" sz="1400" b="0" dirty="0">
                <a:latin typeface="+mj-lt"/>
                <a:cs typeface="Times New Roman" pitchFamily="18" charset="0"/>
              </a:rPr>
              <a:t>Cs и </a:t>
            </a:r>
            <a:r>
              <a:rPr lang="ru-RU" sz="1400" b="0" baseline="30000" dirty="0">
                <a:latin typeface="+mj-lt"/>
                <a:cs typeface="Times New Roman" pitchFamily="18" charset="0"/>
              </a:rPr>
              <a:t>134</a:t>
            </a:r>
            <a:r>
              <a:rPr lang="ru-RU" sz="1400" b="0" dirty="0">
                <a:latin typeface="+mj-lt"/>
                <a:cs typeface="Times New Roman" pitchFamily="18" charset="0"/>
              </a:rPr>
              <a:t>Cs</a:t>
            </a:r>
            <a:endParaRPr lang="en-US" sz="1400" b="0" dirty="0">
              <a:latin typeface="+mj-lt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68525" y="5857875"/>
            <a:ext cx="623887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400" b="0" dirty="0">
                <a:latin typeface="+mn-lt"/>
                <a:cs typeface="Times New Roman" pitchFamily="18" charset="0"/>
              </a:rPr>
              <a:t>спектры от смеси радионуклидов </a:t>
            </a:r>
            <a:r>
              <a:rPr lang="ru-RU" sz="1400" b="0" baseline="30000" dirty="0">
                <a:latin typeface="+mn-lt"/>
                <a:cs typeface="Times New Roman" pitchFamily="18" charset="0"/>
              </a:rPr>
              <a:t>137</a:t>
            </a:r>
            <a:r>
              <a:rPr lang="ru-RU" sz="1400" b="0" dirty="0">
                <a:latin typeface="+mn-lt"/>
                <a:cs typeface="Times New Roman" pitchFamily="18" charset="0"/>
              </a:rPr>
              <a:t>Cs и </a:t>
            </a:r>
            <a:r>
              <a:rPr lang="ru-RU" sz="1400" b="0" baseline="30000" dirty="0">
                <a:latin typeface="+mn-lt"/>
                <a:cs typeface="Times New Roman" pitchFamily="18" charset="0"/>
              </a:rPr>
              <a:t>226</a:t>
            </a:r>
            <a:r>
              <a:rPr lang="en-US" sz="1400" b="0" dirty="0">
                <a:latin typeface="+mn-lt"/>
                <a:cs typeface="Times New Roman" pitchFamily="18" charset="0"/>
              </a:rPr>
              <a:t>Ra</a:t>
            </a:r>
          </a:p>
        </p:txBody>
      </p:sp>
      <p:sp>
        <p:nvSpPr>
          <p:cNvPr id="18448" name="TextBox 18"/>
          <p:cNvSpPr txBox="1">
            <a:spLocks noChangeArrowheads="1"/>
          </p:cNvSpPr>
          <p:nvPr/>
        </p:nvSpPr>
        <p:spPr bwMode="auto">
          <a:xfrm rot="699113">
            <a:off x="2333625" y="4232275"/>
            <a:ext cx="928688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>
                <a:latin typeface="Times New Roman" pitchFamily="18" charset="0"/>
                <a:cs typeface="Times New Roman" pitchFamily="18" charset="0"/>
              </a:rPr>
              <a:t>609</a:t>
            </a:r>
            <a:r>
              <a:rPr lang="ru-RU" sz="1000" b="0">
                <a:latin typeface="Times New Roman" pitchFamily="18" charset="0"/>
                <a:cs typeface="Times New Roman" pitchFamily="18" charset="0"/>
              </a:rPr>
              <a:t> кэВ</a:t>
            </a:r>
            <a:r>
              <a:rPr lang="en-US" sz="1000" b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000" b="0" baseline="30000">
                <a:latin typeface="Times New Roman" pitchFamily="18" charset="0"/>
                <a:cs typeface="Times New Roman" pitchFamily="18" charset="0"/>
              </a:rPr>
              <a:t>226</a:t>
            </a:r>
            <a:r>
              <a:rPr lang="en-US" sz="1000" b="0">
                <a:latin typeface="Times New Roman" pitchFamily="18" charset="0"/>
                <a:cs typeface="Times New Roman" pitchFamily="18" charset="0"/>
              </a:rPr>
              <a:t>Ra)</a:t>
            </a:r>
          </a:p>
        </p:txBody>
      </p:sp>
      <p:sp>
        <p:nvSpPr>
          <p:cNvPr id="18449" name="TextBox 19"/>
          <p:cNvSpPr txBox="1">
            <a:spLocks noChangeArrowheads="1"/>
          </p:cNvSpPr>
          <p:nvPr/>
        </p:nvSpPr>
        <p:spPr bwMode="auto">
          <a:xfrm rot="699113">
            <a:off x="2603500" y="3910013"/>
            <a:ext cx="928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000" b="0">
                <a:latin typeface="Times New Roman" pitchFamily="18" charset="0"/>
                <a:cs typeface="Times New Roman" pitchFamily="18" charset="0"/>
              </a:rPr>
              <a:t>662 кэВ</a:t>
            </a:r>
            <a:r>
              <a:rPr lang="en-US" sz="1000" b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000" b="0" baseline="30000"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sz="1000" b="0" baseline="3000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1000" b="0">
                <a:latin typeface="Times New Roman" pitchFamily="18" charset="0"/>
                <a:cs typeface="Times New Roman" pitchFamily="18" charset="0"/>
              </a:rPr>
              <a:t>Cs</a:t>
            </a:r>
            <a:r>
              <a:rPr lang="en-US" sz="1000" b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8450" name="Стрелка вправо 21"/>
          <p:cNvSpPr>
            <a:spLocks noChangeArrowheads="1"/>
          </p:cNvSpPr>
          <p:nvPr/>
        </p:nvSpPr>
        <p:spPr bwMode="auto">
          <a:xfrm rot="10125212">
            <a:off x="4540250" y="1725613"/>
            <a:ext cx="876300" cy="225425"/>
          </a:xfrm>
          <a:prstGeom prst="rightArrow">
            <a:avLst>
              <a:gd name="adj1" fmla="val 50000"/>
              <a:gd name="adj2" fmla="val 49689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18451" name="TextBox 22"/>
          <p:cNvSpPr txBox="1">
            <a:spLocks noChangeArrowheads="1"/>
          </p:cNvSpPr>
          <p:nvPr/>
        </p:nvSpPr>
        <p:spPr bwMode="auto">
          <a:xfrm rot="-777771">
            <a:off x="5362575" y="1382713"/>
            <a:ext cx="92868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>
                <a:latin typeface="Times New Roman" pitchFamily="18" charset="0"/>
                <a:cs typeface="Times New Roman" pitchFamily="18" charset="0"/>
              </a:rPr>
              <a:t>796</a:t>
            </a:r>
            <a:r>
              <a:rPr lang="ru-RU" sz="1000" b="0" dirty="0">
                <a:latin typeface="Times New Roman" pitchFamily="18" charset="0"/>
                <a:cs typeface="Times New Roman" pitchFamily="18" charset="0"/>
              </a:rPr>
              <a:t> кэВ</a:t>
            </a:r>
            <a:r>
              <a:rPr lang="en-US" sz="1000" b="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000" b="0" baseline="30000" dirty="0"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sz="1000" b="0" baseline="30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000" b="0" dirty="0" err="1">
                <a:latin typeface="Times New Roman" pitchFamily="18" charset="0"/>
                <a:cs typeface="Times New Roman" pitchFamily="18" charset="0"/>
              </a:rPr>
              <a:t>Cs</a:t>
            </a:r>
            <a:r>
              <a:rPr lang="en-US" sz="1000" b="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endParaRPr lang="ru-RU" sz="1000" b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1709738" y="2149475"/>
            <a:ext cx="93599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600" dirty="0"/>
              <a:t>Спектрометрическое и радиометрическое оборудование для контроля медицинских радионуклидов.</a:t>
            </a:r>
          </a:p>
        </p:txBody>
      </p:sp>
      <p:sp>
        <p:nvSpPr>
          <p:cNvPr id="3076" name="Rectangle 7"/>
          <p:cNvSpPr>
            <a:spLocks noChangeArrowheads="1"/>
          </p:cNvSpPr>
          <p:nvPr/>
        </p:nvSpPr>
        <p:spPr bwMode="auto">
          <a:xfrm>
            <a:off x="454025" y="1071563"/>
            <a:ext cx="118602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0" dirty="0">
                <a:cs typeface="Times New Roman" pitchFamily="18" charset="0"/>
              </a:rPr>
              <a:t>УП «АТОМТЕХ»</a:t>
            </a:r>
            <a:r>
              <a:rPr lang="en-US" sz="2400" b="0" dirty="0">
                <a:cs typeface="Times New Roman" pitchFamily="18" charset="0"/>
              </a:rPr>
              <a:t> </a:t>
            </a:r>
            <a:r>
              <a:rPr lang="ru-RU" sz="2400" b="0" dirty="0">
                <a:cs typeface="Times New Roman" pitchFamily="18" charset="0"/>
              </a:rPr>
              <a:t>г. Минск, Республика Беларусь</a:t>
            </a:r>
            <a:endParaRPr lang="ru-RU" sz="2400" b="0" dirty="0"/>
          </a:p>
        </p:txBody>
      </p:sp>
      <p:sp>
        <p:nvSpPr>
          <p:cNvPr id="3077" name="Rectangle 7"/>
          <p:cNvSpPr>
            <a:spLocks noChangeArrowheads="1"/>
          </p:cNvSpPr>
          <p:nvPr/>
        </p:nvSpPr>
        <p:spPr bwMode="auto">
          <a:xfrm>
            <a:off x="0" y="4500563"/>
            <a:ext cx="124825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u="sng" dirty="0" err="1"/>
              <a:t>Ничипорчук</a:t>
            </a:r>
            <a:r>
              <a:rPr lang="ru-RU" u="sng"/>
              <a:t> А.О.,</a:t>
            </a:r>
            <a:r>
              <a:rPr lang="ru-RU"/>
              <a:t> </a:t>
            </a:r>
            <a:r>
              <a:rPr lang="ru-RU" b="0"/>
              <a:t>Толкачев А.Н., Семерикова В.В., Оболонский Д.И</a:t>
            </a:r>
            <a:r>
              <a:rPr lang="ru-RU"/>
              <a:t>.</a:t>
            </a:r>
          </a:p>
        </p:txBody>
      </p:sp>
      <p:sp>
        <p:nvSpPr>
          <p:cNvPr id="3078" name="Rectangle 7"/>
          <p:cNvSpPr>
            <a:spLocks noChangeArrowheads="1"/>
          </p:cNvSpPr>
          <p:nvPr/>
        </p:nvSpPr>
        <p:spPr bwMode="auto">
          <a:xfrm>
            <a:off x="1096963" y="5195888"/>
            <a:ext cx="106457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0" i="1"/>
              <a:t> </a:t>
            </a:r>
            <a:r>
              <a:rPr lang="en-US" b="0" i="1"/>
              <a:t>XVI </a:t>
            </a:r>
            <a:r>
              <a:rPr lang="ru-RU" b="0" i="1"/>
              <a:t>Международное совещание «Проблемы прикладной спектрометрии и радиометрии» имени В.И. Даниленко </a:t>
            </a:r>
          </a:p>
        </p:txBody>
      </p:sp>
      <p:sp>
        <p:nvSpPr>
          <p:cNvPr id="3079" name="Прямоугольник 14"/>
          <p:cNvSpPr>
            <a:spLocks noChangeArrowheads="1"/>
          </p:cNvSpPr>
          <p:nvPr/>
        </p:nvSpPr>
        <p:spPr bwMode="auto">
          <a:xfrm>
            <a:off x="4668838" y="5929313"/>
            <a:ext cx="32654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 i="1"/>
              <a:t>Москва, 16-18 октября 2023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5"/>
          <p:cNvSpPr txBox="1">
            <a:spLocks noChangeArrowheads="1"/>
          </p:cNvSpPr>
          <p:nvPr/>
        </p:nvSpPr>
        <p:spPr bwMode="auto">
          <a:xfrm>
            <a:off x="5168900" y="252413"/>
            <a:ext cx="7313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i="1">
                <a:solidFill>
                  <a:schemeClr val="bg1"/>
                </a:solidFill>
              </a:rPr>
              <a:t>Заключение</a:t>
            </a:r>
          </a:p>
        </p:txBody>
      </p:sp>
      <p:sp>
        <p:nvSpPr>
          <p:cNvPr id="22532" name="Rectangle 10"/>
          <p:cNvSpPr>
            <a:spLocks noChangeArrowheads="1"/>
          </p:cNvSpPr>
          <p:nvPr/>
        </p:nvSpPr>
        <p:spPr bwMode="auto">
          <a:xfrm>
            <a:off x="526216" y="1357298"/>
            <a:ext cx="1162526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184150" algn="just">
              <a:lnSpc>
                <a:spcPct val="150000"/>
              </a:lnSpc>
              <a:tabLst>
                <a:tab pos="182563" algn="l"/>
              </a:tabLst>
            </a:pPr>
            <a:r>
              <a:rPr lang="ru-RU" sz="2000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Все выпускаемое оборудование производства предприятия </a:t>
            </a:r>
            <a:r>
              <a:rPr lang="ru-RU" sz="2000" dirty="0">
                <a:ea typeface="MS Mincho" pitchFamily="49" charset="-128"/>
                <a:cs typeface="Times New Roman" pitchFamily="18" charset="0"/>
              </a:rPr>
              <a:t>«</a:t>
            </a:r>
            <a:r>
              <a:rPr lang="ru-RU" sz="2000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АТОМТЕХ</a:t>
            </a:r>
            <a:r>
              <a:rPr lang="ru-RU" sz="2000" dirty="0">
                <a:ea typeface="MS Mincho" pitchFamily="49" charset="-128"/>
                <a:cs typeface="Times New Roman" pitchFamily="18" charset="0"/>
              </a:rPr>
              <a:t>»</a:t>
            </a:r>
            <a:r>
              <a:rPr lang="ru-RU" sz="2000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разработано в соответствии с требованиями государственной системы обеспечения единства измерений, является сертифицированным на территории России, Беларуси и </a:t>
            </a:r>
            <a:r>
              <a:rPr lang="ru-RU" sz="20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Казахстана отвечает </a:t>
            </a:r>
            <a:r>
              <a:rPr lang="ru-RU" sz="2000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требованиям международных и отечественных стандартов. Десятки выпущенных спектрометров и радиометров работают в составе многочисленных отечественных и зарубежных лабораторий радиационного контроля и регулярно участвуют в процедурах </a:t>
            </a:r>
            <a:r>
              <a:rPr lang="ru-RU" sz="2000" dirty="0" err="1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межлабораторных</a:t>
            </a:r>
            <a:r>
              <a:rPr lang="ru-RU" sz="2000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сличений.</a:t>
            </a:r>
            <a:endParaRPr lang="ru-RU" sz="2000" dirty="0">
              <a:ea typeface="MS Mincho" pitchFamily="49" charset="-128"/>
              <a:cs typeface="Times New Roman" pitchFamily="18" charset="0"/>
            </a:endParaRPr>
          </a:p>
          <a:p>
            <a:pPr indent="184150" algn="just">
              <a:lnSpc>
                <a:spcPct val="150000"/>
              </a:lnSpc>
              <a:tabLst>
                <a:tab pos="182563" algn="l"/>
              </a:tabLst>
            </a:pPr>
            <a:r>
              <a:rPr lang="ru-RU" sz="2000" dirty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Программное обеспечение, поставляемое в комплекте с данными приборами, имеет удобный пользовательский интерфейс, позволяет выдавать отчеты о проведенных измерениях, формировать и хранить базу данных результатов измерений.</a:t>
            </a:r>
            <a:endParaRPr lang="ru-RU" sz="2000" dirty="0">
              <a:ea typeface="MS Mincho" pitchFamily="49" charset="-12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7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048125" y="3429000"/>
            <a:ext cx="4445000" cy="2678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Республика Беларусь</a:t>
            </a: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220005, Минск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ул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Гикало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5</a:t>
            </a:r>
            <a:endParaRPr lang="en-GB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Тел./Факс: </a:t>
            </a:r>
            <a:r>
              <a:rPr lang="ru-RU" sz="2400">
                <a:solidFill>
                  <a:schemeClr val="tx1">
                    <a:lumMod val="85000"/>
                    <a:lumOff val="15000"/>
                  </a:schemeClr>
                </a:solidFill>
              </a:rPr>
              <a:t>+</a:t>
            </a:r>
            <a:r>
              <a:rPr lang="ru-RU" sz="24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375-17-270-81-42</a:t>
            </a:r>
            <a:endParaRPr lang="ru-RU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defRPr/>
            </a:pPr>
            <a:endParaRPr lang="en-GB" sz="2400" dirty="0">
              <a:solidFill>
                <a:schemeClr val="bg2"/>
              </a:solidFill>
            </a:endParaRPr>
          </a:p>
          <a:p>
            <a:pPr algn="ctr" eaLnBrk="1" hangingPunct="1">
              <a:defRPr/>
            </a:pPr>
            <a:r>
              <a:rPr lang="en-US" sz="2400" u="sng" dirty="0">
                <a:solidFill>
                  <a:srgbClr val="000099"/>
                </a:solidFill>
              </a:rPr>
              <a:t>info@atomtex.com</a:t>
            </a:r>
            <a:endParaRPr lang="en-GB" sz="2400" u="sng" dirty="0">
              <a:solidFill>
                <a:srgbClr val="000099"/>
              </a:solidFill>
            </a:endParaRPr>
          </a:p>
          <a:p>
            <a:pPr algn="ctr" eaLnBrk="1" hangingPunct="1">
              <a:defRPr/>
            </a:pPr>
            <a:r>
              <a:rPr lang="en-US" sz="2400" u="sng" dirty="0">
                <a:solidFill>
                  <a:srgbClr val="000099"/>
                </a:solidFill>
              </a:rPr>
              <a:t>www.atomtex.com</a:t>
            </a:r>
            <a:endParaRPr lang="en-GB" sz="2400" u="sng" dirty="0">
              <a:solidFill>
                <a:srgbClr val="000099"/>
              </a:solidFill>
            </a:endParaRPr>
          </a:p>
          <a:p>
            <a:pPr algn="ctr" eaLnBrk="1" hangingPunct="1">
              <a:defRPr/>
            </a:pPr>
            <a:endParaRPr lang="en-GB" sz="2400" dirty="0"/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white">
          <a:xfrm>
            <a:off x="4017963" y="2355850"/>
            <a:ext cx="66960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00000"/>
            </a:outerShdw>
          </a:effectLst>
        </p:spPr>
        <p:txBody>
          <a:bodyPr anchor="ctr"/>
          <a:lstStyle/>
          <a:p>
            <a:pPr>
              <a:defRPr/>
            </a:pPr>
            <a:endParaRPr lang="ru-RU" altLang="ru-RU" sz="3600" b="0">
              <a:latin typeface="Arial Cyr"/>
            </a:endParaRP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3025775" y="2071688"/>
            <a:ext cx="6788150" cy="63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3500"/>
              <a:t>СПАСИБО ЗА ВНИМАНИЕ!</a:t>
            </a:r>
            <a:endParaRPr lang="en-GB" altLang="ru-RU" sz="35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508375" y="188913"/>
            <a:ext cx="8974138" cy="4619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ru-RU" sz="24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5168900" y="252413"/>
            <a:ext cx="7313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i="1">
                <a:solidFill>
                  <a:schemeClr val="bg1"/>
                </a:solidFill>
              </a:rPr>
              <a:t>Стационарные лаборатории</a:t>
            </a:r>
          </a:p>
        </p:txBody>
      </p:sp>
      <p:sp>
        <p:nvSpPr>
          <p:cNvPr id="4101" name="Прямоугольник 10"/>
          <p:cNvSpPr>
            <a:spLocks noChangeArrowheads="1"/>
          </p:cNvSpPr>
          <p:nvPr/>
        </p:nvSpPr>
        <p:spPr bwMode="auto">
          <a:xfrm>
            <a:off x="311902" y="1000108"/>
            <a:ext cx="8643998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>
                <a:latin typeface="+mn-lt"/>
                <a:cs typeface="Times New Roman" pitchFamily="18" charset="0"/>
              </a:rPr>
              <a:t>В настоящее время в медицине для диагностики и лечения целого ряда заболеваний широко применяются </a:t>
            </a:r>
            <a:r>
              <a:rPr lang="ru-RU" dirty="0" err="1">
                <a:latin typeface="+mn-lt"/>
                <a:cs typeface="Times New Roman" pitchFamily="18" charset="0"/>
              </a:rPr>
              <a:t>радиофармпрепараты</a:t>
            </a:r>
            <a:r>
              <a:rPr lang="ru-RU" dirty="0">
                <a:latin typeface="+mn-lt"/>
                <a:cs typeface="Times New Roman" pitchFamily="18" charset="0"/>
              </a:rPr>
              <a:t>, содержащие в себе источники ионизирующего излучения. Использование медицинских радионуклидов должно сопровождаться радиационным контролем на каждом этапе взаимодействия персонала и населения с ними, от наработки радионуклида до его утилизации.</a:t>
            </a:r>
          </a:p>
          <a:p>
            <a:pPr algn="just"/>
            <a:r>
              <a:rPr lang="ru-RU" dirty="0">
                <a:latin typeface="+mn-lt"/>
                <a:cs typeface="Times New Roman" pitchFamily="18" charset="0"/>
              </a:rPr>
              <a:t>	Медицинские радионуклиды </a:t>
            </a:r>
            <a:r>
              <a:rPr lang="ru-RU" dirty="0" smtClean="0">
                <a:latin typeface="+mn-lt"/>
                <a:cs typeface="Times New Roman" pitchFamily="18" charset="0"/>
              </a:rPr>
              <a:t>(такие как </a:t>
            </a:r>
            <a:r>
              <a:rPr lang="en-US" baseline="30000" dirty="0">
                <a:latin typeface="+mn-lt"/>
                <a:cs typeface="Times New Roman" pitchFamily="18" charset="0"/>
              </a:rPr>
              <a:t>67</a:t>
            </a:r>
            <a:r>
              <a:rPr lang="en-US" dirty="0">
                <a:latin typeface="+mn-lt"/>
                <a:cs typeface="Times New Roman" pitchFamily="18" charset="0"/>
              </a:rPr>
              <a:t>Ga, </a:t>
            </a:r>
            <a:r>
              <a:rPr lang="en-US" baseline="30000" dirty="0">
                <a:latin typeface="+mn-lt"/>
                <a:cs typeface="Times New Roman" pitchFamily="18" charset="0"/>
              </a:rPr>
              <a:t>99m</a:t>
            </a:r>
            <a:r>
              <a:rPr lang="en-US" dirty="0">
                <a:latin typeface="+mn-lt"/>
                <a:cs typeface="Times New Roman" pitchFamily="18" charset="0"/>
              </a:rPr>
              <a:t>Tc, </a:t>
            </a:r>
            <a:r>
              <a:rPr lang="en-US" baseline="30000" dirty="0">
                <a:latin typeface="+mn-lt"/>
                <a:cs typeface="Times New Roman" pitchFamily="18" charset="0"/>
              </a:rPr>
              <a:t>103</a:t>
            </a:r>
            <a:r>
              <a:rPr lang="en-US" dirty="0">
                <a:latin typeface="+mn-lt"/>
                <a:cs typeface="Times New Roman" pitchFamily="18" charset="0"/>
              </a:rPr>
              <a:t>Pd, </a:t>
            </a:r>
            <a:r>
              <a:rPr lang="en-US" baseline="30000" dirty="0">
                <a:latin typeface="+mn-lt"/>
                <a:cs typeface="Times New Roman" pitchFamily="18" charset="0"/>
              </a:rPr>
              <a:t>111</a:t>
            </a:r>
            <a:r>
              <a:rPr lang="en-US" dirty="0">
                <a:latin typeface="+mn-lt"/>
                <a:cs typeface="Times New Roman" pitchFamily="18" charset="0"/>
              </a:rPr>
              <a:t>In, </a:t>
            </a:r>
            <a:r>
              <a:rPr lang="en-US" baseline="30000" dirty="0">
                <a:latin typeface="+mn-lt"/>
                <a:cs typeface="Times New Roman" pitchFamily="18" charset="0"/>
              </a:rPr>
              <a:t>123</a:t>
            </a:r>
            <a:r>
              <a:rPr lang="en-US" dirty="0">
                <a:latin typeface="+mn-lt"/>
                <a:cs typeface="Times New Roman" pitchFamily="18" charset="0"/>
              </a:rPr>
              <a:t>I, </a:t>
            </a:r>
            <a:r>
              <a:rPr lang="en-US" baseline="30000" dirty="0">
                <a:latin typeface="+mn-lt"/>
                <a:cs typeface="Times New Roman" pitchFamily="18" charset="0"/>
              </a:rPr>
              <a:t>125</a:t>
            </a:r>
            <a:r>
              <a:rPr lang="en-US" dirty="0">
                <a:latin typeface="+mn-lt"/>
                <a:cs typeface="Times New Roman" pitchFamily="18" charset="0"/>
              </a:rPr>
              <a:t>I, </a:t>
            </a:r>
            <a:r>
              <a:rPr lang="en-US" baseline="30000" dirty="0">
                <a:latin typeface="+mn-lt"/>
                <a:cs typeface="Times New Roman" pitchFamily="18" charset="0"/>
              </a:rPr>
              <a:t>1</a:t>
            </a:r>
            <a:r>
              <a:rPr lang="ru-RU" baseline="30000" dirty="0">
                <a:latin typeface="+mn-lt"/>
                <a:cs typeface="Times New Roman" pitchFamily="18" charset="0"/>
              </a:rPr>
              <a:t>31</a:t>
            </a:r>
            <a:r>
              <a:rPr lang="en-US" dirty="0">
                <a:latin typeface="+mn-lt"/>
                <a:cs typeface="Times New Roman" pitchFamily="18" charset="0"/>
              </a:rPr>
              <a:t>I</a:t>
            </a:r>
            <a:r>
              <a:rPr lang="ru-RU" dirty="0">
                <a:latin typeface="+mn-lt"/>
                <a:cs typeface="Times New Roman" pitchFamily="18" charset="0"/>
              </a:rPr>
              <a:t>, </a:t>
            </a:r>
            <a:r>
              <a:rPr lang="en-US" baseline="30000" dirty="0">
                <a:latin typeface="+mn-lt"/>
                <a:cs typeface="Times New Roman" pitchFamily="18" charset="0"/>
              </a:rPr>
              <a:t>177</a:t>
            </a:r>
            <a:r>
              <a:rPr lang="en-US" dirty="0">
                <a:latin typeface="+mn-lt"/>
                <a:cs typeface="Times New Roman" pitchFamily="18" charset="0"/>
              </a:rPr>
              <a:t>Lu </a:t>
            </a:r>
            <a:r>
              <a:rPr lang="en-US" baseline="30000" dirty="0">
                <a:latin typeface="+mn-lt"/>
                <a:cs typeface="Times New Roman" pitchFamily="18" charset="0"/>
              </a:rPr>
              <a:t>201</a:t>
            </a:r>
            <a:r>
              <a:rPr lang="en-US" dirty="0">
                <a:latin typeface="+mn-lt"/>
                <a:cs typeface="Times New Roman" pitchFamily="18" charset="0"/>
              </a:rPr>
              <a:t>Tl</a:t>
            </a:r>
            <a:r>
              <a:rPr lang="ru-RU" dirty="0">
                <a:latin typeface="+mn-lt"/>
                <a:cs typeface="Times New Roman" pitchFamily="18" charset="0"/>
              </a:rPr>
              <a:t> и иные) применяются как для терапии (лечения) онкологических заболеваний так и для проведения диагностики отдельных органов и тканей с целью выявления злокачественных или доброкачественных </a:t>
            </a:r>
            <a:r>
              <a:rPr lang="ru-RU" dirty="0" smtClean="0">
                <a:latin typeface="+mn-lt"/>
                <a:cs typeface="Times New Roman" pitchFamily="18" charset="0"/>
              </a:rPr>
              <a:t>образований. </a:t>
            </a:r>
            <a:endParaRPr lang="ru-RU" dirty="0">
              <a:latin typeface="+mn-lt"/>
              <a:cs typeface="Times New Roman" pitchFamily="18" charset="0"/>
            </a:endParaRPr>
          </a:p>
          <a:p>
            <a:pPr algn="just"/>
            <a:r>
              <a:rPr lang="ru-RU" dirty="0">
                <a:latin typeface="+mn-lt"/>
                <a:cs typeface="Times New Roman" pitchFamily="18" charset="0"/>
              </a:rPr>
              <a:t>	Наиболее распространенные методы диагностики с применением медицинских радионуклидов на данные момент:</a:t>
            </a:r>
          </a:p>
          <a:p>
            <a:pPr algn="just"/>
            <a:r>
              <a:rPr lang="ru-RU" dirty="0">
                <a:latin typeface="+mn-lt"/>
                <a:cs typeface="Times New Roman" pitchFamily="18" charset="0"/>
              </a:rPr>
              <a:t>	-Однофотонная эмиссионная компьютерная </a:t>
            </a:r>
            <a:r>
              <a:rPr lang="ru-RU" dirty="0" smtClean="0">
                <a:latin typeface="+mn-lt"/>
                <a:cs typeface="Times New Roman" pitchFamily="18" charset="0"/>
              </a:rPr>
              <a:t>томография</a:t>
            </a:r>
          </a:p>
          <a:p>
            <a:pPr algn="just"/>
            <a:r>
              <a:rPr lang="ru-RU" dirty="0" smtClean="0">
                <a:latin typeface="+mn-lt"/>
                <a:cs typeface="Times New Roman" pitchFamily="18" charset="0"/>
              </a:rPr>
              <a:t> </a:t>
            </a:r>
            <a:r>
              <a:rPr lang="ru-RU" dirty="0">
                <a:latin typeface="+mn-lt"/>
                <a:cs typeface="Times New Roman" pitchFamily="18" charset="0"/>
              </a:rPr>
              <a:t>(ОФЭКТ – </a:t>
            </a:r>
            <a:r>
              <a:rPr lang="en-US" dirty="0">
                <a:latin typeface="+mn-lt"/>
                <a:cs typeface="Times New Roman" pitchFamily="18" charset="0"/>
              </a:rPr>
              <a:t>SPECT)</a:t>
            </a:r>
            <a:r>
              <a:rPr lang="ru-RU" dirty="0">
                <a:latin typeface="+mn-lt"/>
                <a:cs typeface="Times New Roman" pitchFamily="18" charset="0"/>
              </a:rPr>
              <a:t> </a:t>
            </a:r>
          </a:p>
          <a:p>
            <a:pPr algn="just"/>
            <a:r>
              <a:rPr lang="ru-RU" dirty="0">
                <a:latin typeface="+mn-lt"/>
                <a:cs typeface="Times New Roman" pitchFamily="18" charset="0"/>
              </a:rPr>
              <a:t>			 </a:t>
            </a:r>
            <a:endParaRPr lang="en-US" dirty="0">
              <a:latin typeface="+mn-lt"/>
              <a:cs typeface="Times New Roman" pitchFamily="18" charset="0"/>
            </a:endParaRPr>
          </a:p>
          <a:p>
            <a:pPr algn="just"/>
            <a:r>
              <a:rPr lang="en-US" dirty="0">
                <a:latin typeface="+mn-lt"/>
                <a:cs typeface="Times New Roman" pitchFamily="18" charset="0"/>
              </a:rPr>
              <a:t>	</a:t>
            </a:r>
            <a:r>
              <a:rPr lang="en-US" dirty="0" smtClean="0">
                <a:latin typeface="+mn-lt"/>
                <a:cs typeface="Times New Roman" pitchFamily="18" charset="0"/>
              </a:rPr>
              <a:t>-</a:t>
            </a:r>
            <a:r>
              <a:rPr lang="ru-RU" dirty="0" err="1">
                <a:latin typeface="+mn-lt"/>
                <a:cs typeface="Times New Roman" pitchFamily="18" charset="0"/>
              </a:rPr>
              <a:t>Позитронно-эмисмионная</a:t>
            </a:r>
            <a:r>
              <a:rPr lang="ru-RU" dirty="0">
                <a:latin typeface="+mn-lt"/>
                <a:cs typeface="Times New Roman" pitchFamily="18" charset="0"/>
              </a:rPr>
              <a:t> томография</a:t>
            </a:r>
            <a:r>
              <a:rPr lang="en-US" dirty="0">
                <a:latin typeface="+mn-lt"/>
                <a:cs typeface="Times New Roman" pitchFamily="18" charset="0"/>
              </a:rPr>
              <a:t> </a:t>
            </a:r>
            <a:r>
              <a:rPr lang="en-US" dirty="0" smtClean="0">
                <a:latin typeface="+mn-lt"/>
                <a:cs typeface="Times New Roman" pitchFamily="18" charset="0"/>
              </a:rPr>
              <a:t>(</a:t>
            </a:r>
            <a:r>
              <a:rPr lang="ru-RU" dirty="0" err="1">
                <a:latin typeface="+mn-lt"/>
                <a:cs typeface="Times New Roman" pitchFamily="18" charset="0"/>
              </a:rPr>
              <a:t>аннигиляционное</a:t>
            </a:r>
            <a:r>
              <a:rPr lang="ru-RU" dirty="0">
                <a:latin typeface="+mn-lt"/>
                <a:cs typeface="Times New Roman" pitchFamily="18" charset="0"/>
              </a:rPr>
              <a:t> излучение с энергией 511 кэВ)</a:t>
            </a:r>
          </a:p>
          <a:p>
            <a:pPr algn="just"/>
            <a:r>
              <a:rPr lang="ru-RU" dirty="0">
                <a:latin typeface="+mn-lt"/>
                <a:cs typeface="Times New Roman" pitchFamily="18" charset="0"/>
              </a:rPr>
              <a:t>	</a:t>
            </a:r>
          </a:p>
        </p:txBody>
      </p:sp>
      <p:sp>
        <p:nvSpPr>
          <p:cNvPr id="4102" name="Прямоугольник 13"/>
          <p:cNvSpPr>
            <a:spLocks noChangeArrowheads="1"/>
          </p:cNvSpPr>
          <p:nvPr/>
        </p:nvSpPr>
        <p:spPr bwMode="auto">
          <a:xfrm>
            <a:off x="3026546" y="4988494"/>
            <a:ext cx="38343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 dirty="0"/>
              <a:t>201</a:t>
            </a:r>
            <a:r>
              <a:rPr lang="en-US" dirty="0"/>
              <a:t>Tl, </a:t>
            </a:r>
            <a:r>
              <a:rPr lang="en-US" baseline="30000" dirty="0"/>
              <a:t>99m</a:t>
            </a:r>
            <a:r>
              <a:rPr lang="en-US" dirty="0"/>
              <a:t>Tc, </a:t>
            </a:r>
            <a:r>
              <a:rPr lang="en-US" baseline="30000" dirty="0"/>
              <a:t>67</a:t>
            </a:r>
            <a:r>
              <a:rPr lang="en-US" dirty="0"/>
              <a:t>Ga, </a:t>
            </a:r>
            <a:r>
              <a:rPr lang="en-US" baseline="30000" dirty="0"/>
              <a:t>1</a:t>
            </a:r>
            <a:r>
              <a:rPr lang="ru-RU" baseline="30000" dirty="0"/>
              <a:t>31</a:t>
            </a:r>
            <a:r>
              <a:rPr lang="en-US" dirty="0"/>
              <a:t>I</a:t>
            </a:r>
            <a:r>
              <a:rPr lang="ru-RU" dirty="0"/>
              <a:t>, </a:t>
            </a:r>
            <a:r>
              <a:rPr lang="en-US" baseline="30000" dirty="0" smtClean="0"/>
              <a:t>111</a:t>
            </a:r>
            <a:r>
              <a:rPr lang="en-US" dirty="0" smtClean="0"/>
              <a:t>In</a:t>
            </a:r>
            <a:r>
              <a:rPr lang="ru-RU" dirty="0"/>
              <a:t> </a:t>
            </a:r>
            <a:r>
              <a:rPr lang="ru-RU" sz="1600" dirty="0" smtClean="0"/>
              <a:t>и иные</a:t>
            </a:r>
            <a:endParaRPr lang="ru-RU" dirty="0"/>
          </a:p>
        </p:txBody>
      </p:sp>
      <p:sp>
        <p:nvSpPr>
          <p:cNvPr id="4103" name="Прямоугольник 16"/>
          <p:cNvSpPr>
            <a:spLocks noChangeArrowheads="1"/>
          </p:cNvSpPr>
          <p:nvPr/>
        </p:nvSpPr>
        <p:spPr bwMode="auto">
          <a:xfrm>
            <a:off x="4312430" y="5845195"/>
            <a:ext cx="18700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aseline="30000" dirty="0"/>
              <a:t>18</a:t>
            </a:r>
            <a:r>
              <a:rPr lang="en-US" dirty="0"/>
              <a:t>F,</a:t>
            </a:r>
            <a:r>
              <a:rPr lang="ru-RU" dirty="0"/>
              <a:t> </a:t>
            </a:r>
            <a:r>
              <a:rPr lang="en-US" baseline="30000" dirty="0"/>
              <a:t>11</a:t>
            </a:r>
            <a:r>
              <a:rPr lang="en-US" dirty="0"/>
              <a:t>C, </a:t>
            </a:r>
            <a:r>
              <a:rPr lang="en-US" baseline="30000" dirty="0"/>
              <a:t>13</a:t>
            </a:r>
            <a:r>
              <a:rPr lang="en-US" dirty="0"/>
              <a:t>N, </a:t>
            </a:r>
            <a:r>
              <a:rPr lang="en-US" baseline="30000" dirty="0"/>
              <a:t>15</a:t>
            </a:r>
            <a:r>
              <a:rPr lang="en-US" dirty="0"/>
              <a:t>O</a:t>
            </a:r>
            <a:endParaRPr lang="ru-RU" dirty="0"/>
          </a:p>
        </p:txBody>
      </p:sp>
      <p:pic>
        <p:nvPicPr>
          <p:cNvPr id="9" name="Рисунок 8" descr="Depositphotos_118319222_xl-2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27338" y="1000108"/>
            <a:ext cx="2259865" cy="1431248"/>
          </a:xfrm>
          <a:prstGeom prst="rect">
            <a:avLst/>
          </a:prstGeom>
        </p:spPr>
      </p:pic>
      <p:pic>
        <p:nvPicPr>
          <p:cNvPr id="10" name="Рисунок 9" descr="IMG_33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27338" y="4286256"/>
            <a:ext cx="3286148" cy="2190765"/>
          </a:xfrm>
          <a:prstGeom prst="rect">
            <a:avLst/>
          </a:prstGeom>
        </p:spPr>
      </p:pic>
      <p:pic>
        <p:nvPicPr>
          <p:cNvPr id="11" name="Рисунок 10" descr="radiopharma-preparat-1024x6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98908" y="2571744"/>
            <a:ext cx="2120363" cy="12858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white">
          <a:xfrm>
            <a:off x="3525838" y="214313"/>
            <a:ext cx="5495925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sp>
        <p:nvSpPr>
          <p:cNvPr id="5124" name="TextBox 5"/>
          <p:cNvSpPr txBox="1">
            <a:spLocks noChangeArrowheads="1"/>
          </p:cNvSpPr>
          <p:nvPr/>
        </p:nvSpPr>
        <p:spPr bwMode="auto">
          <a:xfrm>
            <a:off x="6527008" y="285728"/>
            <a:ext cx="7313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2400" dirty="0" smtClean="0">
                <a:solidFill>
                  <a:schemeClr val="bg1"/>
                </a:solidFill>
                <a:latin typeface="Arial Cyr"/>
              </a:rPr>
              <a:t>Handheld</a:t>
            </a:r>
            <a:endParaRPr lang="ru-RU" altLang="ru-RU" sz="2400" dirty="0">
              <a:solidFill>
                <a:schemeClr val="bg1"/>
              </a:solidFill>
              <a:latin typeface="Arial Cyr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97720" y="1000108"/>
            <a:ext cx="10802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latin typeface="Arial Cyr"/>
              </a:rPr>
              <a:t>Портативное спектрометрическое  оборудование на основе сцинтилляционных детекторов </a:t>
            </a:r>
            <a:endParaRPr lang="ru-RU" altLang="ru-RU" dirty="0">
              <a:latin typeface="Arial Cyr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55504" y="1928802"/>
            <a:ext cx="6238875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ru-RU" dirty="0" smtClean="0">
                <a:latin typeface="+mn-lt"/>
                <a:cs typeface="Times New Roman" pitchFamily="18" charset="0"/>
              </a:rPr>
              <a:t>Поиск и обнаружение источников гамма-излучения с автоматической идентификацией </a:t>
            </a:r>
            <a:r>
              <a:rPr lang="ru-RU" dirty="0" err="1" smtClean="0">
                <a:latin typeface="+mn-lt"/>
                <a:cs typeface="Times New Roman" pitchFamily="18" charset="0"/>
              </a:rPr>
              <a:t>радионуклидного</a:t>
            </a:r>
            <a:r>
              <a:rPr lang="ru-RU" dirty="0" smtClean="0">
                <a:latin typeface="+mn-lt"/>
                <a:cs typeface="Times New Roman" pitchFamily="18" charset="0"/>
              </a:rPr>
              <a:t> состава;</a:t>
            </a:r>
          </a:p>
          <a:p>
            <a:endParaRPr lang="ru-RU" sz="1000" dirty="0" smtClean="0">
              <a:latin typeface="+mn-lt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dirty="0" smtClean="0">
                <a:latin typeface="+mn-lt"/>
                <a:cs typeface="Times New Roman" pitchFamily="18" charset="0"/>
              </a:rPr>
              <a:t>Измерение мощности дозы гамма-излучения;</a:t>
            </a:r>
          </a:p>
          <a:p>
            <a:pPr>
              <a:buFontTx/>
              <a:buChar char="-"/>
            </a:pPr>
            <a:endParaRPr lang="ru-RU" sz="1000" dirty="0" smtClean="0">
              <a:latin typeface="+mn-lt"/>
              <a:cs typeface="Times New Roman" pitchFamily="18" charset="0"/>
            </a:endParaRPr>
          </a:p>
          <a:p>
            <a:r>
              <a:rPr lang="ru-RU" dirty="0" smtClean="0">
                <a:latin typeface="+mn-lt"/>
                <a:cs typeface="Times New Roman" pitchFamily="18" charset="0"/>
              </a:rPr>
              <a:t>-Библиотека включает до 40 радионуклидов (по умолчанию включает в себя медицинские </a:t>
            </a:r>
            <a:r>
              <a:rPr lang="ru-RU" dirty="0" err="1" smtClean="0">
                <a:latin typeface="+mn-lt"/>
                <a:cs typeface="Times New Roman" pitchFamily="18" charset="0"/>
              </a:rPr>
              <a:t>гамма-излучающие</a:t>
            </a:r>
            <a:r>
              <a:rPr lang="ru-RU" dirty="0" smtClean="0">
                <a:latin typeface="+mn-lt"/>
                <a:cs typeface="Times New Roman" pitchFamily="18" charset="0"/>
              </a:rPr>
              <a:t> радионуклиды: </a:t>
            </a:r>
            <a:r>
              <a:rPr lang="en-US" dirty="0" smtClean="0">
                <a:effectLst/>
                <a:latin typeface="+mn-lt"/>
                <a:ea typeface="Times New Roman" panose="02020603050405020304" pitchFamily="18" charset="0"/>
                <a:cs typeface="Times New Roman" pitchFamily="18" charset="0"/>
              </a:rPr>
              <a:t>Ga-67, I-123, I-125, I-131, In-111, Tc-99m, Tl-201, Xe‑133,</a:t>
            </a:r>
            <a:r>
              <a:rPr lang="ru-RU" dirty="0" smtClean="0">
                <a:effectLst/>
                <a:latin typeface="+mn-lt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dirty="0" smtClean="0">
                <a:effectLst/>
                <a:latin typeface="+mn-lt"/>
                <a:ea typeface="Times New Roman" panose="02020603050405020304" pitchFamily="18" charset="0"/>
                <a:cs typeface="Times New Roman" pitchFamily="18" charset="0"/>
              </a:rPr>
              <a:t>Cr-51, Mo-99, F-18</a:t>
            </a:r>
            <a:r>
              <a:rPr lang="ru-RU" dirty="0" smtClean="0">
                <a:effectLst/>
                <a:latin typeface="+mn-lt"/>
                <a:ea typeface="Times New Roman" panose="02020603050405020304" pitchFamily="18" charset="0"/>
                <a:cs typeface="Times New Roman" pitchFamily="18" charset="0"/>
              </a:rPr>
              <a:t>);</a:t>
            </a:r>
          </a:p>
          <a:p>
            <a:endParaRPr lang="ru-RU" sz="1000" b="0" kern="0" dirty="0" smtClean="0">
              <a:latin typeface="+mn-lt"/>
              <a:cs typeface="Times New Roman" pitchFamily="18" charset="0"/>
            </a:endParaRPr>
          </a:p>
          <a:p>
            <a:r>
              <a:rPr lang="ru-RU" dirty="0" smtClean="0">
                <a:latin typeface="+mn-lt"/>
                <a:cs typeface="Times New Roman" pitchFamily="18" charset="0"/>
              </a:rPr>
              <a:t>-Спектрометрический режим для экспертного анализа набираемого спектра.</a:t>
            </a:r>
          </a:p>
          <a:p>
            <a:endParaRPr lang="ru-RU" dirty="0" smtClean="0">
              <a:latin typeface="+mn-lt"/>
              <a:cs typeface="Times New Roman" pitchFamily="18" charset="0"/>
            </a:endParaRPr>
          </a:p>
        </p:txBody>
      </p:sp>
      <p:pic>
        <p:nvPicPr>
          <p:cNvPr id="8" name="Рисунок 7" descr="IMG_3185.JPG"/>
          <p:cNvPicPr>
            <a:picLocks noChangeAspect="1"/>
          </p:cNvPicPr>
          <p:nvPr/>
        </p:nvPicPr>
        <p:blipFill>
          <a:blip r:embed="rId3" cstate="print"/>
          <a:srcRect l="20430"/>
          <a:stretch>
            <a:fillRect/>
          </a:stretch>
        </p:blipFill>
        <p:spPr>
          <a:xfrm rot="16200000">
            <a:off x="26151" y="1785925"/>
            <a:ext cx="2643206" cy="2214580"/>
          </a:xfrm>
          <a:prstGeom prst="rect">
            <a:avLst/>
          </a:prstGeom>
        </p:spPr>
      </p:pic>
      <p:pic>
        <p:nvPicPr>
          <p:cNvPr id="9" name="Рисунок 8" descr="IMG_3195.JPG"/>
          <p:cNvPicPr>
            <a:picLocks noChangeAspect="1"/>
          </p:cNvPicPr>
          <p:nvPr/>
        </p:nvPicPr>
        <p:blipFill>
          <a:blip r:embed="rId4" cstate="print"/>
          <a:srcRect r="14034"/>
          <a:stretch>
            <a:fillRect/>
          </a:stretch>
        </p:blipFill>
        <p:spPr>
          <a:xfrm rot="16200000">
            <a:off x="2603544" y="3566250"/>
            <a:ext cx="3132020" cy="2428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762"/>
            <a:ext cx="12482513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ChangeArrowheads="1"/>
          </p:cNvSpPr>
          <p:nvPr/>
        </p:nvSpPr>
        <p:spPr bwMode="white">
          <a:xfrm>
            <a:off x="3525838" y="214313"/>
            <a:ext cx="80025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altLang="ru-RU" sz="2200">
              <a:solidFill>
                <a:schemeClr val="bg1"/>
              </a:solidFill>
              <a:latin typeface="Arial Cyr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A0FC019-02EC-69EB-1B0D-BB2F2C1F48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783"/>
          <a:stretch/>
        </p:blipFill>
        <p:spPr bwMode="auto">
          <a:xfrm>
            <a:off x="2883670" y="1428736"/>
            <a:ext cx="2568523" cy="23263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97720" y="895333"/>
            <a:ext cx="3094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latin typeface="Arial Cyr"/>
              </a:rPr>
              <a:t>Спектрометр МКГ-АТ1321</a:t>
            </a:r>
            <a:endParaRPr lang="ru-RU" altLang="ru-RU" dirty="0">
              <a:latin typeface="Arial Cyr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6527008" y="285728"/>
            <a:ext cx="7313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2400" dirty="0" smtClean="0">
                <a:solidFill>
                  <a:schemeClr val="bg1"/>
                </a:solidFill>
                <a:latin typeface="Arial Cyr"/>
              </a:rPr>
              <a:t>Handheld</a:t>
            </a:r>
            <a:endParaRPr lang="ru-RU" altLang="ru-RU" sz="2400" dirty="0">
              <a:solidFill>
                <a:schemeClr val="bg1"/>
              </a:solidFill>
              <a:latin typeface="Arial Cyr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55768" y="857233"/>
            <a:ext cx="31264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latin typeface="Arial Cyr"/>
              </a:rPr>
              <a:t>Спектрометр МКС-АТ6102</a:t>
            </a:r>
            <a:endParaRPr lang="ru-RU" altLang="ru-RU" dirty="0">
              <a:latin typeface="Arial Cyr"/>
            </a:endParaRPr>
          </a:p>
        </p:txBody>
      </p:sp>
      <p:pic>
        <p:nvPicPr>
          <p:cNvPr id="6149" name="Picture 5" descr="\\FILESERVER\Advertisement\05. Фото приборы и комплектности\Фото приборов\AT6102,A,B\6102А,B\1.6102А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67" y="1304910"/>
            <a:ext cx="2669357" cy="2502967"/>
          </a:xfrm>
          <a:prstGeom prst="rect">
            <a:avLst/>
          </a:prstGeom>
          <a:noFill/>
        </p:spPr>
      </p:pic>
      <p:pic>
        <p:nvPicPr>
          <p:cNvPr id="6150" name="Picture 6" descr="\\FILESERVER\Advertisement\05. Фото приборы и комплектности\Фото приборов\AT6102,A,B\с источниками\RU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8380" y="1283144"/>
            <a:ext cx="3570977" cy="2380651"/>
          </a:xfrm>
          <a:prstGeom prst="rect">
            <a:avLst/>
          </a:prstGeom>
          <a:noFill/>
        </p:spPr>
      </p:pic>
      <p:pic>
        <p:nvPicPr>
          <p:cNvPr id="12" name="Рисунок 11" descr="Без имени-2_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1902" y="1357298"/>
            <a:ext cx="2288842" cy="2643206"/>
          </a:xfrm>
          <a:prstGeom prst="rect">
            <a:avLst/>
          </a:prstGeom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6017417" y="3700728"/>
          <a:ext cx="6286542" cy="2830070"/>
        </p:xfrm>
        <a:graphic>
          <a:graphicData uri="http://schemas.openxmlformats.org/drawingml/2006/table">
            <a:tbl>
              <a:tblPr/>
              <a:tblGrid>
                <a:gridCol w="1538196"/>
                <a:gridCol w="1538196"/>
                <a:gridCol w="1538196"/>
                <a:gridCol w="1671954"/>
              </a:tblGrid>
              <a:tr h="1628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Модификация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АТ6102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АТ6102А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АТ6102В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2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Детектор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NaI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1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Tl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 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Symbol"/>
                        </a:rPr>
                        <a:t>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×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 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мм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NaI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1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Tl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 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Symbol"/>
                        </a:rPr>
                        <a:t>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×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мм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NaI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1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Tl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 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Symbol"/>
                        </a:rPr>
                        <a:t>8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×4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мм 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Энергетический диапазон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3000 кэВ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8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Число каналов АЦП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Разрешение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endParaRPr lang="ru-RU" sz="1100" baseline="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137</a:t>
                      </a:r>
                      <a:r>
                        <a:rPr lang="en-US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Cs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(662 кэВ)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.5 %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8.0 %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579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Диапазон измерения МАЭД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0.03–300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мкЗв·ч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en-US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1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NaI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1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Tl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 </a:t>
                      </a:r>
                      <a:endParaRPr lang="en-US" sz="11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0.01 – 100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мЗв·ч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en-US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Г-М)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0.03-150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мкЗв·ч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 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1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NaI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1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Tl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 </a:t>
                      </a:r>
                      <a:endParaRPr lang="ru-RU" sz="1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0.01 – 100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мЗв·ч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en-US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Г-М)</a:t>
                      </a:r>
                      <a:endParaRPr lang="ru-RU" sz="1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096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Чувствительность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 гамма-излучению </a:t>
                      </a:r>
                      <a:r>
                        <a:rPr lang="en-US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137</a:t>
                      </a:r>
                      <a:r>
                        <a:rPr lang="en-US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Cs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850 (имп·с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)/(мкЗв·ч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1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850 (имп·с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)/(мкЗв·ч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1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1700 (имп·с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)/(мкЗв·ч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1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8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Нейтронный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детектор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два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He 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счетчика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8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Степень защиты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IP65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8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Размеры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230х115х212 мм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230х115х177 мм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230х115х177 мм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8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Масса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2.50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1.90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2.15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740530" y="4071942"/>
          <a:ext cx="3812364" cy="2263140"/>
        </p:xfrm>
        <a:graphic>
          <a:graphicData uri="http://schemas.openxmlformats.org/drawingml/2006/table">
            <a:tbl>
              <a:tblPr/>
              <a:tblGrid>
                <a:gridCol w="1906182"/>
                <a:gridCol w="1906182"/>
              </a:tblGrid>
              <a:tr h="714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Спектрометр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АТ132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96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Детектор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NaI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1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Tl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 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Symbol"/>
                        </a:rPr>
                        <a:t>25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×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 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мм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Энергетический диапазон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3000 кэВ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5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Число каналов АЦП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Разрешение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en-US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137</a:t>
                      </a:r>
                      <a:r>
                        <a:rPr lang="en-US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Cs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(662 кэВ)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7.5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-8.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r>
                        <a:rPr lang="en-US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4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Диапазон измерения МАЭД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0.03–300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мкЗв·ч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en-US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1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NaI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1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Tl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 </a:t>
                      </a:r>
                      <a:endParaRPr lang="en-US" sz="11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0.01 – 100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мЗв·ч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en-US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Г-М)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Чувствительность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 гамма-излучению </a:t>
                      </a:r>
                      <a:r>
                        <a:rPr lang="en-US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137</a:t>
                      </a:r>
                      <a:r>
                        <a:rPr lang="en-US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Cs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425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(имп·с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)/(мкЗв·ч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1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72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Степень защиты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IP54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Размеры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145х100х150 мм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Масса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0.7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кг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" name="Picture 2" descr="Знак gps – Бесплатные иконки: знаки">
            <a:extLst>
              <a:ext uri="{FF2B5EF4-FFF2-40B4-BE49-F238E27FC236}">
                <a16:creationId xmlns="" xmlns:a16="http://schemas.microsoft.com/office/drawing/2014/main" id="{FC9438D9-5F48-D1E7-1C62-558D8E1E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876" y="1500174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Bluetooth значок в Simply Styled Icons">
            <a:extLst>
              <a:ext uri="{FF2B5EF4-FFF2-40B4-BE49-F238E27FC236}">
                <a16:creationId xmlns="" xmlns:a16="http://schemas.microsoft.com/office/drawing/2014/main" id="{B1A30A52-7613-1A9C-BF2C-26DC8E41A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876" y="2071678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62"/>
            <a:ext cx="12482513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527008" y="285728"/>
            <a:ext cx="7313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2400" dirty="0" smtClean="0">
                <a:solidFill>
                  <a:schemeClr val="bg1"/>
                </a:solidFill>
                <a:latin typeface="Arial Cyr"/>
              </a:rPr>
              <a:t>Handheld</a:t>
            </a:r>
            <a:r>
              <a:rPr lang="ru-RU" altLang="ru-RU" sz="2400" dirty="0" smtClean="0">
                <a:solidFill>
                  <a:schemeClr val="bg1"/>
                </a:solidFill>
                <a:latin typeface="Arial Cyr"/>
              </a:rPr>
              <a:t> МКС-АТ1120М</a:t>
            </a:r>
            <a:endParaRPr lang="ru-RU" altLang="ru-RU" sz="2400" dirty="0">
              <a:solidFill>
                <a:schemeClr val="bg1"/>
              </a:solidFill>
              <a:latin typeface="Arial Cyr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95509" y="928670"/>
            <a:ext cx="3503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latin typeface="Arial Cyr"/>
              </a:rPr>
              <a:t>Спектрометры МКС-АТ1120М</a:t>
            </a:r>
            <a:endParaRPr lang="ru-RU" altLang="ru-RU" dirty="0">
              <a:latin typeface="Arial Cyr"/>
            </a:endParaRPr>
          </a:p>
        </p:txBody>
      </p:sp>
      <p:pic>
        <p:nvPicPr>
          <p:cNvPr id="56323" name="Picture 3" descr="\\FILESERVER\Advertisement\05. Фото приборы и комплектности\2023\1120_Korol'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98908" y="1596361"/>
            <a:ext cx="1928826" cy="1046821"/>
          </a:xfrm>
          <a:prstGeom prst="rect">
            <a:avLst/>
          </a:prstGeom>
          <a:noFill/>
        </p:spPr>
      </p:pic>
      <p:pic>
        <p:nvPicPr>
          <p:cNvPr id="56324" name="Picture 4" descr="\\FILESERVER\Advertisement\05. Фото приборы и комплектности\2023\1120_Korol'\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5438" y="1428736"/>
            <a:ext cx="2143140" cy="1146535"/>
          </a:xfrm>
          <a:prstGeom prst="rect">
            <a:avLst/>
          </a:prstGeom>
          <a:noFill/>
        </p:spPr>
      </p:pic>
      <p:pic>
        <p:nvPicPr>
          <p:cNvPr id="56325" name="Picture 5" descr="\\FILESERVER\Advertisement\05. Фото приборы и комплектности\2023\1120_Korol'\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2892" y="1541448"/>
            <a:ext cx="2071702" cy="1065010"/>
          </a:xfrm>
          <a:prstGeom prst="rect">
            <a:avLst/>
          </a:prstGeom>
          <a:noFill/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812363" y="3208798"/>
          <a:ext cx="8572561" cy="2506218"/>
        </p:xfrm>
        <a:graphic>
          <a:graphicData uri="http://schemas.openxmlformats.org/drawingml/2006/table">
            <a:tbl>
              <a:tblPr/>
              <a:tblGrid>
                <a:gridCol w="1714512"/>
                <a:gridCol w="2286016"/>
                <a:gridCol w="2292095"/>
                <a:gridCol w="2279938"/>
              </a:tblGrid>
              <a:tr h="1628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Модификация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АТ1120М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АТ1120МА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АТ1120МЕ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2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Детектор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БДКГ-11М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NaI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1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Tl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 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Symbol"/>
                        </a:rPr>
                        <a:t>63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×63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мм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БДКГ-05М </a:t>
                      </a:r>
                      <a:r>
                        <a:rPr lang="en-US" sz="11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NaI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1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Tl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 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Symbol"/>
                        </a:rPr>
                        <a:t>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×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мм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БДКГ-05С </a:t>
                      </a:r>
                      <a:r>
                        <a:rPr lang="en-US" sz="1100" dirty="0" smtClean="0">
                          <a:latin typeface="Times New Roman"/>
                          <a:ea typeface="Calibri"/>
                          <a:cs typeface="Times New Roman"/>
                        </a:rPr>
                        <a:t>SrI</a:t>
                      </a:r>
                      <a:r>
                        <a:rPr lang="en-US" sz="1100" baseline="-25000" dirty="0" smtClean="0"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en-US" sz="1100" dirty="0" smtClean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100" dirty="0" err="1" smtClean="0">
                          <a:latin typeface="Times New Roman"/>
                          <a:ea typeface="Calibri"/>
                          <a:cs typeface="Times New Roman"/>
                        </a:rPr>
                        <a:t>Eu</a:t>
                      </a:r>
                      <a:r>
                        <a:rPr lang="en-US" sz="1100" dirty="0" smtClean="0">
                          <a:latin typeface="Times New Roman"/>
                          <a:ea typeface="Calibri"/>
                          <a:cs typeface="Times New Roman"/>
                        </a:rPr>
                        <a:t>) 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</a:t>
                      </a:r>
                      <a:r>
                        <a:rPr lang="en-US" sz="1100" dirty="0" smtClean="0"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×</a:t>
                      </a:r>
                      <a:r>
                        <a:rPr lang="en-US" sz="1100" dirty="0" smtClean="0"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мм</a:t>
                      </a:r>
                      <a:endParaRPr lang="ru-RU" sz="11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Энергетический диапазон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3000 кэВ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Число каналов АЦП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80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Разрешение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137</a:t>
                      </a:r>
                      <a:r>
                        <a:rPr lang="en-US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Cs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(662 кэВ)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.5 %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.5 %</a:t>
                      </a:r>
                      <a:endParaRPr lang="ru-RU" sz="11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3.2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Диапазон измерения МАЭД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0.03–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мкЗв·ч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en-US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1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NaI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1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Tl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 </a:t>
                      </a:r>
                      <a:endParaRPr lang="en-US" sz="11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0.0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– 100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мЗв·ч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en-US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Г-М)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0.03–300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мкЗв·ч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en-US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1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NaI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1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Tl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 </a:t>
                      </a:r>
                      <a:endParaRPr lang="en-US" sz="11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0.01 – 100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мЗв·ч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en-US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Г-М)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0.03-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300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мкЗв·ч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 </a:t>
                      </a:r>
                      <a:r>
                        <a:rPr lang="en-US" sz="1100" dirty="0" smtClean="0">
                          <a:latin typeface="Times New Roman"/>
                          <a:ea typeface="Calibri"/>
                          <a:cs typeface="Times New Roman"/>
                        </a:rPr>
                        <a:t>SrI</a:t>
                      </a:r>
                      <a:r>
                        <a:rPr lang="en-US" sz="1100" baseline="-25000" dirty="0" smtClean="0"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en-US" sz="1100" dirty="0" smtClean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100" dirty="0" err="1" smtClean="0">
                          <a:latin typeface="Times New Roman"/>
                          <a:ea typeface="Calibri"/>
                          <a:cs typeface="Times New Roman"/>
                        </a:rPr>
                        <a:t>Eu</a:t>
                      </a:r>
                      <a:r>
                        <a:rPr lang="en-US" sz="1100" dirty="0" smtClean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0.01 – 100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мЗв·ч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en-US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</a:t>
                      </a:r>
                      <a:r>
                        <a:rPr lang="ru-RU" sz="11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Г-М)</a:t>
                      </a:r>
                      <a:endParaRPr lang="ru-RU" sz="11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Чувствительность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 гамма-излучению </a:t>
                      </a:r>
                      <a:r>
                        <a:rPr lang="en-US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137</a:t>
                      </a:r>
                      <a:r>
                        <a:rPr lang="en-US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Cs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2700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(имп·с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)/(мкЗв·ч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1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870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(имп·с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)/(мкЗв·ч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1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870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(имп·с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)/(мкЗв·ч</a:t>
                      </a:r>
                      <a:r>
                        <a:rPr lang="ru-RU" sz="11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1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8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Степень защиты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БДКГ-11М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– 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IP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54, БОИ5 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– </a:t>
                      </a:r>
                      <a:r>
                        <a:rPr lang="en-US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IP67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БДКГ-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05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– 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IP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54, БОИ5 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– </a:t>
                      </a:r>
                      <a:r>
                        <a:rPr lang="en-US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IP67</a:t>
                      </a:r>
                      <a:endParaRPr lang="ru-RU" sz="11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БДКГ-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05C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– </a:t>
                      </a:r>
                      <a:r>
                        <a:rPr lang="en-US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IP67</a:t>
                      </a: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БОИ5 </a:t>
                      </a:r>
                      <a:r>
                        <a:rPr lang="ru-RU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– </a:t>
                      </a:r>
                      <a:r>
                        <a:rPr lang="en-US" sz="11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IP67</a:t>
                      </a:r>
                      <a:endParaRPr lang="ru-RU" sz="11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8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Размеры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355х190х170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мм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330х180х160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мм</a:t>
                      </a:r>
                      <a:endParaRPr lang="ru-RU" sz="11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Times New Roman"/>
                          <a:ea typeface="Calibri"/>
                          <a:cs typeface="Times New Roman"/>
                        </a:rPr>
                        <a:t>320</a:t>
                      </a:r>
                      <a:r>
                        <a:rPr lang="ru-RU" sz="1100" dirty="0" smtClean="0">
                          <a:latin typeface="Times New Roman"/>
                          <a:ea typeface="Calibri"/>
                          <a:cs typeface="Times New Roman"/>
                        </a:rPr>
                        <a:t>х180х160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1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мм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8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Масса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2.65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1.85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1.85</a:t>
                      </a:r>
                      <a:endParaRPr lang="ru-RU" sz="11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6326" name="Picture 6" descr="\\FILESERVER\Advertisement\05. Фото приборы и комплектности\Фото приборов\AT1120ME_X6\1. Main photo_AT1120_NEW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3406" y="857232"/>
            <a:ext cx="3929090" cy="2520093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9092" y="3286124"/>
            <a:ext cx="292895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Знак gps – Бесплатные иконки: знаки">
            <a:extLst>
              <a:ext uri="{FF2B5EF4-FFF2-40B4-BE49-F238E27FC236}">
                <a16:creationId xmlns="" xmlns:a16="http://schemas.microsoft.com/office/drawing/2014/main" id="{FC9438D9-5F48-D1E7-1C62-558D8E1E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78" y="5857892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Bluetooth значок в Simply Styled Icons">
            <a:extLst>
              <a:ext uri="{FF2B5EF4-FFF2-40B4-BE49-F238E27FC236}">
                <a16:creationId xmlns="" xmlns:a16="http://schemas.microsoft.com/office/drawing/2014/main" id="{B1A30A52-7613-1A9C-BF2C-26DC8E41A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834" y="5857892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482513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/>
          <a:srcRect t="29167" r="14700" b="5555"/>
          <a:stretch>
            <a:fillRect/>
          </a:stretch>
        </p:blipFill>
        <p:spPr bwMode="auto">
          <a:xfrm>
            <a:off x="383340" y="928670"/>
            <a:ext cx="5786478" cy="249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/>
          <a:srcRect t="28472" r="14067" b="4861"/>
          <a:stretch>
            <a:fillRect/>
          </a:stretch>
        </p:blipFill>
        <p:spPr bwMode="auto">
          <a:xfrm>
            <a:off x="311902" y="3571876"/>
            <a:ext cx="6357982" cy="277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Стрелка вправо 21"/>
          <p:cNvSpPr>
            <a:spLocks noChangeArrowheads="1"/>
          </p:cNvSpPr>
          <p:nvPr/>
        </p:nvSpPr>
        <p:spPr bwMode="auto">
          <a:xfrm rot="10125212">
            <a:off x="2897239" y="1226271"/>
            <a:ext cx="876300" cy="225425"/>
          </a:xfrm>
          <a:prstGeom prst="rightArrow">
            <a:avLst>
              <a:gd name="adj1" fmla="val 50000"/>
              <a:gd name="adj2" fmla="val 49689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8" name="Стрелка вправо 21"/>
          <p:cNvSpPr>
            <a:spLocks noChangeArrowheads="1"/>
          </p:cNvSpPr>
          <p:nvPr/>
        </p:nvSpPr>
        <p:spPr bwMode="auto">
          <a:xfrm rot="10125212">
            <a:off x="5065635" y="2191593"/>
            <a:ext cx="876300" cy="225425"/>
          </a:xfrm>
          <a:prstGeom prst="rightArrow">
            <a:avLst>
              <a:gd name="adj1" fmla="val 50000"/>
              <a:gd name="adj2" fmla="val 49689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9" name="Стрелка вправо 21"/>
          <p:cNvSpPr>
            <a:spLocks noChangeArrowheads="1"/>
          </p:cNvSpPr>
          <p:nvPr/>
        </p:nvSpPr>
        <p:spPr bwMode="auto">
          <a:xfrm rot="10125212">
            <a:off x="4468874" y="1654899"/>
            <a:ext cx="876300" cy="225425"/>
          </a:xfrm>
          <a:prstGeom prst="rightArrow">
            <a:avLst>
              <a:gd name="adj1" fmla="val 50000"/>
              <a:gd name="adj2" fmla="val 49689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10" name="Стрелка вправо 21"/>
          <p:cNvSpPr>
            <a:spLocks noChangeArrowheads="1"/>
          </p:cNvSpPr>
          <p:nvPr/>
        </p:nvSpPr>
        <p:spPr bwMode="auto">
          <a:xfrm rot="10125212">
            <a:off x="5397569" y="4369544"/>
            <a:ext cx="876300" cy="225425"/>
          </a:xfrm>
          <a:prstGeom prst="rightArrow">
            <a:avLst>
              <a:gd name="adj1" fmla="val 50000"/>
              <a:gd name="adj2" fmla="val 49689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11" name="Стрелка вправо 21"/>
          <p:cNvSpPr>
            <a:spLocks noChangeArrowheads="1"/>
          </p:cNvSpPr>
          <p:nvPr/>
        </p:nvSpPr>
        <p:spPr bwMode="auto">
          <a:xfrm rot="10125212">
            <a:off x="3325866" y="4869609"/>
            <a:ext cx="876300" cy="225425"/>
          </a:xfrm>
          <a:prstGeom prst="rightArrow">
            <a:avLst>
              <a:gd name="adj1" fmla="val 50000"/>
              <a:gd name="adj2" fmla="val 49689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12" name="TextBox 22"/>
          <p:cNvSpPr txBox="1">
            <a:spLocks noChangeArrowheads="1"/>
          </p:cNvSpPr>
          <p:nvPr/>
        </p:nvSpPr>
        <p:spPr bwMode="auto">
          <a:xfrm rot="20969088">
            <a:off x="5235278" y="1970236"/>
            <a:ext cx="928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00" b="0" dirty="0" smtClean="0">
                <a:latin typeface="Times New Roman" pitchFamily="18" charset="0"/>
                <a:cs typeface="Times New Roman" pitchFamily="18" charset="0"/>
              </a:rPr>
              <a:t>722</a:t>
            </a:r>
            <a:r>
              <a:rPr lang="en-US" sz="1000" b="0" dirty="0" smtClean="0">
                <a:latin typeface="Times New Roman" pitchFamily="18" charset="0"/>
                <a:cs typeface="Times New Roman" pitchFamily="18" charset="0"/>
              </a:rPr>
              <a:t>.9</a:t>
            </a:r>
            <a:r>
              <a:rPr lang="ru-RU" sz="1000" b="0" dirty="0" smtClean="0">
                <a:latin typeface="Times New Roman" pitchFamily="18" charset="0"/>
                <a:cs typeface="Times New Roman" pitchFamily="18" charset="0"/>
              </a:rPr>
              <a:t> кэВ</a:t>
            </a:r>
            <a:endParaRPr lang="en-US" sz="1000" b="0" dirty="0">
              <a:latin typeface="Times New Roman" pitchFamily="18" charset="0"/>
              <a:cs typeface="Times New Roman" pitchFamily="18" charset="0"/>
            </a:endParaRPr>
          </a:p>
          <a:p>
            <a:endParaRPr lang="ru-RU" sz="1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22"/>
          <p:cNvSpPr txBox="1">
            <a:spLocks noChangeArrowheads="1"/>
          </p:cNvSpPr>
          <p:nvPr/>
        </p:nvSpPr>
        <p:spPr bwMode="auto">
          <a:xfrm rot="20969088">
            <a:off x="4570696" y="1462550"/>
            <a:ext cx="928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00" b="0" dirty="0" smtClean="0">
                <a:latin typeface="Times New Roman" pitchFamily="18" charset="0"/>
                <a:cs typeface="Times New Roman" pitchFamily="18" charset="0"/>
              </a:rPr>
              <a:t>637 кэВ</a:t>
            </a:r>
            <a:endParaRPr lang="en-US" sz="1000" b="0" dirty="0">
              <a:latin typeface="Times New Roman" pitchFamily="18" charset="0"/>
              <a:cs typeface="Times New Roman" pitchFamily="18" charset="0"/>
            </a:endParaRPr>
          </a:p>
          <a:p>
            <a:endParaRPr lang="ru-RU" sz="1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22"/>
          <p:cNvSpPr txBox="1">
            <a:spLocks noChangeArrowheads="1"/>
          </p:cNvSpPr>
          <p:nvPr/>
        </p:nvSpPr>
        <p:spPr bwMode="auto">
          <a:xfrm rot="20969088">
            <a:off x="3054038" y="1032912"/>
            <a:ext cx="928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000" b="0" dirty="0" smtClean="0">
                <a:latin typeface="Times New Roman" pitchFamily="18" charset="0"/>
                <a:cs typeface="Times New Roman" pitchFamily="18" charset="0"/>
              </a:rPr>
              <a:t>364.5 кэВ</a:t>
            </a:r>
            <a:endParaRPr lang="en-US" sz="1000" b="0" dirty="0">
              <a:latin typeface="Times New Roman" pitchFamily="18" charset="0"/>
              <a:cs typeface="Times New Roman" pitchFamily="18" charset="0"/>
            </a:endParaRPr>
          </a:p>
          <a:p>
            <a:endParaRPr lang="ru-RU" sz="1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22"/>
          <p:cNvSpPr txBox="1">
            <a:spLocks noChangeArrowheads="1"/>
          </p:cNvSpPr>
          <p:nvPr/>
        </p:nvSpPr>
        <p:spPr bwMode="auto">
          <a:xfrm rot="20969088">
            <a:off x="3475046" y="4668630"/>
            <a:ext cx="928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>
                <a:latin typeface="Times New Roman" pitchFamily="18" charset="0"/>
                <a:cs typeface="Times New Roman" pitchFamily="18" charset="0"/>
              </a:rPr>
              <a:t>112.9</a:t>
            </a:r>
            <a:r>
              <a:rPr lang="ru-RU" sz="1000" b="0" dirty="0" smtClean="0">
                <a:latin typeface="Times New Roman" pitchFamily="18" charset="0"/>
                <a:cs typeface="Times New Roman" pitchFamily="18" charset="0"/>
              </a:rPr>
              <a:t> кэВ</a:t>
            </a:r>
            <a:endParaRPr lang="en-US" sz="1000" b="0" dirty="0">
              <a:latin typeface="Times New Roman" pitchFamily="18" charset="0"/>
              <a:cs typeface="Times New Roman" pitchFamily="18" charset="0"/>
            </a:endParaRPr>
          </a:p>
          <a:p>
            <a:endParaRPr lang="ru-RU" sz="1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 rot="20969088">
            <a:off x="5514629" y="4176184"/>
            <a:ext cx="928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 smtClean="0">
                <a:latin typeface="Times New Roman" pitchFamily="18" charset="0"/>
                <a:cs typeface="Times New Roman" pitchFamily="18" charset="0"/>
              </a:rPr>
              <a:t>208.4</a:t>
            </a:r>
            <a:r>
              <a:rPr lang="ru-RU" sz="1000" b="0" dirty="0" smtClean="0">
                <a:latin typeface="Times New Roman" pitchFamily="18" charset="0"/>
                <a:cs typeface="Times New Roman" pitchFamily="18" charset="0"/>
              </a:rPr>
              <a:t> кэВ</a:t>
            </a:r>
            <a:endParaRPr lang="en-US" sz="1000" b="0" dirty="0">
              <a:latin typeface="Times New Roman" pitchFamily="18" charset="0"/>
              <a:cs typeface="Times New Roman" pitchFamily="18" charset="0"/>
            </a:endParaRPr>
          </a:p>
          <a:p>
            <a:endParaRPr lang="ru-RU" sz="1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7"/>
          <p:cNvSpPr>
            <a:spLocks noChangeArrowheads="1"/>
          </p:cNvSpPr>
          <p:nvPr/>
        </p:nvSpPr>
        <p:spPr bwMode="auto">
          <a:xfrm>
            <a:off x="6955636" y="1344301"/>
            <a:ext cx="49291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0" dirty="0" smtClean="0"/>
              <a:t>Аппаратурные спектры </a:t>
            </a:r>
            <a:r>
              <a:rPr lang="en-US" sz="1400" b="0" dirty="0" smtClean="0"/>
              <a:t>I-131</a:t>
            </a:r>
            <a:r>
              <a:rPr lang="ru-RU" sz="1400" b="0" dirty="0" smtClean="0"/>
              <a:t> </a:t>
            </a:r>
            <a:endParaRPr lang="en-US" sz="1400" b="0" dirty="0" smtClean="0"/>
          </a:p>
          <a:p>
            <a:pPr algn="just"/>
            <a:endParaRPr lang="ru-RU" sz="1400" b="0" dirty="0" smtClean="0"/>
          </a:p>
          <a:p>
            <a:pPr algn="just"/>
            <a:r>
              <a:rPr lang="en-US" sz="1400" b="0" dirty="0" err="1" smtClean="0"/>
              <a:t>NaI</a:t>
            </a:r>
            <a:r>
              <a:rPr lang="en-US" sz="1400" b="0" dirty="0" smtClean="0"/>
              <a:t>(</a:t>
            </a:r>
            <a:r>
              <a:rPr lang="en-US" sz="1400" b="0" dirty="0" err="1" smtClean="0"/>
              <a:t>Tl</a:t>
            </a:r>
            <a:r>
              <a:rPr lang="en-US" sz="1400" b="0" dirty="0" smtClean="0"/>
              <a:t>) R = 7% (</a:t>
            </a:r>
            <a:r>
              <a:rPr lang="ru-RU" sz="1400" b="0" dirty="0" smtClean="0"/>
              <a:t>черный)</a:t>
            </a:r>
          </a:p>
          <a:p>
            <a:pPr algn="just"/>
            <a:endParaRPr lang="ru-RU" sz="1400" b="0" dirty="0" smtClean="0"/>
          </a:p>
          <a:p>
            <a:pPr algn="just"/>
            <a:r>
              <a:rPr lang="en-US" sz="1400" b="0" dirty="0" smtClean="0"/>
              <a:t>SrI</a:t>
            </a:r>
            <a:r>
              <a:rPr lang="en-US" sz="1400" b="0" baseline="-25000" dirty="0" smtClean="0">
                <a:ea typeface="Calibri"/>
                <a:cs typeface="Times New Roman"/>
              </a:rPr>
              <a:t>2 </a:t>
            </a:r>
            <a:r>
              <a:rPr lang="en-US" sz="1400" b="0" dirty="0" smtClean="0"/>
              <a:t>(</a:t>
            </a:r>
            <a:r>
              <a:rPr lang="en-US" sz="1400" b="0" dirty="0" err="1" smtClean="0"/>
              <a:t>Eu</a:t>
            </a:r>
            <a:r>
              <a:rPr lang="en-US" sz="1400" b="0" dirty="0" smtClean="0"/>
              <a:t>) R = 3.3% (</a:t>
            </a:r>
            <a:r>
              <a:rPr lang="ru-RU" sz="1400" b="0" dirty="0" smtClean="0">
                <a:solidFill>
                  <a:srgbClr val="FF0000"/>
                </a:solidFill>
              </a:rPr>
              <a:t>красный</a:t>
            </a:r>
            <a:r>
              <a:rPr lang="ru-RU" sz="1400" b="0" dirty="0" smtClean="0"/>
              <a:t>)</a:t>
            </a:r>
          </a:p>
          <a:p>
            <a:pPr algn="just"/>
            <a:endParaRPr lang="ru-RU" sz="1400" b="0" dirty="0"/>
          </a:p>
        </p:txBody>
      </p:sp>
      <p:sp>
        <p:nvSpPr>
          <p:cNvPr id="18" name="Стрелка вправо 21"/>
          <p:cNvSpPr>
            <a:spLocks noChangeArrowheads="1"/>
          </p:cNvSpPr>
          <p:nvPr/>
        </p:nvSpPr>
        <p:spPr bwMode="auto">
          <a:xfrm rot="10800000">
            <a:off x="6254824" y="1654897"/>
            <a:ext cx="557935" cy="488218"/>
          </a:xfrm>
          <a:prstGeom prst="rightArrow">
            <a:avLst>
              <a:gd name="adj1" fmla="val 50000"/>
              <a:gd name="adj2" fmla="val 49689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19" name="Прямоугольник 7"/>
          <p:cNvSpPr>
            <a:spLocks noChangeArrowheads="1"/>
          </p:cNvSpPr>
          <p:nvPr/>
        </p:nvSpPr>
        <p:spPr bwMode="auto">
          <a:xfrm>
            <a:off x="7384264" y="4357694"/>
            <a:ext cx="49291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0" dirty="0" smtClean="0"/>
              <a:t>Аппаратурные спектры </a:t>
            </a:r>
            <a:r>
              <a:rPr lang="en-US" sz="1400" b="0" dirty="0" smtClean="0"/>
              <a:t>Lu-177</a:t>
            </a:r>
            <a:r>
              <a:rPr lang="ru-RU" sz="1400" b="0" dirty="0" smtClean="0"/>
              <a:t> </a:t>
            </a:r>
            <a:endParaRPr lang="en-US" sz="1400" b="0" dirty="0" smtClean="0"/>
          </a:p>
          <a:p>
            <a:pPr algn="just"/>
            <a:endParaRPr lang="ru-RU" sz="1400" b="0" dirty="0" smtClean="0"/>
          </a:p>
          <a:p>
            <a:pPr algn="just"/>
            <a:r>
              <a:rPr lang="en-US" sz="1400" b="0" dirty="0" err="1" smtClean="0"/>
              <a:t>NaI</a:t>
            </a:r>
            <a:r>
              <a:rPr lang="en-US" sz="1400" b="0" dirty="0" smtClean="0"/>
              <a:t>(</a:t>
            </a:r>
            <a:r>
              <a:rPr lang="en-US" sz="1400" b="0" dirty="0" err="1" smtClean="0"/>
              <a:t>Tl</a:t>
            </a:r>
            <a:r>
              <a:rPr lang="en-US" sz="1400" b="0" dirty="0" smtClean="0"/>
              <a:t>) </a:t>
            </a:r>
            <a:r>
              <a:rPr lang="en-US" sz="1400" b="0" dirty="0" smtClean="0"/>
              <a:t>R</a:t>
            </a:r>
            <a:r>
              <a:rPr lang="en-US" sz="1400" b="0" dirty="0" smtClean="0"/>
              <a:t> =7% (</a:t>
            </a:r>
            <a:r>
              <a:rPr lang="ru-RU" sz="1400" b="0" dirty="0" smtClean="0"/>
              <a:t>черный)</a:t>
            </a:r>
          </a:p>
          <a:p>
            <a:pPr algn="just"/>
            <a:endParaRPr lang="ru-RU" sz="1400" b="0" dirty="0" smtClean="0"/>
          </a:p>
          <a:p>
            <a:pPr algn="just"/>
            <a:r>
              <a:rPr lang="en-US" sz="1400" b="0" dirty="0" smtClean="0">
                <a:latin typeface="+mn-lt"/>
              </a:rPr>
              <a:t>SrI</a:t>
            </a:r>
            <a:r>
              <a:rPr lang="en-US" sz="1400" b="0" baseline="-25000" dirty="0" smtClean="0">
                <a:latin typeface="+mn-lt"/>
                <a:ea typeface="Calibri"/>
                <a:cs typeface="Times New Roman"/>
              </a:rPr>
              <a:t>2 </a:t>
            </a:r>
            <a:r>
              <a:rPr lang="en-US" sz="1400" b="0" dirty="0" smtClean="0">
                <a:latin typeface="+mn-lt"/>
              </a:rPr>
              <a:t>(</a:t>
            </a:r>
            <a:r>
              <a:rPr lang="en-US" sz="1400" b="0" dirty="0" err="1" smtClean="0">
                <a:latin typeface="+mn-lt"/>
              </a:rPr>
              <a:t>Eu</a:t>
            </a:r>
            <a:r>
              <a:rPr lang="en-US" sz="1400" b="0" dirty="0" smtClean="0">
                <a:latin typeface="+mn-lt"/>
              </a:rPr>
              <a:t>) </a:t>
            </a:r>
            <a:r>
              <a:rPr lang="en-US" sz="1400" b="0" dirty="0" smtClean="0">
                <a:latin typeface="+mn-lt"/>
              </a:rPr>
              <a:t>R = 3.3% (</a:t>
            </a:r>
            <a:r>
              <a:rPr lang="ru-RU" sz="1400" b="0" dirty="0" smtClean="0">
                <a:solidFill>
                  <a:srgbClr val="FF0000"/>
                </a:solidFill>
                <a:latin typeface="+mn-lt"/>
              </a:rPr>
              <a:t>красный</a:t>
            </a:r>
            <a:r>
              <a:rPr lang="ru-RU" sz="1400" b="0" dirty="0" smtClean="0">
                <a:latin typeface="+mn-lt"/>
              </a:rPr>
              <a:t>)</a:t>
            </a:r>
          </a:p>
          <a:p>
            <a:pPr algn="just"/>
            <a:endParaRPr lang="ru-RU" sz="1400" b="0" dirty="0"/>
          </a:p>
        </p:txBody>
      </p:sp>
      <p:sp>
        <p:nvSpPr>
          <p:cNvPr id="20" name="Стрелка вправо 21"/>
          <p:cNvSpPr>
            <a:spLocks noChangeArrowheads="1"/>
          </p:cNvSpPr>
          <p:nvPr/>
        </p:nvSpPr>
        <p:spPr bwMode="auto">
          <a:xfrm rot="10800000">
            <a:off x="6741322" y="4643446"/>
            <a:ext cx="557935" cy="488218"/>
          </a:xfrm>
          <a:prstGeom prst="rightArrow">
            <a:avLst>
              <a:gd name="adj1" fmla="val 50000"/>
              <a:gd name="adj2" fmla="val 49689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6527008" y="285728"/>
            <a:ext cx="7313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2400" dirty="0" smtClean="0">
                <a:solidFill>
                  <a:schemeClr val="bg1"/>
                </a:solidFill>
                <a:latin typeface="Arial Cyr"/>
              </a:rPr>
              <a:t>Handheld</a:t>
            </a:r>
            <a:r>
              <a:rPr lang="ru-RU" altLang="ru-RU" sz="2400" dirty="0" smtClean="0">
                <a:solidFill>
                  <a:schemeClr val="bg1"/>
                </a:solidFill>
                <a:latin typeface="Arial Cyr"/>
              </a:rPr>
              <a:t> МКС-АТ1120М</a:t>
            </a:r>
            <a:endParaRPr lang="ru-RU" altLang="ru-RU" sz="2400" dirty="0">
              <a:solidFill>
                <a:schemeClr val="bg1"/>
              </a:solidFill>
              <a:latin typeface="Arial Cy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216" y="1785926"/>
            <a:ext cx="3429024" cy="4474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54778" y="857232"/>
            <a:ext cx="67866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latin typeface="Arial Cyr"/>
              </a:rPr>
              <a:t>Возможность измерения содержания радионуклида </a:t>
            </a:r>
            <a:r>
              <a:rPr lang="en-US" altLang="ru-RU" dirty="0" smtClean="0">
                <a:latin typeface="Arial Cyr"/>
              </a:rPr>
              <a:t>I-131 </a:t>
            </a:r>
            <a:r>
              <a:rPr lang="ru-RU" altLang="ru-RU" dirty="0" smtClean="0">
                <a:latin typeface="Arial Cyr"/>
              </a:rPr>
              <a:t>в щитовидной железе человека</a:t>
            </a:r>
          </a:p>
          <a:p>
            <a:pPr algn="ctr"/>
            <a:r>
              <a:rPr lang="ru-RU" altLang="ru-RU" i="1" dirty="0" smtClean="0">
                <a:solidFill>
                  <a:srgbClr val="FF0000"/>
                </a:solidFill>
                <a:latin typeface="Arial Cyr"/>
              </a:rPr>
              <a:t>(в разработке)</a:t>
            </a:r>
            <a:endParaRPr lang="ru-RU" altLang="ru-RU" i="1" dirty="0">
              <a:solidFill>
                <a:srgbClr val="FF0000"/>
              </a:solidFill>
              <a:latin typeface="Arial Cyr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884198" y="1571612"/>
          <a:ext cx="4786346" cy="2117185"/>
        </p:xfrm>
        <a:graphic>
          <a:graphicData uri="http://schemas.openxmlformats.org/drawingml/2006/table">
            <a:tbl>
              <a:tblPr/>
              <a:tblGrid>
                <a:gridCol w="1303107"/>
                <a:gridCol w="711252"/>
                <a:gridCol w="760314"/>
                <a:gridCol w="728461"/>
                <a:gridCol w="600190"/>
                <a:gridCol w="683022"/>
              </a:tblGrid>
              <a:tr h="36804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Время, с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Статистическая погрешность, %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8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МИА </a:t>
                      </a:r>
                      <a:r>
                        <a:rPr lang="en-US" sz="1100" dirty="0" smtClean="0">
                          <a:latin typeface="+mn-lt"/>
                        </a:rPr>
                        <a:t> </a:t>
                      </a:r>
                      <a:r>
                        <a:rPr lang="ru-RU" sz="1100" baseline="0" dirty="0" smtClean="0">
                          <a:latin typeface="+mn-lt"/>
                        </a:rPr>
                        <a:t>радионуклида </a:t>
                      </a:r>
                      <a:r>
                        <a:rPr lang="en-US" sz="1100" dirty="0" smtClean="0">
                          <a:latin typeface="+mn-lt"/>
                        </a:rPr>
                        <a:t>I-131</a:t>
                      </a:r>
                      <a:r>
                        <a:rPr lang="ru-RU" sz="1100" baseline="0" dirty="0" smtClean="0">
                          <a:latin typeface="+mn-lt"/>
                        </a:rPr>
                        <a:t>, Бк/кг</a:t>
                      </a:r>
                      <a:endParaRPr lang="ru-RU" sz="1100" baseline="0" dirty="0" smtClean="0">
                        <a:latin typeface="+mn-lt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1706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853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426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284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60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1206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603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302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90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985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492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164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98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120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853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426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180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696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348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300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539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270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6892136" y="4295780"/>
          <a:ext cx="4786346" cy="2117185"/>
        </p:xfrm>
        <a:graphic>
          <a:graphicData uri="http://schemas.openxmlformats.org/drawingml/2006/table">
            <a:tbl>
              <a:tblPr/>
              <a:tblGrid>
                <a:gridCol w="1303107"/>
                <a:gridCol w="711252"/>
                <a:gridCol w="760314"/>
                <a:gridCol w="728461"/>
                <a:gridCol w="600190"/>
                <a:gridCol w="683022"/>
              </a:tblGrid>
              <a:tr h="368046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Время, с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Статистическая погрешность, %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8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10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20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50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+mn-lt"/>
                        </a:rPr>
                        <a:t>МИА </a:t>
                      </a:r>
                      <a:r>
                        <a:rPr lang="en-US" sz="1100" dirty="0" smtClean="0">
                          <a:latin typeface="+mn-lt"/>
                        </a:rPr>
                        <a:t> </a:t>
                      </a:r>
                      <a:r>
                        <a:rPr lang="ru-RU" sz="1100" baseline="0" dirty="0" smtClean="0">
                          <a:latin typeface="+mn-lt"/>
                        </a:rPr>
                        <a:t>радионуклида </a:t>
                      </a:r>
                      <a:r>
                        <a:rPr lang="en-US" sz="1100" dirty="0" smtClean="0">
                          <a:latin typeface="+mn-lt"/>
                        </a:rPr>
                        <a:t>I-131</a:t>
                      </a:r>
                      <a:r>
                        <a:rPr lang="ru-RU" sz="1100" baseline="0" dirty="0" smtClean="0">
                          <a:latin typeface="+mn-lt"/>
                        </a:rPr>
                        <a:t>, Бк/кг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2186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1093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547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364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219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60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1546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773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387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258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155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90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1262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631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120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1093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547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273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182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7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180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893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446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149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+mn-lt"/>
                          <a:ea typeface="Calibri"/>
                          <a:cs typeface="Times New Roman"/>
                        </a:rPr>
                        <a:t>300</a:t>
                      </a:r>
                      <a:endParaRPr lang="ru-RU" sz="11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691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346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7884330" y="1214422"/>
            <a:ext cx="32448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600" b="0" dirty="0" smtClean="0">
                <a:latin typeface="Arial Cyr"/>
              </a:rPr>
              <a:t>МКС-АТ1120М</a:t>
            </a:r>
            <a:r>
              <a:rPr lang="en-US" altLang="ru-RU" sz="1600" b="0" dirty="0" smtClean="0">
                <a:latin typeface="Arial Cyr"/>
              </a:rPr>
              <a:t>, </a:t>
            </a:r>
            <a:r>
              <a:rPr lang="en-US" altLang="ru-RU" sz="1600" b="0" dirty="0" err="1" smtClean="0">
                <a:latin typeface="Arial Cyr"/>
              </a:rPr>
              <a:t>NaI</a:t>
            </a:r>
            <a:r>
              <a:rPr lang="en-US" altLang="ru-RU" sz="1600" b="0" dirty="0" smtClean="0">
                <a:latin typeface="Arial Cyr"/>
              </a:rPr>
              <a:t>(</a:t>
            </a:r>
            <a:r>
              <a:rPr lang="en-US" altLang="ru-RU" sz="1600" b="0" dirty="0" err="1" smtClean="0">
                <a:latin typeface="Arial Cyr"/>
              </a:rPr>
              <a:t>Tl</a:t>
            </a:r>
            <a:r>
              <a:rPr lang="en-US" altLang="ru-RU" sz="1600" b="0" dirty="0" smtClean="0">
                <a:latin typeface="Arial Cyr"/>
              </a:rPr>
              <a:t>) 63x63</a:t>
            </a:r>
            <a:r>
              <a:rPr lang="ru-RU" altLang="ru-RU" sz="1600" b="0" dirty="0" smtClean="0">
                <a:latin typeface="Arial Cyr"/>
              </a:rPr>
              <a:t> мм</a:t>
            </a:r>
            <a:endParaRPr lang="ru-RU" sz="1600" b="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670016" y="3929066"/>
            <a:ext cx="34642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1600" b="0" dirty="0" smtClean="0">
                <a:latin typeface="Arial Cyr"/>
              </a:rPr>
              <a:t>МКС-АТ1120МА</a:t>
            </a:r>
            <a:r>
              <a:rPr lang="en-US" altLang="ru-RU" sz="1600" b="0" dirty="0" smtClean="0">
                <a:latin typeface="Arial Cyr"/>
              </a:rPr>
              <a:t>, </a:t>
            </a:r>
            <a:r>
              <a:rPr lang="en-US" altLang="ru-RU" sz="1600" b="0" dirty="0" err="1" smtClean="0">
                <a:latin typeface="Arial Cyr"/>
              </a:rPr>
              <a:t>NaI</a:t>
            </a:r>
            <a:r>
              <a:rPr lang="en-US" altLang="ru-RU" sz="1600" b="0" dirty="0" smtClean="0">
                <a:latin typeface="Arial Cyr"/>
              </a:rPr>
              <a:t>(</a:t>
            </a:r>
            <a:r>
              <a:rPr lang="en-US" altLang="ru-RU" sz="1600" b="0" dirty="0" err="1" smtClean="0">
                <a:latin typeface="Arial Cyr"/>
              </a:rPr>
              <a:t>Tl</a:t>
            </a:r>
            <a:r>
              <a:rPr lang="en-US" altLang="ru-RU" sz="1600" b="0" dirty="0" smtClean="0">
                <a:latin typeface="Arial Cyr"/>
              </a:rPr>
              <a:t>) </a:t>
            </a:r>
            <a:r>
              <a:rPr lang="ru-RU" altLang="ru-RU" sz="1600" b="0" dirty="0" smtClean="0">
                <a:latin typeface="Arial Cyr"/>
              </a:rPr>
              <a:t>40</a:t>
            </a:r>
            <a:r>
              <a:rPr lang="en-US" altLang="ru-RU" sz="1600" b="0" dirty="0" smtClean="0">
                <a:latin typeface="Arial Cyr"/>
              </a:rPr>
              <a:t>x</a:t>
            </a:r>
            <a:r>
              <a:rPr lang="ru-RU" altLang="ru-RU" sz="1600" b="0" dirty="0" smtClean="0">
                <a:latin typeface="Arial Cyr"/>
              </a:rPr>
              <a:t>40 мм</a:t>
            </a:r>
            <a:endParaRPr lang="ru-RU" sz="1600" b="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/>
          <a:srcRect l="13424" t="28472" r="53372" b="21528"/>
          <a:stretch>
            <a:fillRect/>
          </a:stretch>
        </p:blipFill>
        <p:spPr bwMode="auto">
          <a:xfrm>
            <a:off x="4383868" y="2285992"/>
            <a:ext cx="1939740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 l="7417" t="34028" r="53911" b="12500"/>
          <a:stretch>
            <a:fillRect/>
          </a:stretch>
        </p:blipFill>
        <p:spPr bwMode="auto">
          <a:xfrm>
            <a:off x="4383868" y="4373569"/>
            <a:ext cx="2000264" cy="155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Box 5"/>
          <p:cNvSpPr txBox="1">
            <a:spLocks noChangeArrowheads="1"/>
          </p:cNvSpPr>
          <p:nvPr/>
        </p:nvSpPr>
        <p:spPr bwMode="auto">
          <a:xfrm>
            <a:off x="6527008" y="285728"/>
            <a:ext cx="7313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2400" dirty="0" smtClean="0">
                <a:solidFill>
                  <a:schemeClr val="bg1"/>
                </a:solidFill>
                <a:latin typeface="Arial Cyr"/>
              </a:rPr>
              <a:t>Handheld</a:t>
            </a:r>
            <a:r>
              <a:rPr lang="ru-RU" altLang="ru-RU" sz="2400" dirty="0" smtClean="0">
                <a:solidFill>
                  <a:schemeClr val="bg1"/>
                </a:solidFill>
                <a:latin typeface="Arial Cyr"/>
              </a:rPr>
              <a:t> МКС-АТ1120М</a:t>
            </a:r>
            <a:endParaRPr lang="ru-RU" altLang="ru-RU" sz="2400" dirty="0">
              <a:solidFill>
                <a:schemeClr val="bg1"/>
              </a:solidFill>
              <a:latin typeface="Arial Cy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63"/>
            <a:ext cx="12482513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527008" y="285728"/>
            <a:ext cx="73136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2400" dirty="0" smtClean="0">
                <a:solidFill>
                  <a:schemeClr val="bg1"/>
                </a:solidFill>
                <a:latin typeface="Arial Cyr"/>
              </a:rPr>
              <a:t>BRD</a:t>
            </a:r>
            <a:r>
              <a:rPr lang="ru-RU" altLang="ru-RU" sz="2400" dirty="0" smtClean="0">
                <a:solidFill>
                  <a:schemeClr val="bg1"/>
                </a:solidFill>
                <a:latin typeface="Arial Cyr"/>
              </a:rPr>
              <a:t> МКС-АТ6101С</a:t>
            </a:r>
            <a:endParaRPr lang="ru-RU" altLang="ru-RU" sz="2400" dirty="0">
              <a:solidFill>
                <a:schemeClr val="bg1"/>
              </a:solidFill>
              <a:latin typeface="Arial Cyr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41124" y="857232"/>
            <a:ext cx="3490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latin typeface="Arial Cyr"/>
              </a:rPr>
              <a:t>Спектрометры </a:t>
            </a:r>
            <a:r>
              <a:rPr lang="ru-RU" altLang="ru-RU" dirty="0" smtClean="0">
                <a:latin typeface="Arial Cyr"/>
              </a:rPr>
              <a:t>МКС-АТ</a:t>
            </a:r>
            <a:r>
              <a:rPr lang="en-US" altLang="ru-RU" dirty="0" smtClean="0">
                <a:latin typeface="Arial Cyr"/>
              </a:rPr>
              <a:t>6101C</a:t>
            </a:r>
            <a:endParaRPr lang="ru-RU" altLang="ru-RU" dirty="0">
              <a:latin typeface="Arial Cyr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3812364" y="3500438"/>
          <a:ext cx="8572561" cy="2344287"/>
        </p:xfrm>
        <a:graphic>
          <a:graphicData uri="http://schemas.openxmlformats.org/drawingml/2006/table">
            <a:tbl>
              <a:tblPr/>
              <a:tblGrid>
                <a:gridCol w="1714512"/>
                <a:gridCol w="2286016"/>
                <a:gridCol w="2292095"/>
                <a:gridCol w="2279938"/>
              </a:tblGrid>
              <a:tr h="1628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Модификация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АТ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6101C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АТ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6101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СМ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АТ6101СЕ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28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Детектор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БДКГ-11М</a:t>
                      </a:r>
                      <a:r>
                        <a:rPr lang="ru-RU" sz="10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0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NaI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0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Tl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 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Symbol"/>
                        </a:rPr>
                        <a:t>63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×63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мм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БДКГ-19М </a:t>
                      </a:r>
                      <a:r>
                        <a:rPr lang="en-US" sz="10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NaI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0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Tl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 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  <a:sym typeface="Symbol"/>
                        </a:rPr>
                        <a:t>63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×160 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мм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БДКГ-05С</a:t>
                      </a:r>
                      <a:r>
                        <a:rPr lang="en-US" sz="1000" dirty="0" smtClean="0">
                          <a:latin typeface="Times New Roman"/>
                          <a:ea typeface="Calibri"/>
                          <a:cs typeface="Times New Roman"/>
                        </a:rPr>
                        <a:t>SrI</a:t>
                      </a:r>
                      <a:r>
                        <a:rPr lang="en-US" sz="1000" baseline="-25000" dirty="0" smtClean="0"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en-US" sz="1000" dirty="0" smtClean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000" dirty="0" err="1" smtClean="0">
                          <a:latin typeface="Times New Roman"/>
                          <a:ea typeface="Calibri"/>
                          <a:cs typeface="Times New Roman"/>
                        </a:rPr>
                        <a:t>Eu</a:t>
                      </a:r>
                      <a:r>
                        <a:rPr lang="en-US" sz="1000" dirty="0" smtClean="0">
                          <a:latin typeface="Times New Roman"/>
                          <a:ea typeface="Calibri"/>
                          <a:cs typeface="Times New Roman"/>
                        </a:rPr>
                        <a:t>)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</a:t>
                      </a:r>
                      <a:r>
                        <a:rPr lang="en-US" sz="1000" dirty="0" smtClean="0"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×</a:t>
                      </a:r>
                      <a:r>
                        <a:rPr lang="en-US" sz="1000" dirty="0" smtClean="0">
                          <a:latin typeface="Times New Roman"/>
                          <a:ea typeface="Calibri"/>
                          <a:cs typeface="Times New Roman"/>
                        </a:rPr>
                        <a:t>38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мм</a:t>
                      </a:r>
                      <a:endParaRPr lang="ru-RU" sz="10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49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Энергетический диапазон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– 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3000 кэВ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Число каналов АЦП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80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Разрешение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0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137</a:t>
                      </a:r>
                      <a:r>
                        <a:rPr lang="en-US" sz="10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Cs</a:t>
                      </a:r>
                      <a:r>
                        <a:rPr lang="ru-RU" sz="10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(662 кэВ)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.5 %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%</a:t>
                      </a:r>
                      <a:endParaRPr lang="ru-RU" sz="10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3.2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Диапазон измерения МАЭД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0.03–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r>
                        <a:rPr lang="en-US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мкЗв·ч</a:t>
                      </a:r>
                      <a:r>
                        <a:rPr lang="ru-RU" sz="10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en-US" sz="10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0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NaI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0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Tl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 </a:t>
                      </a:r>
                      <a:endParaRPr lang="en-US" sz="10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До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10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Зв·ч</a:t>
                      </a:r>
                      <a:r>
                        <a:rPr lang="ru-RU" sz="10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en-US" sz="10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(БДКГ-04)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0.03–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мкЗв·ч</a:t>
                      </a:r>
                      <a:r>
                        <a:rPr lang="ru-RU" sz="10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en-US" sz="10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0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NaI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10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Tl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 </a:t>
                      </a:r>
                      <a:endParaRPr lang="en-US" sz="10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До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10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Зв·ч</a:t>
                      </a:r>
                      <a:r>
                        <a:rPr lang="ru-RU" sz="10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en-US" sz="10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(БДКГ-04)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0.03-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мкЗв·ч</a:t>
                      </a:r>
                      <a:r>
                        <a:rPr lang="ru-RU" sz="10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 </a:t>
                      </a:r>
                      <a:r>
                        <a:rPr lang="en-US" sz="1000" dirty="0" smtClean="0">
                          <a:latin typeface="Times New Roman"/>
                          <a:ea typeface="Calibri"/>
                          <a:cs typeface="Times New Roman"/>
                        </a:rPr>
                        <a:t>SrI</a:t>
                      </a:r>
                      <a:r>
                        <a:rPr lang="en-US" sz="1000" baseline="-25000" dirty="0" smtClean="0"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en-US" sz="1000" dirty="0" smtClean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000" dirty="0" err="1" smtClean="0">
                          <a:latin typeface="Times New Roman"/>
                          <a:ea typeface="Calibri"/>
                          <a:cs typeface="Times New Roman"/>
                        </a:rPr>
                        <a:t>Eu</a:t>
                      </a:r>
                      <a:r>
                        <a:rPr lang="en-US" sz="1000" dirty="0" smtClean="0"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000" dirty="0" smtClean="0"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983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Чувствительность</a:t>
                      </a:r>
                      <a:r>
                        <a:rPr lang="ru-RU" sz="10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 гамма-излучению </a:t>
                      </a:r>
                      <a:r>
                        <a:rPr lang="en-US" sz="10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137</a:t>
                      </a:r>
                      <a:r>
                        <a:rPr lang="en-US" sz="10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Cs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БДКГ-11М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: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2200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(имп·с</a:t>
                      </a:r>
                      <a:r>
                        <a:rPr lang="ru-RU" sz="10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)/(мкЗв·ч</a:t>
                      </a:r>
                      <a:r>
                        <a:rPr lang="ru-RU" sz="10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БДКГ-11М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: 4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400 (имп·с</a:t>
                      </a:r>
                      <a:r>
                        <a:rPr lang="ru-RU" sz="10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)/(мкЗв·ч</a:t>
                      </a:r>
                      <a:r>
                        <a:rPr lang="ru-RU" sz="10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БДКГ-19М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: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6000(имп·с</a:t>
                      </a:r>
                      <a:r>
                        <a:rPr lang="ru-RU" sz="10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)/(мкЗв·ч</a:t>
                      </a:r>
                      <a:r>
                        <a:rPr lang="ru-RU" sz="10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БДКГ-19М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: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12000(имп·с</a:t>
                      </a:r>
                      <a:r>
                        <a:rPr lang="ru-RU" sz="10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)/(мкЗв·ч</a:t>
                      </a:r>
                      <a:r>
                        <a:rPr lang="ru-RU" sz="10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0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870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(имп·с</a:t>
                      </a:r>
                      <a:r>
                        <a:rPr lang="ru-RU" sz="10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)/(мкЗв·ч</a:t>
                      </a:r>
                      <a:r>
                        <a:rPr lang="ru-RU" sz="10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</a:t>
                      </a: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БДКГ-35: 4500(имп·с</a:t>
                      </a:r>
                      <a:r>
                        <a:rPr lang="ru-RU" sz="10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)/(мкЗв·ч</a:t>
                      </a:r>
                      <a:r>
                        <a:rPr lang="ru-RU" sz="10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568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Нейтронный</a:t>
                      </a:r>
                      <a:r>
                        <a:rPr lang="ru-RU" sz="10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детектор</a:t>
                      </a:r>
                      <a:endParaRPr lang="ru-RU" sz="10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БДКГ-05М</a:t>
                      </a:r>
                      <a:r>
                        <a:rPr lang="ru-RU" sz="10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два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0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He 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счетчика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ru-RU" sz="10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БДКГ-05М</a:t>
                      </a:r>
                      <a:r>
                        <a:rPr lang="ru-RU" sz="10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два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0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He 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счетчика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ru-RU" sz="10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БДКГ-05М</a:t>
                      </a:r>
                      <a:r>
                        <a:rPr lang="ru-RU" sz="100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два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1000" kern="1200" baseline="30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He </a:t>
                      </a: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счетчика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ru-RU" sz="1000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Степень защиты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IP55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IP55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IP55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8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Размеры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355х190х170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мм</a:t>
                      </a:r>
                      <a:endParaRPr lang="ru-RU" sz="10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330х180х160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мм</a:t>
                      </a:r>
                      <a:endParaRPr lang="ru-RU" sz="10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latin typeface="Times New Roman"/>
                          <a:ea typeface="Calibri"/>
                          <a:cs typeface="Times New Roman"/>
                        </a:rPr>
                        <a:t>320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х180х160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мм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8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Масса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r>
                        <a:rPr lang="en-US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.0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1.85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1.85</a:t>
                      </a:r>
                      <a:endParaRPr lang="ru-RU" sz="1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l="20065" t="30556" r="28763" b="27777"/>
          <a:stretch>
            <a:fillRect/>
          </a:stretch>
        </p:blipFill>
        <p:spPr bwMode="auto">
          <a:xfrm>
            <a:off x="169026" y="4286256"/>
            <a:ext cx="3587377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1240596" y="5929330"/>
            <a:ext cx="1467326" cy="2876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Масса </a:t>
            </a:r>
            <a:r>
              <a:rPr lang="en-US" sz="12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17.5</a:t>
            </a:r>
            <a:r>
              <a:rPr lang="ru-RU" sz="12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 кг, </a:t>
            </a:r>
            <a:r>
              <a:rPr lang="en-US" sz="12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IP</a:t>
            </a:r>
            <a:r>
              <a:rPr lang="ru-RU" sz="12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30</a:t>
            </a:r>
            <a:endParaRPr lang="ru-RU" sz="1200" b="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2" name="Рисунок 11" descr="AT6101CE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41718" y="928670"/>
            <a:ext cx="2428892" cy="242889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05297" y="3819154"/>
            <a:ext cx="3500462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200" b="0" dirty="0" smtClean="0">
                <a:latin typeface="Times New Roman" pitchFamily="18" charset="0"/>
                <a:ea typeface="Calibri"/>
                <a:cs typeface="Times New Roman" pitchFamily="18" charset="0"/>
              </a:rPr>
              <a:t>Конфигурация в рабочей упаковке пластиковый бокс для размещения на стационарных КПП</a:t>
            </a:r>
            <a:endParaRPr lang="ru-RU" sz="1200" b="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3075" name="Picture 3" descr="\\FILESERVER\Advertisement\05. Фото приборы и комплектности\Фото приборов\AT6101C\3. АТ6101С русс-version_202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6111" y="1090570"/>
            <a:ext cx="1815343" cy="2481306"/>
          </a:xfrm>
          <a:prstGeom prst="rect">
            <a:avLst/>
          </a:prstGeom>
          <a:noFill/>
        </p:spPr>
      </p:pic>
      <p:pic>
        <p:nvPicPr>
          <p:cNvPr id="3076" name="Picture 4" descr="\\FILESERVER\Advertisement\05. Фото приборы и комплектности\Фото приборов\AT6101C\AT6101C-старый\Рюкзак 2019\IMG_36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3340" y="1000108"/>
            <a:ext cx="2786082" cy="2786082"/>
          </a:xfrm>
          <a:prstGeom prst="rect">
            <a:avLst/>
          </a:prstGeom>
          <a:noFill/>
        </p:spPr>
      </p:pic>
      <p:pic>
        <p:nvPicPr>
          <p:cNvPr id="16" name="Picture 2" descr="Знак gps – Бесплатные иконки: знаки">
            <a:extLst>
              <a:ext uri="{FF2B5EF4-FFF2-40B4-BE49-F238E27FC236}">
                <a16:creationId xmlns="" xmlns:a16="http://schemas.microsoft.com/office/drawing/2014/main" id="{FC9438D9-5F48-D1E7-1C62-558D8E1E5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082" y="2143116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Bluetooth значок в Simply Styled Icons">
            <a:extLst>
              <a:ext uri="{FF2B5EF4-FFF2-40B4-BE49-F238E27FC236}">
                <a16:creationId xmlns="" xmlns:a16="http://schemas.microsoft.com/office/drawing/2014/main" id="{B1A30A52-7613-1A9C-BF2C-26DC8E41A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586" y="2143116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Nautiz-X6-handheld-phablet-facing- lef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98050" y="1000108"/>
            <a:ext cx="1357322" cy="2382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1900</Words>
  <Application>Microsoft Office PowerPoint</Application>
  <PresentationFormat>Произвольный</PresentationFormat>
  <Paragraphs>497</Paragraphs>
  <Slides>21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2015-09-29T12:14:18Z</dcterms:created>
  <dcterms:modified xsi:type="dcterms:W3CDTF">2023-10-13T11:45:26Z</dcterms:modified>
</cp:coreProperties>
</file>