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587" r:id="rId3"/>
    <p:sldId id="588" r:id="rId4"/>
    <p:sldId id="607" r:id="rId5"/>
    <p:sldId id="608" r:id="rId6"/>
    <p:sldId id="391" r:id="rId7"/>
    <p:sldId id="604" r:id="rId8"/>
    <p:sldId id="590" r:id="rId9"/>
    <p:sldId id="591" r:id="rId10"/>
    <p:sldId id="592" r:id="rId11"/>
    <p:sldId id="593" r:id="rId12"/>
    <p:sldId id="609" r:id="rId13"/>
    <p:sldId id="610" r:id="rId14"/>
    <p:sldId id="611" r:id="rId15"/>
    <p:sldId id="601" r:id="rId16"/>
    <p:sldId id="612" r:id="rId17"/>
    <p:sldId id="594" r:id="rId18"/>
    <p:sldId id="595" r:id="rId19"/>
    <p:sldId id="596" r:id="rId20"/>
    <p:sldId id="395" r:id="rId21"/>
    <p:sldId id="597" r:id="rId22"/>
    <p:sldId id="606" r:id="rId23"/>
    <p:sldId id="613" r:id="rId24"/>
    <p:sldId id="614" r:id="rId25"/>
    <p:sldId id="615" r:id="rId26"/>
    <p:sldId id="269" r:id="rId27"/>
    <p:sldId id="270" r:id="rId28"/>
    <p:sldId id="262" r:id="rId29"/>
    <p:sldId id="274" r:id="rId30"/>
    <p:sldId id="296" r:id="rId31"/>
    <p:sldId id="297" r:id="rId32"/>
    <p:sldId id="293" r:id="rId33"/>
    <p:sldId id="617" r:id="rId34"/>
    <p:sldId id="618" r:id="rId35"/>
    <p:sldId id="619" r:id="rId36"/>
    <p:sldId id="616" r:id="rId37"/>
    <p:sldId id="307" r:id="rId3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9" autoAdjust="0"/>
    <p:restoredTop sz="99445" autoAdjust="0"/>
  </p:normalViewPr>
  <p:slideViewPr>
    <p:cSldViewPr>
      <p:cViewPr>
        <p:scale>
          <a:sx n="75" d="100"/>
          <a:sy n="75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0" d="100"/>
          <a:sy n="120" d="100"/>
        </p:scale>
        <p:origin x="-1146" y="50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B68D-ED6F-4DB6-804A-92B9EE3A91F4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FBEEE-047E-4507-AD45-46A68DE9D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73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2A4B2-C027-415E-AC5A-595D5ABE8C35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604AA-8E7E-4D2A-B636-B423DADB56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0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604AA-8E7E-4D2A-B636-B423DADB566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86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BBA1E990-262B-2A0A-3470-EC1B7237C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6A7AB-5774-400B-B7DC-F12C670493CC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23209128-5699-F4D1-2E62-C3DD3B135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179A61CD-D1A2-2157-28B6-8302AC4B9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BBA1E990-262B-2A0A-3470-EC1B7237C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6A7AB-5774-400B-B7DC-F12C670493CC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23209128-5699-F4D1-2E62-C3DD3B135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179A61CD-D1A2-2157-28B6-8302AC4B9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  <p:extLst>
      <p:ext uri="{BB962C8B-B14F-4D97-AF65-F5344CB8AC3E}">
        <p14:creationId xmlns:p14="http://schemas.microsoft.com/office/powerpoint/2010/main" val="131869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BBA1E990-262B-2A0A-3470-EC1B7237C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6A7AB-5774-400B-B7DC-F12C670493CC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23209128-5699-F4D1-2E62-C3DD3B135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179A61CD-D1A2-2157-28B6-8302AC4B9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  <p:extLst>
      <p:ext uri="{BB962C8B-B14F-4D97-AF65-F5344CB8AC3E}">
        <p14:creationId xmlns:p14="http://schemas.microsoft.com/office/powerpoint/2010/main" val="203591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BBA1E990-262B-2A0A-3470-EC1B7237C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6A7AB-5774-400B-B7DC-F12C670493CC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23209128-5699-F4D1-2E62-C3DD3B135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179A61CD-D1A2-2157-28B6-8302AC4B9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  <p:extLst>
      <p:ext uri="{BB962C8B-B14F-4D97-AF65-F5344CB8AC3E}">
        <p14:creationId xmlns:p14="http://schemas.microsoft.com/office/powerpoint/2010/main" val="23191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9909B268-7EC9-7CA1-702A-22E5CBB988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BF756E-CF05-432B-B841-FD0E7234DD96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DDEF8D0D-AB43-7F41-F273-627412791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BE48CA6E-3A5E-1D09-A3EB-3CFA56281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  <p:extLst>
      <p:ext uri="{BB962C8B-B14F-4D97-AF65-F5344CB8AC3E}">
        <p14:creationId xmlns:p14="http://schemas.microsoft.com/office/powerpoint/2010/main" val="359442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xmlns="" id="{564D65D3-DDAE-81A7-B961-0BC9E2FD7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42DDB3-0486-4FFC-8CD9-DFF97E382304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xmlns="" id="{E52BE611-D809-145B-1436-CDF1286EF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xmlns="" id="{40A830D1-2F8D-11D3-D76D-A7108F3D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9909B268-7EC9-7CA1-702A-22E5CBB988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BF756E-CF05-432B-B841-FD0E7234DD96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DDEF8D0D-AB43-7F41-F273-627412791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BE48CA6E-3A5E-1D09-A3EB-3CFA56281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D52577F3-1E4B-5CE7-915A-7F2835752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870FC6-F35C-4EF1-A02D-11464C1ED204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BB6D1FCC-73B6-BC93-65B2-263AB3298A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87468129-CADE-30DE-E717-8A7B59357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3B6E9D6-7F34-6F81-FDF4-745AAD64F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3D737-4E00-44E0-8204-FD228709A6C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xmlns="" id="{9B0802A2-C23C-C3F4-DAA6-4251B4329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xmlns="" id="{42127D2B-AA5F-D4E4-1C5B-F16B1E8C7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0934F9A6-F742-AFDE-F731-30AD5703D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E9E67E-0A6E-45F9-9FA0-3D730F7E9C49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B944FF12-6098-916A-EBDA-D026F158F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5D70726C-DA64-1462-F28F-4F1A8DD99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7D2941A0-C6CD-3776-F929-BC0FA9011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0AB7B5-0011-445E-A77D-A243DBA92B03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3B5EE580-BCF4-861C-5F8A-499483AB6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B88FDD4F-8F6F-D8C9-F3C4-BBCE067D9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EC48F4EF-C9DA-99ED-9D0D-97DDD6630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AE0A0D-29DE-416B-AAB1-CA9F2DABE38F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3F95E6CB-AD6A-B2B0-4E5F-5874DF6F44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0F6EC66E-7B53-8E5A-7904-62573FE72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26698592-2EA8-DB6A-5F28-FF5CF5B7D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FEFB86-DED0-41CC-A107-9CD463EFB1C8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06308937-DC42-F005-2E77-B1F98AA3B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6FA7E167-7B40-8DE9-F7B3-649677EA2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xmlns="" id="{48A0CE7D-A074-6F2E-2E0C-0EE153702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xmlns="" id="{28B0931C-6346-6ECA-4C17-5FCA9D3D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xmlns="" id="{035377AB-E9F0-BB5F-D154-17B9D9DE334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498EEBC-A30D-4640-8721-C94B51FC187A}" type="slidenum">
              <a:rPr lang="ru-RU" altLang="ru-RU" sz="1200"/>
              <a:pPr algn="r" eaLnBrk="1" hangingPunct="1"/>
              <a:t>30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xmlns="" id="{90876856-AB73-1D00-05D9-2E751F147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xmlns="" id="{727827A0-C9C8-55E0-173F-C8BE997D8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xmlns="" id="{9833D3F0-A494-6F95-5AE8-ADA2DF6A7CB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F3E936-D5CE-46AA-84B0-1B587D462520}" type="slidenum">
              <a:rPr lang="ru-RU" altLang="ru-RU" sz="1200"/>
              <a:pPr algn="r" eaLnBrk="1" hangingPunct="1"/>
              <a:t>31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7331D1E4-85EE-AAD5-5FAE-BB6033AF8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F4D4B04B-73C7-C4B0-5A45-9227344FA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2E746B8F-0AB6-D04E-AE18-39438A61FFF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918EFC1-D8D6-4C7C-A7BB-9C7A3F482A79}" type="slidenum">
              <a:rPr lang="ru-RU" altLang="ru-RU" sz="1200"/>
              <a:pPr algn="r" eaLnBrk="1" hangingPunct="1"/>
              <a:t>32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606" y="4690071"/>
            <a:ext cx="5438464" cy="4442224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460898-37A4-4A0F-9D45-C8FD7615EA56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xmlns="" id="{7D2941A0-C6CD-3776-F929-BC0FA9011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0AB7B5-0011-445E-A77D-A243DBA92B03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3B5EE580-BCF4-861C-5F8A-499483AB6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xmlns="" id="{B88FDD4F-8F6F-D8C9-F3C4-BBCE067D9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  <p:extLst>
      <p:ext uri="{BB962C8B-B14F-4D97-AF65-F5344CB8AC3E}">
        <p14:creationId xmlns:p14="http://schemas.microsoft.com/office/powerpoint/2010/main" val="346758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2D66F8D6-C455-314D-AC79-4B00092CE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28D3B-7F87-4FE6-A547-1417F4DAC81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xmlns="" id="{741C48F1-B7D8-9B9F-BB2D-5FF274ABB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xmlns="" id="{E75F2142-844C-8FB7-7235-03340EA0D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  <p:extLst>
      <p:ext uri="{BB962C8B-B14F-4D97-AF65-F5344CB8AC3E}">
        <p14:creationId xmlns:p14="http://schemas.microsoft.com/office/powerpoint/2010/main" val="212403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2D66F8D6-C455-314D-AC79-4B00092CE0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28D3B-7F87-4FE6-A547-1417F4DAC814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xmlns="" id="{741C48F1-B7D8-9B9F-BB2D-5FF274ABB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xmlns="" id="{E75F2142-844C-8FB7-7235-03340EA0D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9F819A3D-E74C-9B7B-756C-824C76E5C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FBD7E7-3938-4F3A-B009-83D257D273FF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766DD50F-48DB-06F5-CD6D-618171E27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FCBD73FE-1DA5-ED2C-67B7-FACE8F648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AFFF9FDD-9809-03B5-E25C-F358B82C9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C00BA3-B56E-4011-95FF-9A80F77E4A52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67E7B1D6-69B3-280D-782B-85FB5BBA2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41861B3A-A09D-E885-1E8E-47130F6C1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76851EE4-B40F-5214-B543-BF0F5B784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0C07-CD56-4898-B63F-EB1C7585F9A6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469AAA0D-9A1C-172A-A495-6A78FFD71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E6085BE0-FA48-27A0-5B6C-6DCA2AD7C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xmlns="" id="{7D61B30B-7917-E735-6141-E19319B47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2376B1-CF85-451D-98E7-8148B0638ECD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8B4070AE-FBDF-06FC-5EFC-92D94B73B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FAE29549-7AC8-2927-1DED-E6206CD06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Сжать короче наглее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059832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69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3E965-5A01-4A1D-86D7-E1B246C9E8AC}" type="datetime1">
              <a:rPr lang="ru-RU" smtClean="0"/>
              <a:pPr>
                <a:defRPr/>
              </a:pPr>
              <a:t>14.10.2023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Silicon Energy Solutions Ltd.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9385-77B7-4D68-9FEB-B601B45DB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3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942263" cy="9413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71550" y="1557338"/>
            <a:ext cx="7942263" cy="4525962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979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FAAE41-CD59-1F84-F57C-A3A7902D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7B89AA-B801-6BDF-0EED-28657B38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E986CB-FA6E-E303-CDC5-89DBD73F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0E72D7-3F7B-4896-89FC-0CEE3DF9D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46250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4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689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746" y="530987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36327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33325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i="0" dirty="0">
                <a:solidFill>
                  <a:srgbClr val="0F8442"/>
                </a:solidFill>
                <a:effectLst/>
                <a:latin typeface="inherit"/>
              </a:rPr>
              <a:t>Проблемы прикладной спектрометрии и радиометрии,</a:t>
            </a:r>
            <a:r>
              <a:rPr lang="ru-RU" sz="1600" b="1" i="1" dirty="0">
                <a:solidFill>
                  <a:srgbClr val="00B050"/>
                </a:solidFill>
              </a:rPr>
              <a:t> Москва</a:t>
            </a:r>
            <a:r>
              <a:rPr lang="en-US" sz="1600" b="1" i="1" dirty="0">
                <a:solidFill>
                  <a:srgbClr val="00B050"/>
                </a:solidFill>
              </a:rPr>
              <a:t> </a:t>
            </a:r>
            <a:r>
              <a:rPr lang="ru-RU" sz="1600" b="1" i="1" dirty="0">
                <a:solidFill>
                  <a:srgbClr val="00B050"/>
                </a:solidFill>
              </a:rPr>
              <a:t>16-18 октября 2023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4131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Институт геохимии им. А.П. Виноградова СО РАН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510648"/>
            <a:ext cx="8208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6417937"/>
            <a:ext cx="8208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8960" y="908720"/>
            <a:ext cx="8766080" cy="57688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Термолюминесцентные монокристаллические детекторы фотонного излучения ДТГ-4: 40 лет выпуска и применения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А.И. Непомнящих, В.Ф. Ивашечкин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 геохимии им. А.П. Виноградова СО РАН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ainep@igc.irk.ru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9" descr="5">
            <a:extLst>
              <a:ext uri="{FF2B5EF4-FFF2-40B4-BE49-F238E27FC236}">
                <a16:creationId xmlns:a16="http://schemas.microsoft.com/office/drawing/2014/main" xmlns="" id="{7036936F-510E-A51C-E5F1-66FE1482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4" y="1556792"/>
            <a:ext cx="3554412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Object 10">
            <a:extLst>
              <a:ext uri="{FF2B5EF4-FFF2-40B4-BE49-F238E27FC236}">
                <a16:creationId xmlns:a16="http://schemas.microsoft.com/office/drawing/2014/main" xmlns="" id="{D63ED687-4F75-E706-3B89-3B9F9731FAC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867291"/>
              </p:ext>
            </p:extLst>
          </p:nvPr>
        </p:nvGraphicFramePr>
        <p:xfrm>
          <a:off x="4067175" y="3663950"/>
          <a:ext cx="45847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2057400" imgH="431800" progId="Equation.DSMT4">
                  <p:embed/>
                </p:oleObj>
              </mc:Choice>
              <mc:Fallback>
                <p:oleObj name="Equation" r:id="rId5" imgW="2057400" imgH="431800" progId="Equation.DSMT4">
                  <p:embed/>
                  <p:pic>
                    <p:nvPicPr>
                      <p:cNvPr id="10244" name="Object 10">
                        <a:extLst>
                          <a:ext uri="{FF2B5EF4-FFF2-40B4-BE49-F238E27FC236}">
                            <a16:creationId xmlns:a16="http://schemas.microsoft.com/office/drawing/2014/main" xmlns="" id="{D63ED687-4F75-E706-3B89-3B9F9731F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663950"/>
                        <a:ext cx="45847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>
                            <a:solidFill>
                              <a:srgbClr val="000000"/>
                            </a:solidFill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13">
            <a:extLst>
              <a:ext uri="{FF2B5EF4-FFF2-40B4-BE49-F238E27FC236}">
                <a16:creationId xmlns:a16="http://schemas.microsoft.com/office/drawing/2014/main" xmlns="" id="{6DE48510-27E4-A018-CCEF-7D5F02E0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33600"/>
            <a:ext cx="4824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/>
              <a:t>Однородность </a:t>
            </a:r>
            <a:r>
              <a:rPr lang="en-US" altLang="ru-RU" sz="3200" b="1"/>
              <a:t>!</a:t>
            </a:r>
            <a:endParaRPr lang="ru-RU" altLang="ru-RU" sz="32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F71906-8E2F-0616-EBCA-9DE8905FCBCB}"/>
              </a:ext>
            </a:extLst>
          </p:cNvPr>
          <p:cNvSpPr txBox="1"/>
          <p:nvPr/>
        </p:nvSpPr>
        <p:spPr>
          <a:xfrm>
            <a:off x="251520" y="501650"/>
            <a:ext cx="8496944" cy="954107"/>
          </a:xfrm>
          <a:prstGeom prst="rect">
            <a:avLst/>
          </a:prstGeom>
          <a:blipFill dpi="0" rotWithShape="1">
            <a:blip r:embed="rId7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85B96D-C1F3-A7D8-D070-D6B5557D1600}"/>
              </a:ext>
            </a:extLst>
          </p:cNvPr>
          <p:cNvSpPr txBox="1"/>
          <p:nvPr/>
        </p:nvSpPr>
        <p:spPr>
          <a:xfrm>
            <a:off x="3824611" y="5294772"/>
            <a:ext cx="5178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*С.Н. Мироненко, А.В.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Егранов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А.И. Непомнящих. Поведение фронта кристаллизации при выращивании монокристаллов методом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Стокбаргера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Тез.лекций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докладов 3 Всесоюзной школы по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физ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-хим. основам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получ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матер.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техн. Улан-Удэ, 1981, с.89.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11">
            <a:extLst>
              <a:ext uri="{FF2B5EF4-FFF2-40B4-BE49-F238E27FC236}">
                <a16:creationId xmlns:a16="http://schemas.microsoft.com/office/drawing/2014/main" xmlns="" id="{6E4287B4-D73A-9EA7-1C6A-414559D7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85" y="1556792"/>
            <a:ext cx="6206612" cy="412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585CE6-7C48-DB8D-AC23-8B411B4DCEF5}"/>
              </a:ext>
            </a:extLst>
          </p:cNvPr>
          <p:cNvSpPr txBox="1"/>
          <p:nvPr/>
        </p:nvSpPr>
        <p:spPr>
          <a:xfrm>
            <a:off x="251520" y="501650"/>
            <a:ext cx="8496944" cy="954107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48400D-3270-2511-68CD-504B87F863AD}"/>
              </a:ext>
            </a:extLst>
          </p:cNvPr>
          <p:cNvSpPr txBox="1"/>
          <p:nvPr/>
        </p:nvSpPr>
        <p:spPr>
          <a:xfrm>
            <a:off x="431415" y="5675957"/>
            <a:ext cx="8137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*А.И. Непомнящих, С.Н. Мироненко. Способ получения монокристаллических де-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текторов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основе фтористого лития // Патент РФ № 1707088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585CE6-7C48-DB8D-AC23-8B411B4DCEF5}"/>
              </a:ext>
            </a:extLst>
          </p:cNvPr>
          <p:cNvSpPr txBox="1"/>
          <p:nvPr/>
        </p:nvSpPr>
        <p:spPr>
          <a:xfrm>
            <a:off x="251520" y="501650"/>
            <a:ext cx="8496944" cy="954107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6BE3C6-CC9B-3FEE-1D8C-CB9C32C576FF}"/>
              </a:ext>
            </a:extLst>
          </p:cNvPr>
          <p:cNvSpPr txBox="1"/>
          <p:nvPr/>
        </p:nvSpPr>
        <p:spPr>
          <a:xfrm>
            <a:off x="359532" y="1625118"/>
            <a:ext cx="8388932" cy="4731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1983 году межведомственной комиссией были проведены в ИГХ СО РАН приемочные испытания термолюминесцентного детектора ДТГ-4 и утверждены Госстандартом СССР технические условия ТУ 50.477-85. Детекторы ДТГ-4 были реализованы в комплекте индивидуальных дозиметров КИД-8С, принятом на снабжение приказом ГК ВМФ № 010 от 03.01.90 (Акт в/ч 27177 от 8 декабря 1994 года) и КДТ-02. В настоящее время детекторами ДТГ-4 комплектуются все термолюминесцентные комплексы для индивидуального дозиметрического контроля, выпускаемые </a:t>
            </a:r>
            <a:r>
              <a:rPr lang="ru-RU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предпри-ятиями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РФ.</a:t>
            </a:r>
          </a:p>
        </p:txBody>
      </p:sp>
    </p:spTree>
    <p:extLst>
      <p:ext uri="{BB962C8B-B14F-4D97-AF65-F5344CB8AC3E}">
        <p14:creationId xmlns:p14="http://schemas.microsoft.com/office/powerpoint/2010/main" val="1605116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585CE6-7C48-DB8D-AC23-8B411B4DCEF5}"/>
              </a:ext>
            </a:extLst>
          </p:cNvPr>
          <p:cNvSpPr txBox="1"/>
          <p:nvPr/>
        </p:nvSpPr>
        <p:spPr>
          <a:xfrm>
            <a:off x="251520" y="501650"/>
            <a:ext cx="8496944" cy="954107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6BE3C6-CC9B-3FEE-1D8C-CB9C32C576FF}"/>
              </a:ext>
            </a:extLst>
          </p:cNvPr>
          <p:cNvSpPr txBox="1"/>
          <p:nvPr/>
        </p:nvSpPr>
        <p:spPr>
          <a:xfrm>
            <a:off x="323528" y="1463072"/>
            <a:ext cx="8424936" cy="430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Детекторы ДТГ-4 обладают уникальным комплексом свойств: 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тканеэквивалентность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Zэфф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=8,2), миниатюрность, длительное сохранение информации, отсутствие влияния мощности дозы до 10</a:t>
            </a:r>
            <a:r>
              <a:rPr lang="ru-RU" sz="20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рад/сек, низкий предел измеряемой дозы (50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мкЗв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широкий диапазон энергий ионизирующего излучения (15-10000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кЭв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многократность использования (более 500 раз), химическая инертность и слабая чувствительность к ультрафиолетовому излучению. Отсутствие специальных режимов термообработки для повторного применения обеспечивают простоту и надежность дозиметрического датчика и измерительной установки для достижения высокой точности регистрации.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F561F-A485-F4BE-208A-BDF41F8B6D3E}"/>
              </a:ext>
            </a:extLst>
          </p:cNvPr>
          <p:cNvSpPr txBox="1"/>
          <p:nvPr/>
        </p:nvSpPr>
        <p:spPr>
          <a:xfrm>
            <a:off x="229289" y="5798059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*А.И. Непомнящих, С.Н. Мироненко, Г.П. Афонин, А.И.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Селявко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Монокристаллические детекторы на основе фтористого лития // Атомная энергия, 58,1985, с.257-259</a:t>
            </a:r>
          </a:p>
        </p:txBody>
      </p:sp>
    </p:spTree>
    <p:extLst>
      <p:ext uri="{BB962C8B-B14F-4D97-AF65-F5344CB8AC3E}">
        <p14:creationId xmlns:p14="http://schemas.microsoft.com/office/powerpoint/2010/main" val="3548183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585CE6-7C48-DB8D-AC23-8B411B4DCEF5}"/>
              </a:ext>
            </a:extLst>
          </p:cNvPr>
          <p:cNvSpPr txBox="1"/>
          <p:nvPr/>
        </p:nvSpPr>
        <p:spPr>
          <a:xfrm>
            <a:off x="251520" y="476672"/>
            <a:ext cx="8496944" cy="954107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6BE3C6-CC9B-3FEE-1D8C-CB9C32C576FF}"/>
              </a:ext>
            </a:extLst>
          </p:cNvPr>
          <p:cNvSpPr txBox="1"/>
          <p:nvPr/>
        </p:nvSpPr>
        <p:spPr>
          <a:xfrm>
            <a:off x="236387" y="2132856"/>
            <a:ext cx="8424936" cy="430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Детекторы широко использовались во время ликвидации последствий аварии на Чернобыльской АЭС. В </a:t>
            </a:r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результате в Институте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геохимии в 1986 году был создан опытный участок по производству детекторов ДТГ-4, произведено и поставлено потребителям более 1 миллиона детекторов, которыми были оснащены создаваемые в стране центры индивидуального дозиметрического контроля. В 2015 году были разработаны и введены взамен ТУ 50.477-85 технические условия «Детекторы термолюминесцентные монокристаллические ДТГ-4» ТУ 436400-002-03533702-2015, по которым в настоящее время Институт производит детекторы. Объем выпуска составляет 50-60 тысяч детекторов в год.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C49A4890-FD3D-C03B-3912-0601FFD1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87" y="1553419"/>
            <a:ext cx="8280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FF0000"/>
                </a:solidFill>
              </a:rPr>
              <a:t>Чернобыль – 26 апреля 1986 года.</a:t>
            </a:r>
          </a:p>
        </p:txBody>
      </p:sp>
    </p:spTree>
    <p:extLst>
      <p:ext uri="{BB962C8B-B14F-4D97-AF65-F5344CB8AC3E}">
        <p14:creationId xmlns:p14="http://schemas.microsoft.com/office/powerpoint/2010/main" val="1814679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B0ABEA-7994-B368-7F6D-D4341DC76D3D}"/>
              </a:ext>
            </a:extLst>
          </p:cNvPr>
          <p:cNvSpPr txBox="1"/>
          <p:nvPr/>
        </p:nvSpPr>
        <p:spPr>
          <a:xfrm>
            <a:off x="251520" y="501650"/>
            <a:ext cx="8496944" cy="830997"/>
          </a:xfrm>
          <a:prstGeom prst="rect">
            <a:avLst/>
          </a:prstGeom>
          <a:blipFill dpi="0" rotWithShape="1">
            <a:blip r:embed="rId2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49A5935-DA8A-88ED-482E-0E2F37EB6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22572"/>
              </p:ext>
            </p:extLst>
          </p:nvPr>
        </p:nvGraphicFramePr>
        <p:xfrm>
          <a:off x="160526" y="1460541"/>
          <a:ext cx="8678931" cy="45490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9503">
                  <a:extLst>
                    <a:ext uri="{9D8B030D-6E8A-4147-A177-3AD203B41FA5}">
                      <a16:colId xmlns:a16="http://schemas.microsoft.com/office/drawing/2014/main" xmlns="" val="1508161288"/>
                    </a:ext>
                  </a:extLst>
                </a:gridCol>
                <a:gridCol w="7020141">
                  <a:extLst>
                    <a:ext uri="{9D8B030D-6E8A-4147-A177-3AD203B41FA5}">
                      <a16:colId xmlns:a16="http://schemas.microsoft.com/office/drawing/2014/main" xmlns="" val="437357837"/>
                    </a:ext>
                  </a:extLst>
                </a:gridCol>
                <a:gridCol w="1119287">
                  <a:extLst>
                    <a:ext uri="{9D8B030D-6E8A-4147-A177-3AD203B41FA5}">
                      <a16:colId xmlns:a16="http://schemas.microsoft.com/office/drawing/2014/main" xmlns="" val="1634276781"/>
                    </a:ext>
                  </a:extLst>
                </a:gridCol>
              </a:tblGrid>
              <a:tr h="80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технических характеристик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4633331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Геометрические размеры детекторов, мм: диаметр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± 0,2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 ± 0,1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469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Нижний предел измеряемой дозы, Зв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5×10</a:t>
                      </a:r>
                      <a:r>
                        <a:rPr lang="ru-RU" sz="14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977358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Воспроизводимость (коэффициент вариации) показаний детекторов, %, не более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80024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Линейность показаний детекторов в диапазоне доз 5×10</a:t>
                      </a:r>
                      <a:r>
                        <a:rPr lang="ru-RU" sz="14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 Зв не более , 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15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229148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Энергетическая зависимость к фотонному излучению в диапазоне: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- 15-100 кэВ, не более</a:t>
                      </a:r>
                      <a:r>
                        <a:rPr kumimoji="0" lang="ru-RU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- 100-10 000 кэВ, не более, 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35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116527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Радиационная стойкость детектора должна быть не хуже 1×10</a:t>
                      </a:r>
                      <a:r>
                        <a:rPr lang="ru-RU" sz="14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Зв. При этом изменение чувствительности детектора не должно превышать, %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15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10872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Многократность использования детектора, без его разрушения, не менее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660016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Стабильность показаний детекторов при хранении в течении года, %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 температуре 298К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 температуре 328К (55 </a:t>
                      </a:r>
                      <a:r>
                        <a:rPr lang="ru-RU" sz="1400" kern="1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С)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- 15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027284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показаний детекторов поглощенной дозы бета излучения (Sr</a:t>
                      </a:r>
                      <a:r>
                        <a:rPr lang="ru-RU" sz="14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</a:t>
                      </a:r>
                      <a:r>
                        <a:rPr lang="ru-RU" sz="14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к поглощенной дозе гама излучения (Со</a:t>
                      </a:r>
                      <a:r>
                        <a:rPr lang="ru-RU" sz="1400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669908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чувствительности детекторов в одной партии (сопровождаемой одним паспортом) при доверительной вероятности 0,95, не более 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15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45344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E2C894-58EB-D50E-A820-39963A19B7BD}"/>
              </a:ext>
            </a:extLst>
          </p:cNvPr>
          <p:cNvSpPr txBox="1"/>
          <p:nvPr/>
        </p:nvSpPr>
        <p:spPr>
          <a:xfrm>
            <a:off x="325990" y="6048573"/>
            <a:ext cx="8496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*Детекторы термолюминесцентные монокристаллические ДТГ-4 // ТУ 436400-002-03533702-2015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63AAE1-D066-79B5-3A9B-3042B1274F3E}"/>
              </a:ext>
            </a:extLst>
          </p:cNvPr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4400" b="1" dirty="0"/>
              <a:t>Детекторы </a:t>
            </a:r>
            <a:r>
              <a:rPr lang="ru-RU" altLang="ru-RU" sz="4400" b="1" dirty="0" smtClean="0"/>
              <a:t>нейтронов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F95A22-1E51-F8BD-44B8-7457A5042F29}"/>
              </a:ext>
            </a:extLst>
          </p:cNvPr>
          <p:cNvSpPr txBox="1"/>
          <p:nvPr/>
        </p:nvSpPr>
        <p:spPr>
          <a:xfrm>
            <a:off x="683568" y="1455757"/>
            <a:ext cx="77048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основе монокристалла </a:t>
            </a:r>
            <a:r>
              <a:rPr lang="ru-RU" sz="3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</a:t>
            </a: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</a:t>
            </a: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используя нелинейную зависимость запасания энергии на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</a:t>
            </a:r>
            <a:r>
              <a:rPr lang="ru-RU" sz="3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центрах были созданы детекторы ДТГН-2 гамма-нейтронного излучения с нижним пределом измерения доз нейтронов 0,05 </a:t>
            </a:r>
            <a:r>
              <a:rPr lang="ru-RU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сГр</a:t>
            </a: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смешанном поле гамма-нейтронного излучения. (источник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</a:t>
            </a:r>
            <a:r>
              <a:rPr lang="ru-RU" sz="3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252</a:t>
            </a:r>
            <a:r>
              <a:rPr lang="ru-RU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0BA6A6-FD73-B876-1B26-85C0249C6791}"/>
              </a:ext>
            </a:extLst>
          </p:cNvPr>
          <p:cNvSpPr txBox="1"/>
          <p:nvPr/>
        </p:nvSpPr>
        <p:spPr>
          <a:xfrm>
            <a:off x="418024" y="5894685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A.I.Nepomnyashikh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V.G. Chernov, B.I.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Rogalev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Dosimetric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Characteristics of Gamma-neutron Detectors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//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Radiation  Protection  Dosimetry,  33,N1-4, 1990, p.159-162.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25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7">
            <a:extLst>
              <a:ext uri="{FF2B5EF4-FFF2-40B4-BE49-F238E27FC236}">
                <a16:creationId xmlns:a16="http://schemas.microsoft.com/office/drawing/2014/main" xmlns="" id="{FA797758-D33A-E3AD-7BCC-E951F5D0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448459"/>
            <a:ext cx="3312046" cy="41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xmlns="" id="{3D75E61A-AC7D-DE85-9E74-0C40A6AF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1480572"/>
            <a:ext cx="450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E</a:t>
            </a:r>
            <a:r>
              <a:rPr lang="ru-RU" altLang="ru-RU" dirty="0">
                <a:cs typeface="Times New Roman" panose="02020603050405020304" pitchFamily="18" charset="0"/>
              </a:rPr>
              <a:t> = -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dirty="0">
                <a:cs typeface="Times New Roman" panose="02020603050405020304" pitchFamily="18" charset="0"/>
              </a:rPr>
              <a:t>A</a:t>
            </a:r>
            <a:r>
              <a:rPr lang="en-US" altLang="ru-RU" baseline="-25000" dirty="0">
                <a:cs typeface="Times New Roman" panose="02020603050405020304" pitchFamily="18" charset="0"/>
              </a:rPr>
              <a:t>f</a:t>
            </a:r>
            <a:r>
              <a:rPr lang="en-US" altLang="ru-RU" dirty="0">
                <a:cs typeface="Times New Roman" panose="02020603050405020304" pitchFamily="18" charset="0"/>
              </a:rPr>
              <a:t>+A</a:t>
            </a:r>
            <a:r>
              <a:rPr lang="en-US" altLang="ru-RU" baseline="-25000" dirty="0">
                <a:cs typeface="Times New Roman" panose="02020603050405020304" pitchFamily="18" charset="0"/>
              </a:rPr>
              <a:t>f2</a:t>
            </a:r>
            <a:r>
              <a:rPr lang="en-US" altLang="ru-RU" dirty="0">
                <a:cs typeface="Times New Roman" panose="02020603050405020304" pitchFamily="18" charset="0"/>
              </a:rPr>
              <a:t>+A</a:t>
            </a:r>
            <a:r>
              <a:rPr lang="en-US" altLang="ru-RU" baseline="-25000" dirty="0">
                <a:cs typeface="Times New Roman" panose="02020603050405020304" pitchFamily="18" charset="0"/>
              </a:rPr>
              <a:t>m2</a:t>
            </a:r>
            <a:r>
              <a:rPr lang="en-US" altLang="ru-RU" dirty="0">
                <a:cs typeface="Times New Roman" panose="02020603050405020304" pitchFamily="18" charset="0"/>
              </a:rPr>
              <a:t>M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+A</a:t>
            </a:r>
            <a:r>
              <a:rPr lang="en-US" altLang="ru-RU" baseline="-25000" dirty="0">
                <a:cs typeface="Times New Roman" panose="02020603050405020304" pitchFamily="18" charset="0"/>
              </a:rPr>
              <a:t>c</a:t>
            </a:r>
            <a:r>
              <a:rPr lang="en-US" altLang="ru-RU" dirty="0">
                <a:cs typeface="Times New Roman" panose="02020603050405020304" pitchFamily="18" charset="0"/>
              </a:rPr>
              <a:t>)E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xmlns="" id="{1BAF7CE5-81F6-6E9C-A253-F82D0B788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1927811"/>
            <a:ext cx="4249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F = (</a:t>
            </a:r>
            <a:r>
              <a:rPr lang="en-US" altLang="ru-RU" dirty="0" err="1">
                <a:cs typeface="Times New Roman" panose="02020603050405020304" pitchFamily="18" charset="0"/>
              </a:rPr>
              <a:t>A</a:t>
            </a:r>
            <a:r>
              <a:rPr lang="en-US" altLang="ru-RU" baseline="-25000" dirty="0" err="1">
                <a:cs typeface="Times New Roman" panose="02020603050405020304" pitchFamily="18" charset="0"/>
              </a:rPr>
              <a:t>f</a:t>
            </a:r>
            <a:r>
              <a:rPr lang="en-US" altLang="ru-RU" baseline="-25000" dirty="0">
                <a:cs typeface="Times New Roman" panose="02020603050405020304" pitchFamily="18" charset="0"/>
              </a:rPr>
              <a:t> </a:t>
            </a:r>
            <a:r>
              <a:rPr lang="en-US" altLang="ru-RU" dirty="0">
                <a:cs typeface="Times New Roman" panose="02020603050405020304" pitchFamily="18" charset="0"/>
              </a:rPr>
              <a:t>- A</a:t>
            </a:r>
            <a:r>
              <a:rPr lang="en-US" altLang="ru-RU" baseline="-25000" dirty="0">
                <a:cs typeface="Times New Roman" panose="02020603050405020304" pitchFamily="18" charset="0"/>
              </a:rPr>
              <a:t>f2</a:t>
            </a:r>
            <a:r>
              <a:rPr lang="en-US" altLang="ru-RU" dirty="0">
                <a:cs typeface="Times New Roman" panose="02020603050405020304" pitchFamily="18" charset="0"/>
              </a:rPr>
              <a:t>F)E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xmlns="" id="{30554EE3-DC4A-EFD9-3226-9F9E32ADA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898" y="2463969"/>
            <a:ext cx="4249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M</a:t>
            </a:r>
            <a:r>
              <a:rPr lang="en-US" altLang="ru-RU" baseline="-25000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dirty="0"/>
              <a:t>A</a:t>
            </a:r>
            <a:r>
              <a:rPr lang="en-US" altLang="ru-RU" baseline="-25000" dirty="0"/>
              <a:t>m2</a:t>
            </a:r>
            <a:r>
              <a:rPr lang="en-US" altLang="ru-RU" dirty="0"/>
              <a:t>M</a:t>
            </a:r>
            <a:r>
              <a:rPr lang="en-US" altLang="ru-RU" baseline="-25000" dirty="0"/>
              <a:t>2</a:t>
            </a:r>
            <a:r>
              <a:rPr lang="en-US" altLang="ru-RU" dirty="0"/>
              <a:t>E</a:t>
            </a:r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xmlns="" id="{E050813C-0267-C748-DFAA-7061991C1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875" y="3057194"/>
            <a:ext cx="4545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M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dirty="0"/>
              <a:t>A</a:t>
            </a:r>
            <a:r>
              <a:rPr lang="en-US" altLang="ru-RU" baseline="-25000" dirty="0"/>
              <a:t>m2</a:t>
            </a:r>
            <a:r>
              <a:rPr lang="en-US" altLang="ru-RU" dirty="0"/>
              <a:t>M</a:t>
            </a:r>
            <a:r>
              <a:rPr lang="en-US" altLang="ru-RU" baseline="-25000" dirty="0"/>
              <a:t>2</a:t>
            </a:r>
            <a:r>
              <a:rPr lang="en-US" altLang="ru-RU" dirty="0"/>
              <a:t>E-A</a:t>
            </a:r>
            <a:r>
              <a:rPr lang="en-US" altLang="ru-RU" baseline="-25000" dirty="0"/>
              <a:t>m1</a:t>
            </a:r>
            <a:r>
              <a:rPr lang="en-US" altLang="ru-RU" dirty="0"/>
              <a:t>M</a:t>
            </a:r>
            <a:r>
              <a:rPr lang="en-US" altLang="ru-RU" baseline="-25000" dirty="0"/>
              <a:t>1</a:t>
            </a:r>
            <a:r>
              <a:rPr lang="en-US" altLang="ru-RU" dirty="0"/>
              <a:t>N</a:t>
            </a:r>
            <a:r>
              <a:rPr lang="en-US" altLang="ru-RU" baseline="-25000" dirty="0"/>
              <a:t>e</a:t>
            </a:r>
            <a:r>
              <a:rPr lang="en-US" altLang="ru-RU" dirty="0"/>
              <a:t>+A</a:t>
            </a:r>
            <a:r>
              <a:rPr lang="en-US" altLang="ru-RU" baseline="-25000" dirty="0"/>
              <a:t>m0</a:t>
            </a:r>
            <a:r>
              <a:rPr lang="en-US" altLang="ru-RU" dirty="0"/>
              <a:t>M</a:t>
            </a:r>
            <a:r>
              <a:rPr lang="en-US" altLang="ru-RU" baseline="-25000" dirty="0"/>
              <a:t>0</a:t>
            </a:r>
            <a:r>
              <a:rPr lang="en-US" altLang="ru-RU" dirty="0"/>
              <a:t>N</a:t>
            </a:r>
            <a:r>
              <a:rPr lang="en-US" altLang="ru-RU" baseline="-25000" dirty="0"/>
              <a:t>p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xmlns="" id="{8A21412E-AB0A-C2F4-9C72-65959BC4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898" y="4212151"/>
            <a:ext cx="4249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T =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dirty="0" err="1"/>
              <a:t>A</a:t>
            </a:r>
            <a:r>
              <a:rPr lang="en-US" altLang="ru-RU" baseline="-25000" dirty="0" err="1"/>
              <a:t>tp</a:t>
            </a:r>
            <a:r>
              <a:rPr lang="en-US" altLang="ru-RU" dirty="0"/>
              <a:t>(</a:t>
            </a:r>
            <a:r>
              <a:rPr lang="ru-RU" altLang="ru-RU" dirty="0"/>
              <a:t>Т</a:t>
            </a:r>
            <a:r>
              <a:rPr lang="en-US" altLang="ru-RU" baseline="-25000" dirty="0"/>
              <a:t>0</a:t>
            </a:r>
            <a:r>
              <a:rPr lang="ru-RU" altLang="ru-RU" dirty="0"/>
              <a:t>-</a:t>
            </a:r>
            <a:r>
              <a:rPr lang="en-US" altLang="ru-RU" dirty="0"/>
              <a:t>T)N</a:t>
            </a:r>
            <a:r>
              <a:rPr lang="en-US" altLang="ru-RU" baseline="-25000" dirty="0"/>
              <a:t>p</a:t>
            </a:r>
            <a:r>
              <a:rPr lang="en-US" altLang="ru-RU" dirty="0"/>
              <a:t>-</a:t>
            </a:r>
            <a:r>
              <a:rPr lang="en-US" altLang="ru-RU" dirty="0" err="1"/>
              <a:t>A</a:t>
            </a:r>
            <a:r>
              <a:rPr lang="en-US" altLang="ru-RU" baseline="-25000" dirty="0" err="1"/>
              <a:t>te</a:t>
            </a:r>
            <a:r>
              <a:rPr lang="en-US" altLang="ru-RU" dirty="0" err="1"/>
              <a:t>TN</a:t>
            </a:r>
            <a:r>
              <a:rPr lang="en-US" altLang="ru-RU" baseline="-25000" dirty="0" err="1"/>
              <a:t>e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7" name="Text Box 11">
            <a:extLst>
              <a:ext uri="{FF2B5EF4-FFF2-40B4-BE49-F238E27FC236}">
                <a16:creationId xmlns:a16="http://schemas.microsoft.com/office/drawing/2014/main" xmlns="" id="{8B858308-DB56-8217-106E-EB45B28B1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244" y="4755407"/>
            <a:ext cx="4249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P = A</a:t>
            </a:r>
            <a:r>
              <a:rPr lang="en-US" altLang="ru-RU" baseline="-25000" dirty="0">
                <a:cs typeface="Times New Roman" panose="02020603050405020304" pitchFamily="18" charset="0"/>
              </a:rPr>
              <a:t>p</a:t>
            </a:r>
            <a:r>
              <a:rPr lang="en-US" altLang="ru-RU" dirty="0">
                <a:cs typeface="Times New Roman" panose="02020603050405020304" pitchFamily="18" charset="0"/>
              </a:rPr>
              <a:t>(P</a:t>
            </a:r>
            <a:r>
              <a:rPr lang="en-US" altLang="ru-RU" baseline="-25000" dirty="0">
                <a:cs typeface="Times New Roman" panose="02020603050405020304" pitchFamily="18" charset="0"/>
              </a:rPr>
              <a:t>0</a:t>
            </a:r>
            <a:r>
              <a:rPr lang="en-US" altLang="ru-RU" dirty="0">
                <a:cs typeface="Times New Roman" panose="02020603050405020304" pitchFamily="18" charset="0"/>
              </a:rPr>
              <a:t>-P)N</a:t>
            </a:r>
            <a:r>
              <a:rPr lang="en-US" altLang="ru-RU" baseline="-25000" dirty="0">
                <a:cs typeface="Times New Roman" panose="02020603050405020304" pitchFamily="18" charset="0"/>
              </a:rPr>
              <a:t>p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2298" name="Text Box 12">
            <a:extLst>
              <a:ext uri="{FF2B5EF4-FFF2-40B4-BE49-F238E27FC236}">
                <a16:creationId xmlns:a16="http://schemas.microsoft.com/office/drawing/2014/main" xmlns="" id="{AD394FCA-FC6E-2E4C-CE84-B8F43DFA9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898" y="5267355"/>
            <a:ext cx="4321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N</a:t>
            </a:r>
            <a:r>
              <a:rPr lang="en-US" altLang="ru-RU" baseline="-25000" dirty="0">
                <a:cs typeface="Times New Roman" panose="02020603050405020304" pitchFamily="18" charset="0"/>
              </a:rPr>
              <a:t>e </a:t>
            </a:r>
            <a:r>
              <a:rPr lang="en-US" altLang="ru-RU" dirty="0">
                <a:cs typeface="Times New Roman" panose="02020603050405020304" pitchFamily="18" charset="0"/>
              </a:rPr>
              <a:t>= - (A</a:t>
            </a:r>
            <a:r>
              <a:rPr lang="en-US" altLang="ru-RU" baseline="-25000" dirty="0">
                <a:cs typeface="Times New Roman" panose="02020603050405020304" pitchFamily="18" charset="0"/>
              </a:rPr>
              <a:t>m1</a:t>
            </a:r>
            <a:r>
              <a:rPr lang="en-US" altLang="ru-RU" dirty="0">
                <a:cs typeface="Times New Roman" panose="02020603050405020304" pitchFamily="18" charset="0"/>
              </a:rPr>
              <a:t>M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+A</a:t>
            </a:r>
            <a:r>
              <a:rPr lang="en-US" altLang="ru-RU" baseline="-25000" dirty="0">
                <a:cs typeface="Times New Roman" panose="02020603050405020304" pitchFamily="18" charset="0"/>
              </a:rPr>
              <a:t>te</a:t>
            </a:r>
            <a:r>
              <a:rPr lang="en-US" altLang="ru-RU" dirty="0">
                <a:cs typeface="Times New Roman" panose="02020603050405020304" pitchFamily="18" charset="0"/>
              </a:rPr>
              <a:t>T)N</a:t>
            </a:r>
            <a:r>
              <a:rPr lang="en-US" altLang="ru-RU" baseline="-25000" dirty="0"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xmlns="" id="{76990903-A912-83C4-2BEB-600D7AA2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5810611"/>
            <a:ext cx="4824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N</a:t>
            </a:r>
            <a:r>
              <a:rPr lang="en-US" altLang="ru-RU" baseline="-25000" dirty="0">
                <a:cs typeface="Times New Roman" panose="02020603050405020304" pitchFamily="18" charset="0"/>
              </a:rPr>
              <a:t>p</a:t>
            </a:r>
            <a:r>
              <a:rPr lang="en-US" altLang="ru-RU" dirty="0">
                <a:cs typeface="Times New Roman" panose="02020603050405020304" pitchFamily="18" charset="0"/>
              </a:rPr>
              <a:t> = - (A</a:t>
            </a:r>
            <a:r>
              <a:rPr lang="en-US" altLang="ru-RU" baseline="-25000" dirty="0">
                <a:cs typeface="Times New Roman" panose="02020603050405020304" pitchFamily="18" charset="0"/>
              </a:rPr>
              <a:t>p</a:t>
            </a:r>
            <a:r>
              <a:rPr lang="en-US" altLang="ru-RU" dirty="0">
                <a:cs typeface="Times New Roman" panose="02020603050405020304" pitchFamily="18" charset="0"/>
              </a:rPr>
              <a:t>(P</a:t>
            </a:r>
            <a:r>
              <a:rPr lang="en-US" altLang="ru-RU" baseline="-25000" dirty="0">
                <a:cs typeface="Times New Roman" panose="02020603050405020304" pitchFamily="18" charset="0"/>
              </a:rPr>
              <a:t>0</a:t>
            </a:r>
            <a:r>
              <a:rPr lang="en-US" altLang="ru-RU" dirty="0">
                <a:cs typeface="Times New Roman" panose="02020603050405020304" pitchFamily="18" charset="0"/>
              </a:rPr>
              <a:t>-P)+</a:t>
            </a:r>
            <a:r>
              <a:rPr lang="en-US" altLang="ru-RU" dirty="0" err="1">
                <a:cs typeface="Times New Roman" panose="02020603050405020304" pitchFamily="18" charset="0"/>
              </a:rPr>
              <a:t>A</a:t>
            </a:r>
            <a:r>
              <a:rPr lang="en-US" altLang="ru-RU" baseline="-25000" dirty="0" err="1">
                <a:cs typeface="Times New Roman" panose="02020603050405020304" pitchFamily="18" charset="0"/>
              </a:rPr>
              <a:t>tp</a:t>
            </a:r>
            <a:r>
              <a:rPr lang="en-US" altLang="ru-RU" dirty="0">
                <a:cs typeface="Times New Roman" panose="02020603050405020304" pitchFamily="18" charset="0"/>
              </a:rPr>
              <a:t>(T</a:t>
            </a:r>
            <a:r>
              <a:rPr lang="en-US" altLang="ru-RU" baseline="-25000" dirty="0">
                <a:cs typeface="Times New Roman" panose="02020603050405020304" pitchFamily="18" charset="0"/>
              </a:rPr>
              <a:t>0</a:t>
            </a:r>
            <a:r>
              <a:rPr lang="en-US" altLang="ru-RU" dirty="0">
                <a:cs typeface="Times New Roman" panose="02020603050405020304" pitchFamily="18" charset="0"/>
              </a:rPr>
              <a:t>-T)A</a:t>
            </a:r>
            <a:r>
              <a:rPr lang="en-US" altLang="ru-RU" baseline="-25000" dirty="0">
                <a:cs typeface="Times New Roman" panose="02020603050405020304" pitchFamily="18" charset="0"/>
              </a:rPr>
              <a:t>m0</a:t>
            </a:r>
            <a:r>
              <a:rPr lang="en-US" altLang="ru-RU" dirty="0">
                <a:cs typeface="Times New Roman" panose="02020603050405020304" pitchFamily="18" charset="0"/>
              </a:rPr>
              <a:t>M</a:t>
            </a:r>
            <a:r>
              <a:rPr lang="en-US" altLang="ru-RU" baseline="-25000" dirty="0">
                <a:cs typeface="Times New Roman" panose="02020603050405020304" pitchFamily="18" charset="0"/>
              </a:rPr>
              <a:t>0</a:t>
            </a:r>
            <a:r>
              <a:rPr lang="en-US" altLang="ru-RU" dirty="0">
                <a:cs typeface="Times New Roman" panose="02020603050405020304" pitchFamily="18" charset="0"/>
              </a:rPr>
              <a:t>)N</a:t>
            </a:r>
            <a:r>
              <a:rPr lang="en-US" altLang="ru-RU" baseline="-25000" dirty="0">
                <a:cs typeface="Times New Roman" panose="02020603050405020304" pitchFamily="18" charset="0"/>
              </a:rPr>
              <a:t>p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2300" name="Oval 14">
            <a:extLst>
              <a:ext uri="{FF2B5EF4-FFF2-40B4-BE49-F238E27FC236}">
                <a16:creationId xmlns:a16="http://schemas.microsoft.com/office/drawing/2014/main" xmlns="" id="{D5D6F460-4688-2775-F5A1-6CE7374CD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207" y="5688827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1" name="Oval 15">
            <a:extLst>
              <a:ext uri="{FF2B5EF4-FFF2-40B4-BE49-F238E27FC236}">
                <a16:creationId xmlns:a16="http://schemas.microsoft.com/office/drawing/2014/main" xmlns="" id="{93361938-7110-3C85-A4F0-3AD3878EC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331" y="5194330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2" name="Oval 16">
            <a:extLst>
              <a:ext uri="{FF2B5EF4-FFF2-40B4-BE49-F238E27FC236}">
                <a16:creationId xmlns:a16="http://schemas.microsoft.com/office/drawing/2014/main" xmlns="" id="{11E3B067-0EEF-FDA5-397E-B7C6CD34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331" y="4700776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3" name="Oval 17">
            <a:extLst>
              <a:ext uri="{FF2B5EF4-FFF2-40B4-BE49-F238E27FC236}">
                <a16:creationId xmlns:a16="http://schemas.microsoft.com/office/drawing/2014/main" xmlns="" id="{5E74D5FF-4A64-87FA-1EE2-EF676BB55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477" y="4175639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4" name="Oval 18">
            <a:extLst>
              <a:ext uri="{FF2B5EF4-FFF2-40B4-BE49-F238E27FC236}">
                <a16:creationId xmlns:a16="http://schemas.microsoft.com/office/drawing/2014/main" xmlns="" id="{FC1C6A89-6DEA-AFED-9F77-DBE3FC59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935" y="2982496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5" name="Oval 19">
            <a:extLst>
              <a:ext uri="{FF2B5EF4-FFF2-40B4-BE49-F238E27FC236}">
                <a16:creationId xmlns:a16="http://schemas.microsoft.com/office/drawing/2014/main" xmlns="" id="{AAD816C6-AA62-9587-1D2E-9DF0D8C6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060" y="2365186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6" name="Oval 20">
            <a:extLst>
              <a:ext uri="{FF2B5EF4-FFF2-40B4-BE49-F238E27FC236}">
                <a16:creationId xmlns:a16="http://schemas.microsoft.com/office/drawing/2014/main" xmlns="" id="{CF7503C1-55B7-F47E-8FEB-BB437A1F5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331" y="1901259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7" name="Oval 21">
            <a:extLst>
              <a:ext uri="{FF2B5EF4-FFF2-40B4-BE49-F238E27FC236}">
                <a16:creationId xmlns:a16="http://schemas.microsoft.com/office/drawing/2014/main" xmlns="" id="{078FCBC9-A56A-DFB4-D74D-62295082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331" y="1470176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8" name="Text Box 22">
            <a:extLst>
              <a:ext uri="{FF2B5EF4-FFF2-40B4-BE49-F238E27FC236}">
                <a16:creationId xmlns:a16="http://schemas.microsoft.com/office/drawing/2014/main" xmlns="" id="{25CF0730-9D81-AB97-C6CF-F5B066EA7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3684684"/>
            <a:ext cx="4249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cs typeface="Times New Roman" panose="02020603050405020304" pitchFamily="18" charset="0"/>
              </a:rPr>
              <a:t>M</a:t>
            </a:r>
            <a:r>
              <a:rPr lang="ru-RU" altLang="ru-RU" baseline="-25000" dirty="0">
                <a:cs typeface="Times New Roman" panose="02020603050405020304" pitchFamily="18" charset="0"/>
              </a:rPr>
              <a:t>0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dirty="0"/>
              <a:t>A</a:t>
            </a:r>
            <a:r>
              <a:rPr lang="en-US" altLang="ru-RU" baseline="-25000" dirty="0"/>
              <a:t>m</a:t>
            </a:r>
            <a:r>
              <a:rPr lang="ru-RU" altLang="ru-RU" baseline="-25000" dirty="0"/>
              <a:t>1</a:t>
            </a:r>
            <a:r>
              <a:rPr lang="en-US" altLang="ru-RU" dirty="0"/>
              <a:t>M</a:t>
            </a:r>
            <a:r>
              <a:rPr lang="ru-RU" altLang="ru-RU" baseline="-25000" dirty="0"/>
              <a:t>1</a:t>
            </a:r>
            <a:r>
              <a:rPr lang="ru-RU" altLang="ru-RU" dirty="0"/>
              <a:t>Т</a:t>
            </a:r>
            <a:r>
              <a:rPr lang="ru-RU" altLang="ru-RU" baseline="-25000" dirty="0"/>
              <a:t>с</a:t>
            </a:r>
            <a:r>
              <a:rPr lang="ru-RU" altLang="ru-RU" dirty="0"/>
              <a:t>-</a:t>
            </a:r>
            <a:r>
              <a:rPr lang="en-US" altLang="ru-RU" dirty="0"/>
              <a:t>A</a:t>
            </a:r>
            <a:r>
              <a:rPr lang="en-US" altLang="ru-RU" baseline="-25000" dirty="0"/>
              <a:t>m0</a:t>
            </a:r>
            <a:r>
              <a:rPr lang="en-US" altLang="ru-RU" dirty="0"/>
              <a:t>M</a:t>
            </a:r>
            <a:r>
              <a:rPr lang="en-US" altLang="ru-RU" baseline="-25000" dirty="0"/>
              <a:t>0</a:t>
            </a:r>
            <a:r>
              <a:rPr lang="en-US" altLang="ru-RU" dirty="0"/>
              <a:t>N</a:t>
            </a:r>
            <a:r>
              <a:rPr lang="en-US" altLang="ru-RU" baseline="-25000" dirty="0"/>
              <a:t>p</a:t>
            </a:r>
          </a:p>
        </p:txBody>
      </p:sp>
      <p:sp>
        <p:nvSpPr>
          <p:cNvPr id="12309" name="Oval 23">
            <a:extLst>
              <a:ext uri="{FF2B5EF4-FFF2-40B4-BE49-F238E27FC236}">
                <a16:creationId xmlns:a16="http://schemas.microsoft.com/office/drawing/2014/main" xmlns="" id="{5E4C536B-A74A-14A5-A3E2-33F7EA4E6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654" y="3595896"/>
            <a:ext cx="71438" cy="73025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10" name="Text Box 28">
            <a:extLst>
              <a:ext uri="{FF2B5EF4-FFF2-40B4-BE49-F238E27FC236}">
                <a16:creationId xmlns:a16="http://schemas.microsoft.com/office/drawing/2014/main" xmlns="" id="{B76DD7FC-9082-FFE0-FC9D-5238A0A0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38" y="5479044"/>
            <a:ext cx="39957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Схема процессов, происходящих в </a:t>
            </a:r>
            <a:r>
              <a:rPr lang="en-US" altLang="ru-RU" dirty="0" err="1"/>
              <a:t>LiF:Mg,Ti</a:t>
            </a:r>
            <a:r>
              <a:rPr lang="en-US" altLang="ru-RU" dirty="0"/>
              <a:t> </a:t>
            </a:r>
            <a:r>
              <a:rPr lang="ru-RU" altLang="ru-RU" dirty="0"/>
              <a:t>под действием ионизирующего излучения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63AAE1-D066-79B5-3A9B-3042B1274F3E}"/>
              </a:ext>
            </a:extLst>
          </p:cNvPr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4400" b="1" dirty="0"/>
              <a:t>Детекторы </a:t>
            </a:r>
            <a:r>
              <a:rPr lang="ru-RU" altLang="ru-RU" sz="4400" b="1" dirty="0" smtClean="0"/>
              <a:t>нейтронов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8">
            <a:extLst>
              <a:ext uri="{FF2B5EF4-FFF2-40B4-BE49-F238E27FC236}">
                <a16:creationId xmlns:a16="http://schemas.microsoft.com/office/drawing/2014/main" xmlns="" id="{56BCC1DF-1276-3143-7C94-2950C693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57"/>
            <a:ext cx="4608512" cy="411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>
            <a:extLst>
              <a:ext uri="{FF2B5EF4-FFF2-40B4-BE49-F238E27FC236}">
                <a16:creationId xmlns:a16="http://schemas.microsoft.com/office/drawing/2014/main" xmlns="" id="{3F83B194-60AB-29FF-9C8F-F7A96096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1988840"/>
            <a:ext cx="28087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Зависимости концентраций </a:t>
            </a:r>
            <a:r>
              <a:rPr lang="en-US" altLang="ru-RU" dirty="0"/>
              <a:t>F – (1,1a), Mg</a:t>
            </a:r>
            <a:r>
              <a:rPr lang="en-US" altLang="ru-RU" baseline="30000" dirty="0"/>
              <a:t>+</a:t>
            </a:r>
            <a:r>
              <a:rPr lang="en-US" altLang="ru-RU" dirty="0"/>
              <a:t> </a:t>
            </a:r>
            <a:r>
              <a:rPr lang="ru-RU" altLang="ru-RU" dirty="0"/>
              <a:t>центров</a:t>
            </a:r>
            <a:r>
              <a:rPr lang="en-US" altLang="ru-RU" dirty="0"/>
              <a:t>- (2,2a)</a:t>
            </a:r>
            <a:r>
              <a:rPr lang="ru-RU" altLang="ru-RU" dirty="0"/>
              <a:t>,</a:t>
            </a:r>
            <a:r>
              <a:rPr lang="en-US" altLang="ru-RU" dirty="0"/>
              <a:t> Mg</a:t>
            </a:r>
            <a:r>
              <a:rPr lang="en-US" altLang="ru-RU" baseline="30000" dirty="0"/>
              <a:t>0</a:t>
            </a:r>
            <a:r>
              <a:rPr lang="en-US" altLang="ru-RU" dirty="0"/>
              <a:t> </a:t>
            </a:r>
            <a:r>
              <a:rPr lang="ru-RU" altLang="ru-RU" dirty="0"/>
              <a:t>центров </a:t>
            </a:r>
            <a:r>
              <a:rPr lang="en-US" altLang="ru-RU" dirty="0"/>
              <a:t>– (3,3a) </a:t>
            </a:r>
            <a:r>
              <a:rPr lang="ru-RU" altLang="ru-RU" dirty="0"/>
              <a:t>от плотности возбуждения в треке.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30D8B6-27EA-57ED-DD8C-918AD6064FF8}"/>
              </a:ext>
            </a:extLst>
          </p:cNvPr>
          <p:cNvSpPr txBox="1"/>
          <p:nvPr/>
        </p:nvSpPr>
        <p:spPr>
          <a:xfrm>
            <a:off x="575320" y="5570392"/>
            <a:ext cx="78493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*А.И. Непомнящих, Б.И. Рогалев, В.Г. Чернов. Запасание радиационно-наведенных магниевых центров в кристаллах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LiF:Mg,Ti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// Оптика и спектроскопия, 66, 5, 1989, с. 1058-1062.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63AAE1-D066-79B5-3A9B-3042B1274F3E}"/>
              </a:ext>
            </a:extLst>
          </p:cNvPr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4400" b="1" dirty="0"/>
              <a:t>Детекторы </a:t>
            </a:r>
            <a:r>
              <a:rPr lang="ru-RU" altLang="ru-RU" sz="4400" b="1" dirty="0" smtClean="0"/>
              <a:t>нейтронов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>
            <a:extLst>
              <a:ext uri="{FF2B5EF4-FFF2-40B4-BE49-F238E27FC236}">
                <a16:creationId xmlns:a16="http://schemas.microsoft.com/office/drawing/2014/main" xmlns="" id="{3DF2FE1A-135A-F301-003F-65157E021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494" y="1555468"/>
            <a:ext cx="504997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 b="1" dirty="0"/>
              <a:t>Созданы физические основы избирательного </a:t>
            </a:r>
            <a:r>
              <a:rPr lang="ru-RU" altLang="ru-RU" sz="2400" b="1" dirty="0" err="1" smtClean="0"/>
              <a:t>детектирова-ния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смешанных полей гамма-нейтронного излучения на основе использования </a:t>
            </a:r>
            <a:r>
              <a:rPr lang="ru-RU" altLang="ru-RU" sz="2400" b="1" dirty="0" err="1" smtClean="0"/>
              <a:t>термо</a:t>
            </a:r>
            <a:r>
              <a:rPr lang="ru-RU" altLang="ru-RU" sz="2400" b="1" dirty="0" smtClean="0"/>
              <a:t>-люминесцентных </a:t>
            </a:r>
            <a:r>
              <a:rPr lang="ru-RU" altLang="ru-RU" sz="2400" b="1" dirty="0" err="1" smtClean="0"/>
              <a:t>монокристал-лических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систем с </a:t>
            </a:r>
            <a:r>
              <a:rPr lang="ru-RU" altLang="ru-RU" sz="2400" b="1" dirty="0" err="1" smtClean="0"/>
              <a:t>сущест-венно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зависящими от </a:t>
            </a:r>
            <a:r>
              <a:rPr lang="ru-RU" altLang="ru-RU" sz="2400" b="1" dirty="0" err="1" smtClean="0"/>
              <a:t>локаль</a:t>
            </a:r>
            <a:r>
              <a:rPr lang="ru-RU" altLang="ru-RU" sz="2400" b="1" dirty="0" smtClean="0"/>
              <a:t>-ной плотности возбуждения </a:t>
            </a:r>
            <a:r>
              <a:rPr lang="ru-RU" altLang="ru-RU" sz="2400" b="1" dirty="0"/>
              <a:t>процессами запасания энергии на </a:t>
            </a:r>
            <a:r>
              <a:rPr lang="ru-RU" altLang="ru-RU" sz="2400" b="1" dirty="0" smtClean="0"/>
              <a:t>примесных </a:t>
            </a:r>
            <a:r>
              <a:rPr lang="ru-RU" altLang="ru-RU" sz="2400" b="1" dirty="0"/>
              <a:t>центрах захвата </a:t>
            </a:r>
          </a:p>
        </p:txBody>
      </p:sp>
      <p:grpSp>
        <p:nvGrpSpPr>
          <p:cNvPr id="14340" name="Group 7">
            <a:extLst>
              <a:ext uri="{FF2B5EF4-FFF2-40B4-BE49-F238E27FC236}">
                <a16:creationId xmlns:a16="http://schemas.microsoft.com/office/drawing/2014/main" xmlns="" id="{A3E10FBF-54AF-0310-AA59-CEC53A4355B8}"/>
              </a:ext>
            </a:extLst>
          </p:cNvPr>
          <p:cNvGrpSpPr>
            <a:grpSpLocks/>
          </p:cNvGrpSpPr>
          <p:nvPr/>
        </p:nvGrpSpPr>
        <p:grpSpPr bwMode="auto">
          <a:xfrm>
            <a:off x="261992" y="1383200"/>
            <a:ext cx="3661935" cy="4566079"/>
            <a:chOff x="158" y="981"/>
            <a:chExt cx="2506" cy="2994"/>
          </a:xfrm>
        </p:grpSpPr>
        <p:pic>
          <p:nvPicPr>
            <p:cNvPr id="14341" name="Picture 4" descr="9">
              <a:extLst>
                <a:ext uri="{FF2B5EF4-FFF2-40B4-BE49-F238E27FC236}">
                  <a16:creationId xmlns:a16="http://schemas.microsoft.com/office/drawing/2014/main" xmlns="" id="{E98D751A-76A0-6F7C-1286-73136C683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2401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6">
              <a:extLst>
                <a:ext uri="{FF2B5EF4-FFF2-40B4-BE49-F238E27FC236}">
                  <a16:creationId xmlns:a16="http://schemas.microsoft.com/office/drawing/2014/main" xmlns="" id="{613D1656-8300-1E86-92E4-C8FD858EC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" y="3414"/>
              <a:ext cx="2404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dirty="0"/>
                <a:t>КТВ </a:t>
              </a:r>
              <a:r>
                <a:rPr lang="en-US" altLang="ru-RU" sz="1600" baseline="30000" dirty="0"/>
                <a:t>7</a:t>
              </a:r>
              <a:r>
                <a:rPr lang="en-US" altLang="ru-RU" sz="1600" dirty="0"/>
                <a:t>LiF:Mg,Ti </a:t>
              </a:r>
              <a:r>
                <a:rPr lang="ru-RU" altLang="ru-RU" sz="1600" dirty="0"/>
                <a:t>при облучении гамма- и смешанным гамма-нейтронным излучением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C191D4-0842-68E2-2EDC-06F1024857EE}"/>
              </a:ext>
            </a:extLst>
          </p:cNvPr>
          <p:cNvSpPr txBox="1"/>
          <p:nvPr/>
        </p:nvSpPr>
        <p:spPr>
          <a:xfrm>
            <a:off x="606820" y="5939727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*А.И. Непомнящих. Примесные центры, радиационные и фотохимические процессы с их участием в кристаллах фтористого лития // Автореферат докторской диссертации. Рига-1988, 41 с.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63AAE1-D066-79B5-3A9B-3042B1274F3E}"/>
              </a:ext>
            </a:extLst>
          </p:cNvPr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4400" b="1" dirty="0"/>
              <a:t>Детекторы </a:t>
            </a:r>
            <a:r>
              <a:rPr lang="ru-RU" altLang="ru-RU" sz="4400" b="1" dirty="0" smtClean="0"/>
              <a:t>нейтронов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>
            <a:extLst>
              <a:ext uri="{FF2B5EF4-FFF2-40B4-BE49-F238E27FC236}">
                <a16:creationId xmlns:a16="http://schemas.microsoft.com/office/drawing/2014/main" xmlns="" id="{A986699A-11E4-662E-5BBF-3DD6C3088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340768"/>
            <a:ext cx="856895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ru-RU" altLang="ru-RU" sz="4000" b="1" dirty="0"/>
              <a:t>Введение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ru-RU" altLang="ru-RU" sz="4000" b="1" dirty="0"/>
              <a:t>Требование к ТЛД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ru-RU" altLang="ru-RU" sz="4000" b="1" dirty="0"/>
              <a:t>ТЛД на основе </a:t>
            </a:r>
            <a:r>
              <a:rPr lang="en-US" altLang="ru-RU" sz="4000" b="1" dirty="0" err="1"/>
              <a:t>LiF:Mg,Ti</a:t>
            </a:r>
            <a:endParaRPr lang="ru-RU" altLang="ru-RU" sz="4000" b="1" dirty="0"/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ru-RU" altLang="ru-RU" sz="4000" b="1" dirty="0"/>
              <a:t>Детекторы нейтронов</a:t>
            </a:r>
            <a:endParaRPr lang="en-US" altLang="ru-RU" sz="4000" b="1" dirty="0"/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ru-RU" altLang="ru-RU" sz="4000" b="1" dirty="0"/>
              <a:t>Применение</a:t>
            </a:r>
            <a:r>
              <a:rPr lang="en-US" altLang="ru-RU" sz="4000" b="1" dirty="0"/>
              <a:t> </a:t>
            </a:r>
            <a:r>
              <a:rPr lang="ru-RU" altLang="ru-RU" sz="4000" b="1" dirty="0"/>
              <a:t>детекторов ДТГ-4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ru-RU" altLang="ru-RU" sz="4000" b="1" dirty="0"/>
              <a:t>Сцинтилляционные детекторы на основе </a:t>
            </a:r>
            <a:r>
              <a:rPr lang="ru-RU" altLang="ru-RU" sz="4000" b="1" dirty="0" err="1"/>
              <a:t>боратых</a:t>
            </a:r>
            <a:r>
              <a:rPr lang="ru-RU" altLang="ru-RU" sz="4000" b="1" dirty="0"/>
              <a:t> стекол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ru-RU" altLang="ru-RU" sz="4000" b="1" dirty="0"/>
              <a:t>Заключение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ru-RU" altLang="ru-RU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DC79E1-2BB6-0BE2-422A-37D874058FD7}"/>
              </a:ext>
            </a:extLst>
          </p:cNvPr>
          <p:cNvSpPr txBox="1"/>
          <p:nvPr/>
        </p:nvSpPr>
        <p:spPr>
          <a:xfrm>
            <a:off x="429180" y="543595"/>
            <a:ext cx="8357648" cy="646331"/>
          </a:xfrm>
          <a:prstGeom prst="rect">
            <a:avLst/>
          </a:prstGeom>
          <a:blipFill dpi="0" rotWithShape="1">
            <a:blip r:embed="rId2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Arial Black" pitchFamily="34" charset="0"/>
                <a:cs typeface="+mn-cs"/>
              </a:rPr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1" name="Picture 3">
            <a:extLst>
              <a:ext uri="{FF2B5EF4-FFF2-40B4-BE49-F238E27FC236}">
                <a16:creationId xmlns:a16="http://schemas.microsoft.com/office/drawing/2014/main" xmlns="" id="{D2D75FD0-11FA-0449-F877-99B6FE14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6363"/>
            <a:ext cx="3312368" cy="44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2" name="Text Box 4">
            <a:extLst>
              <a:ext uri="{FF2B5EF4-FFF2-40B4-BE49-F238E27FC236}">
                <a16:creationId xmlns:a16="http://schemas.microsoft.com/office/drawing/2014/main" xmlns="" id="{513DAA40-9805-AB0B-A94F-C08F3435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394" y="1721041"/>
            <a:ext cx="489654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b="1" dirty="0">
                <a:latin typeface="Times New Roman" panose="02020603050405020304" pitchFamily="18" charset="0"/>
              </a:rPr>
              <a:t>Разработана теория и реализован метод избирательной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термолюми-несцентной</a:t>
            </a:r>
            <a:r>
              <a:rPr lang="ru-RU" altLang="ru-RU" sz="2200" b="1" dirty="0">
                <a:latin typeface="Times New Roman" panose="02020603050405020304" pitchFamily="18" charset="0"/>
              </a:rPr>
              <a:t> дозиметрии смешанных полей гамма-нейтронного излучения на основе использования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термолю-минесцентных</a:t>
            </a:r>
            <a:r>
              <a:rPr lang="ru-RU" altLang="ru-RU" sz="2200" b="1" dirty="0">
                <a:latin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монокристалличес</a:t>
            </a:r>
            <a:r>
              <a:rPr lang="ru-RU" altLang="ru-RU" sz="2200" b="1" dirty="0">
                <a:latin typeface="Times New Roman" panose="02020603050405020304" pitchFamily="18" charset="0"/>
              </a:rPr>
              <a:t>-ких систем с существенно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зависящи</a:t>
            </a:r>
            <a:r>
              <a:rPr lang="ru-RU" altLang="ru-RU" sz="2200" b="1" dirty="0">
                <a:latin typeface="Times New Roman" panose="02020603050405020304" pitchFamily="18" charset="0"/>
              </a:rPr>
              <a:t>-ми от локальной плотности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возбуж-дения</a:t>
            </a:r>
            <a:r>
              <a:rPr lang="ru-RU" altLang="ru-RU" sz="2200" b="1" dirty="0">
                <a:latin typeface="Times New Roman" panose="02020603050405020304" pitchFamily="18" charset="0"/>
              </a:rPr>
              <a:t> процессами запасания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энер-гии</a:t>
            </a:r>
            <a:r>
              <a:rPr lang="ru-RU" altLang="ru-RU" sz="2200" b="1" dirty="0">
                <a:latin typeface="Times New Roman" panose="02020603050405020304" pitchFamily="18" charset="0"/>
              </a:rPr>
              <a:t> на примесных центрах захвата</a:t>
            </a:r>
            <a:r>
              <a:rPr lang="ru-RU" altLang="ru-RU" sz="2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400089-BE07-82BC-5354-CE54588C508A}"/>
              </a:ext>
            </a:extLst>
          </p:cNvPr>
          <p:cNvSpPr txBox="1"/>
          <p:nvPr/>
        </p:nvSpPr>
        <p:spPr>
          <a:xfrm>
            <a:off x="532926" y="5464201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A.I.Nepomnyashikh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V.G. Chernov, B.I.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Rogalev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Dosimetric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Characteristics of Gamma-neutron Detectors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//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Radiation  Protection  Dosimetry,  33,N1-4, 1990, p.159-162.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B.I.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Rogalev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Mysovsky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A.I.Nepomnyashikh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V.G. Chernov. Mechanism  of Storage 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Ionising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radiation Energy  in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LiF:Mg,Ti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Crystals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//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Radiation  Protection Dosimetry, 33, N1-4, 1990, p.15-18.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63AAE1-D066-79B5-3A9B-3042B1274F3E}"/>
              </a:ext>
            </a:extLst>
          </p:cNvPr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4400" b="1" dirty="0"/>
              <a:t>Детекторы </a:t>
            </a:r>
            <a:r>
              <a:rPr lang="ru-RU" altLang="ru-RU" sz="4400" b="1" dirty="0" smtClean="0"/>
              <a:t>нейтронов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10">
            <a:extLst>
              <a:ext uri="{FF2B5EF4-FFF2-40B4-BE49-F238E27FC236}">
                <a16:creationId xmlns:a16="http://schemas.microsoft.com/office/drawing/2014/main" xmlns="" id="{A1C683F8-0ACC-6E04-876F-2EFC666F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2756"/>
            <a:ext cx="328105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>
            <a:extLst>
              <a:ext uri="{FF2B5EF4-FFF2-40B4-BE49-F238E27FC236}">
                <a16:creationId xmlns:a16="http://schemas.microsoft.com/office/drawing/2014/main" xmlns="" id="{886AE88B-C015-D233-66C3-3CE87D26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639" y="1629441"/>
            <a:ext cx="44498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/>
              <a:t>Реализация метода избирательной </a:t>
            </a:r>
            <a:r>
              <a:rPr lang="ru-RU" altLang="ru-RU" sz="2800" b="1" dirty="0" err="1"/>
              <a:t>термо</a:t>
            </a:r>
            <a:r>
              <a:rPr lang="ru-RU" altLang="ru-RU" sz="2800" b="1" dirty="0"/>
              <a:t>-люминесцентной </a:t>
            </a:r>
            <a:r>
              <a:rPr lang="ru-RU" altLang="ru-RU" sz="2800" b="1" dirty="0" err="1"/>
              <a:t>дози</a:t>
            </a:r>
            <a:r>
              <a:rPr lang="ru-RU" altLang="ru-RU" sz="2800" b="1" dirty="0"/>
              <a:t>-метрии смешанных полей гамма-нейтрон-</a:t>
            </a:r>
            <a:r>
              <a:rPr lang="ru-RU" altLang="ru-RU" sz="2800" b="1" dirty="0" err="1"/>
              <a:t>ного</a:t>
            </a:r>
            <a:r>
              <a:rPr lang="ru-RU" altLang="ru-RU" sz="2800" b="1" dirty="0"/>
              <a:t> излучения.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xmlns="" id="{48FF4567-D80A-4B1A-69DF-B7558901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639" y="4509120"/>
            <a:ext cx="469742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ДТГН-2  -  НПДД – 50 мрад при </a:t>
            </a:r>
            <a:r>
              <a:rPr lang="en-US" altLang="ru-RU" sz="2400" b="1" dirty="0"/>
              <a:t>n/ɣ </a:t>
            </a:r>
            <a:r>
              <a:rPr lang="ru-RU" altLang="ru-RU" sz="2400" b="1" dirty="0"/>
              <a:t>отношении равным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8E8207-90BC-285A-5A69-CB2743019A3C}"/>
              </a:ext>
            </a:extLst>
          </p:cNvPr>
          <p:cNvSpPr txBox="1"/>
          <p:nvPr/>
        </p:nvSpPr>
        <p:spPr>
          <a:xfrm>
            <a:off x="330833" y="5401424"/>
            <a:ext cx="8338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Cherepanov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V. Chernov, A.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Nepomnyashikh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 B.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Rogalev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E. Somikov.UNIC-02 Uni-versal complex For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Thermolumi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nescent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Measurment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Tracks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Meas., 21, 1993, p.81-83.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**А.И. Непомнящих, Л.Л. Синников, С.Н. Мироненко, Ю.Н. Тарасенко, И.И. Соловьев. Средство измерений повышенной точности на основе монокристаллов фтористого лития // В сб.: Люминесцентные приемники и преобразователи  ионизирующего излучения. Тарту, 1987, с. 75-84.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63AAE1-D066-79B5-3A9B-3042B1274F3E}"/>
              </a:ext>
            </a:extLst>
          </p:cNvPr>
          <p:cNvSpPr txBox="1"/>
          <p:nvPr/>
        </p:nvSpPr>
        <p:spPr>
          <a:xfrm>
            <a:off x="755576" y="548680"/>
            <a:ext cx="7560840" cy="769441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4400" b="1" dirty="0"/>
              <a:t>Детекторы </a:t>
            </a:r>
            <a:r>
              <a:rPr lang="ru-RU" altLang="ru-RU" sz="4400" b="1" dirty="0" smtClean="0"/>
              <a:t>нейтронов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C958F8-58D1-CB2E-4B64-02D78B861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470" y="4270923"/>
            <a:ext cx="1228954" cy="1196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B59D93-7A05-28D0-1C42-7D5C29EC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24" y="4211023"/>
            <a:ext cx="2080847" cy="141674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43EF514-6933-84DE-BB00-578F8E62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30" y="4158882"/>
            <a:ext cx="1283021" cy="15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1 of 1">
            <a:extLst>
              <a:ext uri="{FF2B5EF4-FFF2-40B4-BE49-F238E27FC236}">
                <a16:creationId xmlns:a16="http://schemas.microsoft.com/office/drawing/2014/main" xmlns="" id="{540FD6C3-D6BD-5001-53BD-A06008AB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9" y="3861048"/>
            <a:ext cx="2500730" cy="18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ОО «НПП «ЛТ». Производство систем термолюминесцентных дозиметрических ДТУ-01М, Обслуживание и ремонт ДТУ-01. Дозиметр термолюминесцентный универсальный ДТУ-01 для измерения индивидуального эквивалента дозы и амбиентного эквивалента дозы фотонного излучения. Дозиметрический контроль.">
            <a:extLst>
              <a:ext uri="{FF2B5EF4-FFF2-40B4-BE49-F238E27FC236}">
                <a16:creationId xmlns:a16="http://schemas.microsoft.com/office/drawing/2014/main" xmlns="" id="{A5FD7F3B-744A-C97D-F154-497E69C2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9153"/>
            <a:ext cx="4267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4E2E32-56B2-7393-1707-46FEA910C88A}"/>
              </a:ext>
            </a:extLst>
          </p:cNvPr>
          <p:cNvSpPr txBox="1"/>
          <p:nvPr/>
        </p:nvSpPr>
        <p:spPr>
          <a:xfrm>
            <a:off x="285329" y="336363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ДТУ – 01М (дозиметры ДТУ-1, ДТУ-1А.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ООО «Научно-производственное предприятие «ЛТ», г. Санкт-Петербург, ул. Псковская 20, Литер А, пом. 20-Н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DE74FE-E659-B7AA-D1D6-2EC9A332F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7" y="1286692"/>
            <a:ext cx="2437748" cy="1997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27C0E-D9A2-93EA-89DE-653C1786BA0E}"/>
              </a:ext>
            </a:extLst>
          </p:cNvPr>
          <p:cNvSpPr txBox="1"/>
          <p:nvPr/>
        </p:nvSpPr>
        <p:spPr>
          <a:xfrm>
            <a:off x="251520" y="501650"/>
            <a:ext cx="8496944" cy="646331"/>
          </a:xfrm>
          <a:prstGeom prst="rect">
            <a:avLst/>
          </a:prstGeom>
          <a:blipFill dpi="0" rotWithShape="1">
            <a:blip r:embed="rId8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Применение детекторов ДТГ-4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625887-0810-7D3B-D343-FF1301FBAEE1}"/>
              </a:ext>
            </a:extLst>
          </p:cNvPr>
          <p:cNvSpPr txBox="1"/>
          <p:nvPr/>
        </p:nvSpPr>
        <p:spPr>
          <a:xfrm>
            <a:off x="311121" y="560798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Доза-ТЛД,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ООО НПП «Доза», а/я 50, г. Москва, Зеленоград, 124460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19F7DB-9E97-CF1E-2E32-2D807CE50CDD}"/>
              </a:ext>
            </a:extLst>
          </p:cNvPr>
          <p:cNvSpPr txBox="1"/>
          <p:nvPr/>
        </p:nvSpPr>
        <p:spPr>
          <a:xfrm>
            <a:off x="2487601" y="5532761"/>
            <a:ext cx="2080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ДТЛ-02, (ДТГ-4)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EE2DD3-28BF-2AB8-F219-5C4C5D333F77}"/>
              </a:ext>
            </a:extLst>
          </p:cNvPr>
          <p:cNvSpPr txBox="1"/>
          <p:nvPr/>
        </p:nvSpPr>
        <p:spPr>
          <a:xfrm>
            <a:off x="4163549" y="5541420"/>
            <a:ext cx="2001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ТЛД-3, (ДТГ-4)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8C0A83-61E3-BADF-9EC3-D43B5F105D02}"/>
              </a:ext>
            </a:extLst>
          </p:cNvPr>
          <p:cNvSpPr txBox="1"/>
          <p:nvPr/>
        </p:nvSpPr>
        <p:spPr>
          <a:xfrm>
            <a:off x="5868145" y="5582220"/>
            <a:ext cx="3349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ДВНГ-М, (ДТГ-4-6, ДТГ-4-7)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27C0E-D9A2-93EA-89DE-653C1786BA0E}"/>
              </a:ext>
            </a:extLst>
          </p:cNvPr>
          <p:cNvSpPr txBox="1"/>
          <p:nvPr/>
        </p:nvSpPr>
        <p:spPr>
          <a:xfrm>
            <a:off x="251520" y="501650"/>
            <a:ext cx="8496944" cy="646331"/>
          </a:xfrm>
          <a:prstGeom prst="rect">
            <a:avLst/>
          </a:prstGeom>
          <a:blipFill dpi="0" rotWithShape="1">
            <a:blip r:embed="rId2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Применение детекторов ДТГ-4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B80CA48-E682-F7BC-ACA3-2741047C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79" y="1076431"/>
            <a:ext cx="629602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41D525-FCAD-3367-DAE0-2EEC79E75595}"/>
              </a:ext>
            </a:extLst>
          </p:cNvPr>
          <p:cNvSpPr txBox="1"/>
          <p:nvPr/>
        </p:nvSpPr>
        <p:spPr>
          <a:xfrm>
            <a:off x="323528" y="5642842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Комплексы 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АКИДК-302 </a:t>
            </a:r>
            <a:r>
              <a:rPr lang="ru-RU" b="1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индивидуального дозиметрического контроля,</a:t>
            </a:r>
          </a:p>
          <a:p>
            <a:r>
              <a:rPr lang="ru-RU" b="1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г. Ангарск, Ангарский филиал ООО «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Новоуральский</a:t>
            </a:r>
            <a:r>
              <a:rPr lang="ru-RU" b="1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приборный завод</a:t>
            </a:r>
          </a:p>
        </p:txBody>
      </p:sp>
    </p:spTree>
    <p:extLst>
      <p:ext uri="{BB962C8B-B14F-4D97-AF65-F5344CB8AC3E}">
        <p14:creationId xmlns:p14="http://schemas.microsoft.com/office/powerpoint/2010/main" val="16269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27C0E-D9A2-93EA-89DE-653C1786BA0E}"/>
              </a:ext>
            </a:extLst>
          </p:cNvPr>
          <p:cNvSpPr txBox="1"/>
          <p:nvPr/>
        </p:nvSpPr>
        <p:spPr>
          <a:xfrm>
            <a:off x="251520" y="501650"/>
            <a:ext cx="8496944" cy="646331"/>
          </a:xfrm>
          <a:prstGeom prst="rect">
            <a:avLst/>
          </a:prstGeom>
          <a:blipFill dpi="0" rotWithShape="1">
            <a:blip r:embed="rId2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Применение детекторов ДТГ-4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EAB013-2928-3B5E-102D-2A04DC00F010}"/>
              </a:ext>
            </a:extLst>
          </p:cNvPr>
          <p:cNvSpPr txBox="1"/>
          <p:nvPr/>
        </p:nvSpPr>
        <p:spPr>
          <a:xfrm>
            <a:off x="395536" y="119675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заказчики ДТГ-4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1614C9-6862-4309-0311-AE285FA297CF}"/>
              </a:ext>
            </a:extLst>
          </p:cNvPr>
          <p:cNvSpPr txBox="1"/>
          <p:nvPr/>
        </p:nvSpPr>
        <p:spPr>
          <a:xfrm>
            <a:off x="371235" y="1988840"/>
            <a:ext cx="79208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«НПЦ» ЛТ», г.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ООО НПП «Доза», г. Зеленоград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АО «ННПО имени М.В. Фрунзе» (Курский завод «Маяк»)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Атомлайн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», г. Балашиха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ЦентрИон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», г. Санкт-Петербург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ООО «МЕДТЕХАТОМПРОЕКТ», г.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Казань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ООО «МАССИСТЕМ» Республика Беларусь, г. Минск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ФБУЗ «Центр гигиены и эпидемиологии в городе Санкт-Петербурге и Ленинградской области» г. Санкт-Петербург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ГУЗ Иркутская ордена «Знак Почета» областная клиническая больница г. Иркутск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27C0E-D9A2-93EA-89DE-653C1786BA0E}"/>
              </a:ext>
            </a:extLst>
          </p:cNvPr>
          <p:cNvSpPr txBox="1"/>
          <p:nvPr/>
        </p:nvSpPr>
        <p:spPr>
          <a:xfrm>
            <a:off x="251520" y="501650"/>
            <a:ext cx="8496944" cy="646331"/>
          </a:xfrm>
          <a:prstGeom prst="rect">
            <a:avLst/>
          </a:prstGeom>
          <a:blipFill dpi="0" rotWithShape="1">
            <a:blip r:embed="rId2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ИДК персонала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CDB65D-05EE-AE98-AEA1-B4E9207701CC}"/>
              </a:ext>
            </a:extLst>
          </p:cNvPr>
          <p:cNvSpPr txBox="1"/>
          <p:nvPr/>
        </p:nvSpPr>
        <p:spPr>
          <a:xfrm>
            <a:off x="611560" y="1044829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ФГУП «РАДОН»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FBBCE4-DDA5-1359-5853-0C42A34A13A0}"/>
              </a:ext>
            </a:extLst>
          </p:cNvPr>
          <p:cNvSpPr txBox="1"/>
          <p:nvPr/>
        </p:nvSpPr>
        <p:spPr>
          <a:xfrm>
            <a:off x="597889" y="1340768"/>
            <a:ext cx="810090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0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Филиал «Сибирский территориальный округ ФГУП «РАДОН» г. Иркутск 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Директор: Герасименко Александр Сергеевич.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1987-2002 годы в Иркутском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спецкомбинате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«Радон», директор, заслуженный эколог РФ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Минаев Эдуард Александрович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участии Института геохимии СО РАН, была создана лаборатория радиационного контроля, включающая в том числе группу ИДК, которая обслуживала более 70 организаций Иркутской области.</a:t>
            </a:r>
          </a:p>
          <a:p>
            <a:pPr algn="just"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Однако, в настоящее время головная организация ФГУП «РАДОН» г. Москва (Генеральный директор, Лужецкий Алексей Владимирович) не согласовывает Иркутскому филиалу договора на проведение ИДК персонала сторонних организаций, включая медицинские организации, якобы из-за малой стоимости отдельных договоров.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xmlns="" id="{3D7063BA-A307-3B76-5A24-F47F03998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6700"/>
            <a:ext cx="84963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781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01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3221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9413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6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 dirty="0"/>
              <a:t>				</a:t>
            </a:r>
            <a:r>
              <a:rPr lang="ru-RU" altLang="ru-RU" sz="2000" b="1" dirty="0"/>
              <a:t>Наличие изотопов: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000" dirty="0"/>
              <a:t>	</a:t>
            </a:r>
            <a:r>
              <a:rPr lang="en-US" altLang="ru-RU" sz="2000" dirty="0"/>
              <a:t>Li</a:t>
            </a:r>
            <a:r>
              <a:rPr lang="en-US" altLang="ru-RU" sz="2000" baseline="30000" dirty="0"/>
              <a:t>6</a:t>
            </a:r>
            <a:r>
              <a:rPr lang="en-US" altLang="ru-RU" sz="2000" dirty="0"/>
              <a:t>(n,</a:t>
            </a:r>
            <a:r>
              <a:rPr lang="el-GR" altLang="ru-RU" sz="2000" dirty="0"/>
              <a:t>α</a:t>
            </a:r>
            <a:r>
              <a:rPr lang="en-US" altLang="ru-RU" sz="2000" dirty="0"/>
              <a:t>)T</a:t>
            </a:r>
            <a:r>
              <a:rPr lang="en-US" altLang="ru-RU" sz="2000" baseline="30000" dirty="0"/>
              <a:t>3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 →</a:t>
            </a:r>
            <a:r>
              <a:rPr lang="en-US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l-GR" altLang="ru-RU" sz="2000" dirty="0"/>
              <a:t>σ</a:t>
            </a:r>
            <a:r>
              <a:rPr lang="en-US" altLang="ru-RU" sz="2000" dirty="0"/>
              <a:t> = 940 </a:t>
            </a:r>
            <a:r>
              <a:rPr lang="ru-RU" altLang="ru-RU" sz="2000" dirty="0"/>
              <a:t>барн</a:t>
            </a:r>
            <a:r>
              <a:rPr lang="en-US" altLang="ru-RU" sz="2000" dirty="0"/>
              <a:t>; Li</a:t>
            </a:r>
            <a:r>
              <a:rPr lang="en-US" altLang="ru-RU" sz="2000" baseline="30000" dirty="0"/>
              <a:t>6</a:t>
            </a:r>
            <a:r>
              <a:rPr lang="ru-RU" altLang="ru-RU" sz="2000" dirty="0"/>
              <a:t>, содержание </a:t>
            </a:r>
            <a:r>
              <a:rPr lang="ru-RU" altLang="ru-RU" sz="2000" dirty="0">
                <a:cs typeface="Arial" panose="020B0604020202020204" pitchFamily="34" charset="0"/>
              </a:rPr>
              <a:t>в</a:t>
            </a:r>
            <a:r>
              <a:rPr lang="en-US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>
                <a:cs typeface="Arial" panose="020B0604020202020204" pitchFamily="34" charset="0"/>
              </a:rPr>
              <a:t>природном -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ru-RU" sz="2000" b="1" dirty="0">
                <a:cs typeface="Arial" panose="020B0604020202020204" pitchFamily="34" charset="0"/>
              </a:rPr>
              <a:t>7,42 %</a:t>
            </a:r>
            <a:endParaRPr lang="ru-RU" altLang="ru-RU" sz="2000" b="1" dirty="0"/>
          </a:p>
          <a:p>
            <a:pPr algn="ctr"/>
            <a:r>
              <a:rPr lang="en-US" altLang="ru-RU" sz="2000" dirty="0"/>
              <a:t>B</a:t>
            </a:r>
            <a:r>
              <a:rPr lang="en-US" altLang="ru-RU" sz="2000" baseline="30000" dirty="0"/>
              <a:t>10</a:t>
            </a:r>
            <a:r>
              <a:rPr lang="en-US" altLang="ru-RU" sz="2000" dirty="0"/>
              <a:t>(n,</a:t>
            </a:r>
            <a:r>
              <a:rPr lang="el-GR" altLang="ru-RU" sz="2000" dirty="0"/>
              <a:t> α</a:t>
            </a:r>
            <a:r>
              <a:rPr lang="en-US" altLang="ru-RU" sz="2000" dirty="0"/>
              <a:t>(Ɣ))Li</a:t>
            </a:r>
            <a:r>
              <a:rPr lang="en-US" altLang="ru-RU" sz="2000" baseline="30000" dirty="0"/>
              <a:t>7</a:t>
            </a:r>
            <a:r>
              <a:rPr lang="en-US" altLang="ru-RU" sz="2000" dirty="0"/>
              <a:t> 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→</a:t>
            </a:r>
            <a:r>
              <a:rPr lang="en-US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l-GR" altLang="ru-RU" sz="2000" dirty="0"/>
              <a:t>σ</a:t>
            </a:r>
            <a:r>
              <a:rPr lang="en-US" altLang="ru-RU" sz="2000" dirty="0"/>
              <a:t> = 3840 </a:t>
            </a:r>
            <a:r>
              <a:rPr lang="ru-RU" altLang="ru-RU" sz="2000" dirty="0"/>
              <a:t>барн. </a:t>
            </a:r>
            <a:r>
              <a:rPr lang="en-US" altLang="ru-RU" sz="2000" dirty="0"/>
              <a:t>B</a:t>
            </a:r>
            <a:r>
              <a:rPr lang="ru-RU" altLang="ru-RU" sz="2000" baseline="30000" dirty="0"/>
              <a:t>10</a:t>
            </a:r>
            <a:r>
              <a:rPr lang="ru-RU" altLang="ru-RU" sz="2000" dirty="0"/>
              <a:t>,</a:t>
            </a:r>
            <a:r>
              <a:rPr lang="en-US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dirty="0">
                <a:cs typeface="Arial" panose="020B0604020202020204" pitchFamily="34" charset="0"/>
              </a:rPr>
              <a:t>содержание</a:t>
            </a:r>
            <a:r>
              <a:rPr lang="en-US" altLang="ru-RU" sz="2000" b="1" dirty="0">
                <a:cs typeface="Arial" panose="020B0604020202020204" pitchFamily="34" charset="0"/>
              </a:rPr>
              <a:t> </a:t>
            </a:r>
            <a:r>
              <a:rPr lang="ru-RU" altLang="ru-RU" sz="2000" dirty="0">
                <a:cs typeface="Arial" panose="020B0604020202020204" pitchFamily="34" charset="0"/>
              </a:rPr>
              <a:t>в</a:t>
            </a:r>
            <a:r>
              <a:rPr lang="en-US" altLang="ru-RU" sz="2000" dirty="0">
                <a:cs typeface="Arial" panose="020B0604020202020204" pitchFamily="34" charset="0"/>
              </a:rPr>
              <a:t> </a:t>
            </a:r>
            <a:r>
              <a:rPr lang="ru-RU" altLang="ru-RU" sz="2000" dirty="0">
                <a:cs typeface="Arial" panose="020B0604020202020204" pitchFamily="34" charset="0"/>
              </a:rPr>
              <a:t>природном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dirty="0">
                <a:cs typeface="Arial" panose="020B0604020202020204" pitchFamily="34" charset="0"/>
              </a:rPr>
              <a:t>-</a:t>
            </a:r>
            <a:r>
              <a:rPr lang="ru-RU" altLang="ru-RU" sz="2000" b="1" dirty="0">
                <a:cs typeface="Arial" panose="020B0604020202020204" pitchFamily="34" charset="0"/>
              </a:rPr>
              <a:t> </a:t>
            </a:r>
            <a:r>
              <a:rPr lang="en-US" altLang="ru-RU" sz="2000" b="1" dirty="0">
                <a:cs typeface="Arial" panose="020B0604020202020204" pitchFamily="34" charset="0"/>
              </a:rPr>
              <a:t>18,4 %</a:t>
            </a:r>
            <a:endParaRPr lang="ru-RU" altLang="ru-RU" sz="2000" b="1" dirty="0"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ru-RU" sz="2000" dirty="0">
                <a:cs typeface="Arial" panose="020B0604020202020204" pitchFamily="34" charset="0"/>
              </a:rPr>
              <a:t>Gd</a:t>
            </a:r>
            <a:r>
              <a:rPr lang="ru-RU" altLang="ru-RU" sz="2000" baseline="30000" dirty="0">
                <a:cs typeface="Arial" panose="020B0604020202020204" pitchFamily="34" charset="0"/>
              </a:rPr>
              <a:t>157</a:t>
            </a:r>
            <a:r>
              <a:rPr lang="ru-RU" altLang="ru-RU" sz="2000" dirty="0">
                <a:cs typeface="Arial" panose="020B0604020202020204" pitchFamily="34" charset="0"/>
              </a:rPr>
              <a:t>(</a:t>
            </a:r>
            <a:r>
              <a:rPr lang="en-US" altLang="ru-RU" sz="2000" dirty="0"/>
              <a:t>Ɣ) </a:t>
            </a:r>
            <a:r>
              <a:rPr lang="ru-RU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→</a:t>
            </a:r>
            <a:r>
              <a:rPr lang="en-US" altLang="ru-RU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l-GR" altLang="ru-RU" sz="2000" dirty="0"/>
              <a:t>σ</a:t>
            </a:r>
            <a:r>
              <a:rPr lang="en-US" altLang="ru-RU" sz="2000" dirty="0"/>
              <a:t> = 250000 </a:t>
            </a:r>
            <a:r>
              <a:rPr lang="ru-RU" altLang="ru-RU" sz="2000" dirty="0"/>
              <a:t>барн, содержание в природном - </a:t>
            </a:r>
            <a:r>
              <a:rPr lang="ru-RU" altLang="ru-RU" sz="2000" b="1" dirty="0"/>
              <a:t>20,47 %</a:t>
            </a:r>
            <a:endParaRPr lang="ru-RU" altLang="ru-RU" sz="2000" dirty="0">
              <a:cs typeface="Arial" panose="020B0604020202020204" pitchFamily="34" charset="0"/>
            </a:endParaRPr>
          </a:p>
          <a:p>
            <a:pPr algn="ctr"/>
            <a:r>
              <a:rPr lang="en-US" altLang="ru-RU" sz="2000" dirty="0"/>
              <a:t>[</a:t>
            </a:r>
            <a:r>
              <a:rPr lang="el-GR" altLang="ru-RU" sz="2000" dirty="0"/>
              <a:t>σ</a:t>
            </a:r>
            <a:r>
              <a:rPr lang="en-US" altLang="ru-RU" sz="2000" dirty="0"/>
              <a:t>] – 1 </a:t>
            </a:r>
            <a:r>
              <a:rPr lang="ru-RU" altLang="ru-RU" sz="2000" dirty="0"/>
              <a:t>барн = 1*10</a:t>
            </a:r>
            <a:r>
              <a:rPr lang="ru-RU" altLang="ru-RU" sz="2000" baseline="30000" dirty="0"/>
              <a:t>-24</a:t>
            </a:r>
            <a:r>
              <a:rPr lang="ru-RU" altLang="ru-RU" sz="2000" dirty="0"/>
              <a:t> см</a:t>
            </a:r>
            <a:r>
              <a:rPr lang="ru-RU" altLang="ru-RU" sz="2000" baseline="30000" dirty="0"/>
              <a:t>2</a:t>
            </a:r>
            <a:endParaRPr lang="ru-RU" altLang="ru-RU" sz="2400" b="1" dirty="0">
              <a:cs typeface="Arial" panose="020B0604020202020204" pitchFamily="34" charset="0"/>
            </a:endParaRPr>
          </a:p>
          <a:p>
            <a:pPr algn="ctr"/>
            <a:endParaRPr lang="ru-RU" altLang="ru-RU" sz="2000" b="1" dirty="0">
              <a:cs typeface="Arial" panose="020B0604020202020204" pitchFamily="34" charset="0"/>
            </a:endParaRPr>
          </a:p>
          <a:p>
            <a:endParaRPr lang="ru-RU" altLang="ru-RU" sz="2000" dirty="0">
              <a:cs typeface="Arial" panose="020B0604020202020204" pitchFamily="34" charset="0"/>
            </a:endParaRP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xmlns="" id="{2CBABCCD-2CBE-05CE-0479-F57D0AED1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05" y="1619443"/>
            <a:ext cx="4895850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/>
              <a:t>В качестве основы стекла был выбран </a:t>
            </a:r>
            <a:r>
              <a:rPr lang="ru-RU" altLang="ru-RU" sz="1800" dirty="0" err="1"/>
              <a:t>тетраборат</a:t>
            </a:r>
            <a:r>
              <a:rPr lang="ru-RU" altLang="ru-RU" sz="1800" dirty="0"/>
              <a:t> лития (</a:t>
            </a:r>
            <a:r>
              <a:rPr lang="en-US" altLang="ru-RU" sz="1800" dirty="0"/>
              <a:t>Li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B</a:t>
            </a:r>
            <a:r>
              <a:rPr lang="en-US" altLang="ru-RU" sz="1800" baseline="-25000" dirty="0"/>
              <a:t>4</a:t>
            </a:r>
            <a:r>
              <a:rPr lang="en-US" altLang="ru-RU" sz="1800" dirty="0"/>
              <a:t>O</a:t>
            </a:r>
            <a:r>
              <a:rPr lang="en-US" altLang="ru-RU" sz="1800" baseline="-25000" dirty="0"/>
              <a:t>7</a:t>
            </a:r>
            <a:r>
              <a:rPr lang="en-US" altLang="ru-RU" sz="1800" dirty="0"/>
              <a:t>)</a:t>
            </a:r>
            <a:r>
              <a:rPr lang="ru-RU" altLang="ru-RU" sz="1800" dirty="0"/>
              <a:t>. </a:t>
            </a:r>
          </a:p>
          <a:p>
            <a:pPr indent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/>
              <a:t>Относительно простое получение методом твердофазного синтеза и легирование РЗЭ.</a:t>
            </a:r>
          </a:p>
          <a:p>
            <a:pPr indent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/>
              <a:t>Низкая температура плавления - 91</a:t>
            </a:r>
            <a:r>
              <a:rPr lang="en-US" altLang="ru-RU" sz="1800" dirty="0"/>
              <a:t>5°</a:t>
            </a:r>
            <a:r>
              <a:rPr lang="ru-RU" altLang="ru-RU" sz="1800" dirty="0"/>
              <a:t>С.</a:t>
            </a:r>
          </a:p>
          <a:p>
            <a:pPr indent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/>
              <a:t>Прозрачность в диапазоне 250-2000 нм</a:t>
            </a:r>
          </a:p>
          <a:p>
            <a:pPr indent="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900" b="1" dirty="0" err="1"/>
              <a:t>Тканеэквивалентность</a:t>
            </a:r>
            <a:r>
              <a:rPr lang="ru-RU" altLang="ru-RU" sz="1900" b="1" dirty="0"/>
              <a:t> (</a:t>
            </a:r>
            <a:r>
              <a:rPr lang="en-US" altLang="ru-RU" sz="1900" b="1" dirty="0"/>
              <a:t>Z</a:t>
            </a:r>
            <a:r>
              <a:rPr lang="ru-RU" altLang="ru-RU" sz="1900" b="1" baseline="-25000" dirty="0" err="1"/>
              <a:t>эфф</a:t>
            </a:r>
            <a:r>
              <a:rPr lang="ru-RU" altLang="ru-RU" sz="1900" b="1" baseline="-25000" dirty="0"/>
              <a:t>.</a:t>
            </a:r>
            <a:r>
              <a:rPr lang="ru-RU" altLang="ru-RU" sz="1900" b="1" dirty="0">
                <a:cs typeface="Arial" panose="020B0604020202020204" pitchFamily="34" charset="0"/>
              </a:rPr>
              <a:t>≈ 7,4)</a:t>
            </a:r>
          </a:p>
        </p:txBody>
      </p:sp>
      <p:pic>
        <p:nvPicPr>
          <p:cNvPr id="10246" name="Picture 8">
            <a:extLst>
              <a:ext uri="{FF2B5EF4-FFF2-40B4-BE49-F238E27FC236}">
                <a16:creationId xmlns:a16="http://schemas.microsoft.com/office/drawing/2014/main" xmlns="" id="{F2A7B06E-B0E5-D43E-4FE4-DA1AF4A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30067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D8C695-A7B9-1B70-1148-6B58F05CEC2A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8FF901-BC1B-EF4C-7A42-45322E801972}"/>
              </a:ext>
            </a:extLst>
          </p:cNvPr>
          <p:cNvSpPr txBox="1"/>
          <p:nvPr/>
        </p:nvSpPr>
        <p:spPr>
          <a:xfrm>
            <a:off x="324579" y="997411"/>
            <a:ext cx="518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 Black" panose="020B0A04020102020204" pitchFamily="34" charset="0"/>
              </a:rPr>
              <a:t>Тканеэквивалентные</a:t>
            </a:r>
            <a:r>
              <a:rPr lang="ru-RU" sz="2000" dirty="0">
                <a:latin typeface="Arial Black" panose="020B0A04020102020204" pitchFamily="34" charset="0"/>
              </a:rPr>
              <a:t> детекторы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1">
            <a:extLst>
              <a:ext uri="{FF2B5EF4-FFF2-40B4-BE49-F238E27FC236}">
                <a16:creationId xmlns:a16="http://schemas.microsoft.com/office/drawing/2014/main" xmlns="" id="{C2060445-8C4F-2523-DF73-B308A21BE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43" y="1427875"/>
            <a:ext cx="436721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03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83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Метод твердофазного синтеза.</a:t>
            </a:r>
            <a:endParaRPr lang="ru-RU" altLang="ru-RU" sz="2400" dirty="0">
              <a:cs typeface="Arial" panose="020B0604020202020204" pitchFamily="34" charset="0"/>
            </a:endParaRPr>
          </a:p>
        </p:txBody>
      </p:sp>
      <p:sp>
        <p:nvSpPr>
          <p:cNvPr id="13317" name="Прямоугольник 1">
            <a:extLst>
              <a:ext uri="{FF2B5EF4-FFF2-40B4-BE49-F238E27FC236}">
                <a16:creationId xmlns:a16="http://schemas.microsoft.com/office/drawing/2014/main" xmlns="" id="{FB41302D-B4A1-C7B5-A8CB-D0207E761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58" y="1765584"/>
            <a:ext cx="8415338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03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83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В качестве исходных компонентов использовались 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ru-RU" altLang="ru-RU" sz="2000" baseline="-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lang="ru-RU" altLang="ru-RU" sz="2000" baseline="-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alt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altLang="ru-RU" sz="2000" baseline="-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BO</a:t>
            </a:r>
            <a:r>
              <a:rPr lang="ru-RU" altLang="ru-RU" sz="2000" baseline="-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altLang="ru-RU" sz="2000" dirty="0">
                <a:cs typeface="Arial" panose="020B0604020202020204" pitchFamily="34" charset="0"/>
              </a:rPr>
              <a:t> в соответствии со стехиометрией </a:t>
            </a:r>
            <a:r>
              <a:rPr lang="ru-RU" altLang="ru-RU" sz="2000" dirty="0" err="1">
                <a:cs typeface="Arial" panose="020B0604020202020204" pitchFamily="34" charset="0"/>
              </a:rPr>
              <a:t>тетрабората</a:t>
            </a:r>
            <a:r>
              <a:rPr lang="ru-RU" altLang="ru-RU" sz="2000" dirty="0">
                <a:cs typeface="Arial" panose="020B0604020202020204" pitchFamily="34" charset="0"/>
              </a:rPr>
              <a:t> лития.</a:t>
            </a:r>
          </a:p>
          <a:p>
            <a:pPr indent="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Уравнение реакции:</a:t>
            </a:r>
            <a:endParaRPr lang="ru-RU" altLang="ru-RU" sz="28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Li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CO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+ 4 H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BO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3 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→ Li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+ CO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+ 6H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endParaRPr lang="ru-RU" altLang="ru-RU" sz="2800" b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2000" dirty="0">
              <a:cs typeface="Arial" panose="020B0604020202020204" pitchFamily="34" charset="0"/>
            </a:endParaRPr>
          </a:p>
        </p:txBody>
      </p:sp>
      <p:grpSp>
        <p:nvGrpSpPr>
          <p:cNvPr id="13318" name="Group 72">
            <a:extLst>
              <a:ext uri="{FF2B5EF4-FFF2-40B4-BE49-F238E27FC236}">
                <a16:creationId xmlns:a16="http://schemas.microsoft.com/office/drawing/2014/main" xmlns="" id="{FE7DEBA7-4E73-9AD0-8B09-A68C8F15882B}"/>
              </a:ext>
            </a:extLst>
          </p:cNvPr>
          <p:cNvGrpSpPr>
            <a:grpSpLocks/>
          </p:cNvGrpSpPr>
          <p:nvPr/>
        </p:nvGrpSpPr>
        <p:grpSpPr bwMode="auto">
          <a:xfrm>
            <a:off x="505336" y="3622022"/>
            <a:ext cx="7488238" cy="1728787"/>
            <a:chOff x="1268" y="14137"/>
            <a:chExt cx="10298" cy="1656"/>
          </a:xfrm>
        </p:grpSpPr>
        <p:grpSp>
          <p:nvGrpSpPr>
            <p:cNvPr id="13320" name="Group 73">
              <a:extLst>
                <a:ext uri="{FF2B5EF4-FFF2-40B4-BE49-F238E27FC236}">
                  <a16:creationId xmlns:a16="http://schemas.microsoft.com/office/drawing/2014/main" xmlns="" id="{05619FE5-071D-0589-4D0E-94ABACC1E0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8" y="14137"/>
              <a:ext cx="1620" cy="1656"/>
              <a:chOff x="1701" y="1633"/>
              <a:chExt cx="1620" cy="1656"/>
            </a:xfrm>
          </p:grpSpPr>
          <p:grpSp>
            <p:nvGrpSpPr>
              <p:cNvPr id="13343" name="Group 74">
                <a:extLst>
                  <a:ext uri="{FF2B5EF4-FFF2-40B4-BE49-F238E27FC236}">
                    <a16:creationId xmlns:a16="http://schemas.microsoft.com/office/drawing/2014/main" xmlns="" id="{FC079E8C-4030-FEC8-E45E-61EBFE9B6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1633"/>
                <a:ext cx="1620" cy="761"/>
                <a:chOff x="1473" y="11579"/>
                <a:chExt cx="1620" cy="761"/>
              </a:xfrm>
            </p:grpSpPr>
            <p:sp>
              <p:nvSpPr>
                <p:cNvPr id="13347" name="Oval 75">
                  <a:extLst>
                    <a:ext uri="{FF2B5EF4-FFF2-40B4-BE49-F238E27FC236}">
                      <a16:creationId xmlns:a16="http://schemas.microsoft.com/office/drawing/2014/main" xmlns="" id="{0D4D5331-002E-651C-7101-27A0C469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" y="11579"/>
                  <a:ext cx="1620" cy="76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48" name="Text Box 76">
                  <a:extLst>
                    <a:ext uri="{FF2B5EF4-FFF2-40B4-BE49-F238E27FC236}">
                      <a16:creationId xmlns:a16="http://schemas.microsoft.com/office/drawing/2014/main" xmlns="" id="{F0B220DA-2F81-94C5-C2DA-02B5819760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9" y="11706"/>
                  <a:ext cx="1259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800" b="1">
                      <a:latin typeface="Times New Roman" panose="02020603050405020304" pitchFamily="18" charset="0"/>
                    </a:rPr>
                    <a:t>Li</a:t>
                  </a:r>
                  <a:r>
                    <a:rPr lang="en-US" altLang="ru-RU" sz="1800" b="1" baseline="-25000"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ru-RU" sz="1800" b="1">
                      <a:latin typeface="Times New Roman" panose="02020603050405020304" pitchFamily="18" charset="0"/>
                    </a:rPr>
                    <a:t>CO</a:t>
                  </a:r>
                  <a:r>
                    <a:rPr lang="en-US" altLang="ru-RU" sz="1800" b="1" baseline="-25000">
                      <a:latin typeface="Times New Roman" panose="02020603050405020304" pitchFamily="18" charset="0"/>
                    </a:rPr>
                    <a:t>3</a:t>
                  </a:r>
                  <a:endParaRPr lang="ru-RU" altLang="ru-RU" sz="2800"/>
                </a:p>
              </p:txBody>
            </p:sp>
          </p:grpSp>
          <p:grpSp>
            <p:nvGrpSpPr>
              <p:cNvPr id="13344" name="Group 77">
                <a:extLst>
                  <a:ext uri="{FF2B5EF4-FFF2-40B4-BE49-F238E27FC236}">
                    <a16:creationId xmlns:a16="http://schemas.microsoft.com/office/drawing/2014/main" xmlns="" id="{2696D325-AE67-6DB4-E239-8D873DC733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528"/>
                <a:ext cx="1620" cy="761"/>
                <a:chOff x="1473" y="11579"/>
                <a:chExt cx="1620" cy="761"/>
              </a:xfrm>
            </p:grpSpPr>
            <p:sp>
              <p:nvSpPr>
                <p:cNvPr id="13345" name="Oval 78">
                  <a:extLst>
                    <a:ext uri="{FF2B5EF4-FFF2-40B4-BE49-F238E27FC236}">
                      <a16:creationId xmlns:a16="http://schemas.microsoft.com/office/drawing/2014/main" xmlns="" id="{AD8602E1-974C-0DB3-E29D-47A257C1E5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" y="11579"/>
                  <a:ext cx="1620" cy="76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46" name="Text Box 79">
                  <a:extLst>
                    <a:ext uri="{FF2B5EF4-FFF2-40B4-BE49-F238E27FC236}">
                      <a16:creationId xmlns:a16="http://schemas.microsoft.com/office/drawing/2014/main" xmlns="" id="{D4B6FA59-D0C4-5E49-596C-D2DC0CE096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9" y="11706"/>
                  <a:ext cx="1259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000" b="1">
                      <a:latin typeface="Times New Roman" panose="02020603050405020304" pitchFamily="18" charset="0"/>
                    </a:rPr>
                    <a:t>H</a:t>
                  </a:r>
                  <a:r>
                    <a:rPr lang="en-US" altLang="ru-RU" sz="2000" b="1" baseline="-25000">
                      <a:latin typeface="Times New Roman" panose="02020603050405020304" pitchFamily="18" charset="0"/>
                    </a:rPr>
                    <a:t>3</a:t>
                  </a:r>
                  <a:r>
                    <a:rPr lang="en-US" altLang="ru-RU" sz="2000" b="1">
                      <a:latin typeface="Times New Roman" panose="02020603050405020304" pitchFamily="18" charset="0"/>
                    </a:rPr>
                    <a:t>BO</a:t>
                  </a:r>
                  <a:r>
                    <a:rPr lang="en-US" altLang="ru-RU" sz="2000" b="1" baseline="-25000">
                      <a:latin typeface="Times New Roman" panose="02020603050405020304" pitchFamily="18" charset="0"/>
                    </a:rPr>
                    <a:t>3				</a:t>
                  </a:r>
                  <a:endParaRPr lang="ru-RU" altLang="ru-RU"/>
                </a:p>
              </p:txBody>
            </p:sp>
          </p:grpSp>
        </p:grpSp>
        <p:grpSp>
          <p:nvGrpSpPr>
            <p:cNvPr id="13321" name="Group 80">
              <a:extLst>
                <a:ext uri="{FF2B5EF4-FFF2-40B4-BE49-F238E27FC236}">
                  <a16:creationId xmlns:a16="http://schemas.microsoft.com/office/drawing/2014/main" xmlns="" id="{104350C6-8417-5B29-769F-846CADF7E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4" y="14545"/>
              <a:ext cx="1976" cy="853"/>
              <a:chOff x="3322" y="2034"/>
              <a:chExt cx="1976" cy="853"/>
            </a:xfrm>
          </p:grpSpPr>
          <p:sp>
            <p:nvSpPr>
              <p:cNvPr id="13336" name="Line 81">
                <a:extLst>
                  <a:ext uri="{FF2B5EF4-FFF2-40B4-BE49-F238E27FC236}">
                    <a16:creationId xmlns:a16="http://schemas.microsoft.com/office/drawing/2014/main" xmlns="" id="{C75389FD-A4C9-351A-43AA-18A62D87B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2" y="2034"/>
                <a:ext cx="719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Line 82">
                <a:extLst>
                  <a:ext uri="{FF2B5EF4-FFF2-40B4-BE49-F238E27FC236}">
                    <a16:creationId xmlns:a16="http://schemas.microsoft.com/office/drawing/2014/main" xmlns="" id="{C9EED4D3-E01A-590A-A832-9C2F2BC39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2" y="2754"/>
                <a:ext cx="719" cy="1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338" name="Group 83">
                <a:extLst>
                  <a:ext uri="{FF2B5EF4-FFF2-40B4-BE49-F238E27FC236}">
                    <a16:creationId xmlns:a16="http://schemas.microsoft.com/office/drawing/2014/main" xmlns="" id="{3B031BDA-08B9-D710-6881-4BC2BB9D10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1" y="2059"/>
                <a:ext cx="1087" cy="782"/>
                <a:chOff x="4397" y="2196"/>
                <a:chExt cx="1087" cy="782"/>
              </a:xfrm>
            </p:grpSpPr>
            <p:grpSp>
              <p:nvGrpSpPr>
                <p:cNvPr id="13339" name="Group 84">
                  <a:extLst>
                    <a:ext uri="{FF2B5EF4-FFF2-40B4-BE49-F238E27FC236}">
                      <a16:creationId xmlns:a16="http://schemas.microsoft.com/office/drawing/2014/main" xmlns="" id="{13FCFB14-04CB-28CB-63A8-8C6E12794D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7" y="2394"/>
                  <a:ext cx="1087" cy="584"/>
                  <a:chOff x="4397" y="2394"/>
                  <a:chExt cx="1087" cy="584"/>
                </a:xfrm>
              </p:grpSpPr>
              <p:sp>
                <p:nvSpPr>
                  <p:cNvPr id="13341" name="Oval 85">
                    <a:extLst>
                      <a:ext uri="{FF2B5EF4-FFF2-40B4-BE49-F238E27FC236}">
                        <a16:creationId xmlns:a16="http://schemas.microsoft.com/office/drawing/2014/main" xmlns="" id="{C28CD07E-EE95-CDA6-59EF-21D36C0C7D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1" y="2394"/>
                    <a:ext cx="108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3342" name="Freeform 86">
                    <a:extLst>
                      <a:ext uri="{FF2B5EF4-FFF2-40B4-BE49-F238E27FC236}">
                        <a16:creationId xmlns:a16="http://schemas.microsoft.com/office/drawing/2014/main" xmlns="" id="{B88CB222-57E1-D7B9-C286-AF0D8ACA4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7" y="2478"/>
                    <a:ext cx="1087" cy="500"/>
                  </a:xfrm>
                  <a:custGeom>
                    <a:avLst/>
                    <a:gdLst>
                      <a:gd name="T0" fmla="*/ 0 w 1087"/>
                      <a:gd name="T1" fmla="*/ 10 h 500"/>
                      <a:gd name="T2" fmla="*/ 82 w 1087"/>
                      <a:gd name="T3" fmla="*/ 285 h 500"/>
                      <a:gd name="T4" fmla="*/ 316 w 1087"/>
                      <a:gd name="T5" fmla="*/ 469 h 500"/>
                      <a:gd name="T6" fmla="*/ 756 w 1087"/>
                      <a:gd name="T7" fmla="*/ 469 h 500"/>
                      <a:gd name="T8" fmla="*/ 999 w 1087"/>
                      <a:gd name="T9" fmla="*/ 285 h 500"/>
                      <a:gd name="T10" fmla="*/ 1087 w 1087"/>
                      <a:gd name="T11" fmla="*/ 0 h 5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87" h="500">
                        <a:moveTo>
                          <a:pt x="0" y="10"/>
                        </a:moveTo>
                        <a:cubicBezTo>
                          <a:pt x="14" y="56"/>
                          <a:pt x="29" y="208"/>
                          <a:pt x="82" y="285"/>
                        </a:cubicBezTo>
                        <a:cubicBezTo>
                          <a:pt x="135" y="362"/>
                          <a:pt x="204" y="438"/>
                          <a:pt x="316" y="469"/>
                        </a:cubicBezTo>
                        <a:cubicBezTo>
                          <a:pt x="428" y="500"/>
                          <a:pt x="642" y="500"/>
                          <a:pt x="756" y="469"/>
                        </a:cubicBezTo>
                        <a:cubicBezTo>
                          <a:pt x="870" y="438"/>
                          <a:pt x="944" y="363"/>
                          <a:pt x="999" y="285"/>
                        </a:cubicBezTo>
                        <a:cubicBezTo>
                          <a:pt x="1054" y="207"/>
                          <a:pt x="1069" y="59"/>
                          <a:pt x="1087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340" name="Freeform 87">
                  <a:extLst>
                    <a:ext uri="{FF2B5EF4-FFF2-40B4-BE49-F238E27FC236}">
                      <a16:creationId xmlns:a16="http://schemas.microsoft.com/office/drawing/2014/main" xmlns="" id="{4DFB38C0-BE8B-50A1-1D2F-FEA91E724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5" y="2196"/>
                  <a:ext cx="297" cy="369"/>
                </a:xfrm>
                <a:custGeom>
                  <a:avLst/>
                  <a:gdLst>
                    <a:gd name="T0" fmla="*/ 222 w 297"/>
                    <a:gd name="T1" fmla="*/ 3 h 369"/>
                    <a:gd name="T2" fmla="*/ 297 w 297"/>
                    <a:gd name="T3" fmla="*/ 12 h 369"/>
                    <a:gd name="T4" fmla="*/ 150 w 297"/>
                    <a:gd name="T5" fmla="*/ 369 h 369"/>
                    <a:gd name="T6" fmla="*/ 0 w 297"/>
                    <a:gd name="T7" fmla="*/ 369 h 369"/>
                    <a:gd name="T8" fmla="*/ 228 w 297"/>
                    <a:gd name="T9" fmla="*/ 0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7" h="369">
                      <a:moveTo>
                        <a:pt x="222" y="3"/>
                      </a:moveTo>
                      <a:lnTo>
                        <a:pt x="297" y="12"/>
                      </a:lnTo>
                      <a:lnTo>
                        <a:pt x="150" y="369"/>
                      </a:lnTo>
                      <a:lnTo>
                        <a:pt x="0" y="369"/>
                      </a:lnTo>
                      <a:lnTo>
                        <a:pt x="228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3322" name="Line 88">
              <a:extLst>
                <a:ext uri="{FF2B5EF4-FFF2-40B4-BE49-F238E27FC236}">
                  <a16:creationId xmlns:a16="http://schemas.microsoft.com/office/drawing/2014/main" xmlns="" id="{312931AB-CCA0-8F49-431E-74257861B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" y="15037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23" name="Group 89">
              <a:extLst>
                <a:ext uri="{FF2B5EF4-FFF2-40B4-BE49-F238E27FC236}">
                  <a16:creationId xmlns:a16="http://schemas.microsoft.com/office/drawing/2014/main" xmlns="" id="{75914863-B9F9-DD91-5187-5E716339AA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5" y="14571"/>
              <a:ext cx="1355" cy="900"/>
              <a:chOff x="6381" y="2034"/>
              <a:chExt cx="1355" cy="900"/>
            </a:xfrm>
          </p:grpSpPr>
          <p:sp>
            <p:nvSpPr>
              <p:cNvPr id="13334" name="Rectangle 90">
                <a:extLst>
                  <a:ext uri="{FF2B5EF4-FFF2-40B4-BE49-F238E27FC236}">
                    <a16:creationId xmlns:a16="http://schemas.microsoft.com/office/drawing/2014/main" xmlns="" id="{5273C9B0-B7C7-4475-C789-7DA81A7BF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1" y="2034"/>
                <a:ext cx="1260" cy="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3335" name="Text Box 91">
                <a:extLst>
                  <a:ext uri="{FF2B5EF4-FFF2-40B4-BE49-F238E27FC236}">
                    <a16:creationId xmlns:a16="http://schemas.microsoft.com/office/drawing/2014/main" xmlns="" id="{15531871-3260-EAF0-7F29-732501A6C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" y="2199"/>
                <a:ext cx="1259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000" b="1" dirty="0">
                    <a:latin typeface="Times New Roman" panose="02020603050405020304" pitchFamily="18" charset="0"/>
                  </a:rPr>
                  <a:t>300</a:t>
                </a:r>
                <a:r>
                  <a:rPr lang="ru-RU" altLang="ru-RU" sz="2000" b="1" dirty="0">
                    <a:latin typeface="Times New Roman" panose="02020603050405020304" pitchFamily="18" charset="0"/>
                  </a:rPr>
                  <a:t>°</a:t>
                </a:r>
                <a:r>
                  <a:rPr lang="en-US" altLang="ru-RU" sz="2000" b="1" dirty="0">
                    <a:latin typeface="Times New Roman" panose="02020603050405020304" pitchFamily="18" charset="0"/>
                  </a:rPr>
                  <a:t>C</a:t>
                </a:r>
                <a:endParaRPr lang="ru-RU" altLang="ru-RU" dirty="0"/>
              </a:p>
            </p:txBody>
          </p:sp>
        </p:grpSp>
        <p:sp>
          <p:nvSpPr>
            <p:cNvPr id="13324" name="Line 92">
              <a:extLst>
                <a:ext uri="{FF2B5EF4-FFF2-40B4-BE49-F238E27FC236}">
                  <a16:creationId xmlns:a16="http://schemas.microsoft.com/office/drawing/2014/main" xmlns="" id="{31CEB6C6-1241-DFB3-7963-845857B8C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" y="15023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25" name="Group 93">
              <a:extLst>
                <a:ext uri="{FF2B5EF4-FFF2-40B4-BE49-F238E27FC236}">
                  <a16:creationId xmlns:a16="http://schemas.microsoft.com/office/drawing/2014/main" xmlns="" id="{84393A32-E404-9953-9F96-8EB7FEECC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7" y="14572"/>
              <a:ext cx="1087" cy="782"/>
              <a:chOff x="4397" y="2196"/>
              <a:chExt cx="1087" cy="782"/>
            </a:xfrm>
          </p:grpSpPr>
          <p:grpSp>
            <p:nvGrpSpPr>
              <p:cNvPr id="13330" name="Group 94">
                <a:extLst>
                  <a:ext uri="{FF2B5EF4-FFF2-40B4-BE49-F238E27FC236}">
                    <a16:creationId xmlns:a16="http://schemas.microsoft.com/office/drawing/2014/main" xmlns="" id="{907E2E4C-7EED-7114-CA8F-AECB9BB77B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7" y="2394"/>
                <a:ext cx="1087" cy="584"/>
                <a:chOff x="4397" y="2394"/>
                <a:chExt cx="1087" cy="584"/>
              </a:xfrm>
            </p:grpSpPr>
            <p:sp>
              <p:nvSpPr>
                <p:cNvPr id="13332" name="Oval 95">
                  <a:extLst>
                    <a:ext uri="{FF2B5EF4-FFF2-40B4-BE49-F238E27FC236}">
                      <a16:creationId xmlns:a16="http://schemas.microsoft.com/office/drawing/2014/main" xmlns="" id="{48E27176-9F69-625E-F760-D0CCB9346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" y="2394"/>
                  <a:ext cx="108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3333" name="Freeform 96">
                  <a:extLst>
                    <a:ext uri="{FF2B5EF4-FFF2-40B4-BE49-F238E27FC236}">
                      <a16:creationId xmlns:a16="http://schemas.microsoft.com/office/drawing/2014/main" xmlns="" id="{DA6F87AA-C469-87BB-0A4F-30876B161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" y="2478"/>
                  <a:ext cx="1087" cy="500"/>
                </a:xfrm>
                <a:custGeom>
                  <a:avLst/>
                  <a:gdLst>
                    <a:gd name="T0" fmla="*/ 0 w 1087"/>
                    <a:gd name="T1" fmla="*/ 10 h 500"/>
                    <a:gd name="T2" fmla="*/ 82 w 1087"/>
                    <a:gd name="T3" fmla="*/ 285 h 500"/>
                    <a:gd name="T4" fmla="*/ 316 w 1087"/>
                    <a:gd name="T5" fmla="*/ 469 h 500"/>
                    <a:gd name="T6" fmla="*/ 756 w 1087"/>
                    <a:gd name="T7" fmla="*/ 469 h 500"/>
                    <a:gd name="T8" fmla="*/ 999 w 1087"/>
                    <a:gd name="T9" fmla="*/ 285 h 500"/>
                    <a:gd name="T10" fmla="*/ 1087 w 1087"/>
                    <a:gd name="T11" fmla="*/ 0 h 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7" h="500">
                      <a:moveTo>
                        <a:pt x="0" y="10"/>
                      </a:moveTo>
                      <a:cubicBezTo>
                        <a:pt x="14" y="56"/>
                        <a:pt x="29" y="208"/>
                        <a:pt x="82" y="285"/>
                      </a:cubicBezTo>
                      <a:cubicBezTo>
                        <a:pt x="135" y="362"/>
                        <a:pt x="204" y="438"/>
                        <a:pt x="316" y="469"/>
                      </a:cubicBezTo>
                      <a:cubicBezTo>
                        <a:pt x="428" y="500"/>
                        <a:pt x="642" y="500"/>
                        <a:pt x="756" y="469"/>
                      </a:cubicBezTo>
                      <a:cubicBezTo>
                        <a:pt x="870" y="438"/>
                        <a:pt x="944" y="363"/>
                        <a:pt x="999" y="285"/>
                      </a:cubicBezTo>
                      <a:cubicBezTo>
                        <a:pt x="1054" y="207"/>
                        <a:pt x="1069" y="59"/>
                        <a:pt x="1087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31" name="Freeform 97">
                <a:extLst>
                  <a:ext uri="{FF2B5EF4-FFF2-40B4-BE49-F238E27FC236}">
                    <a16:creationId xmlns:a16="http://schemas.microsoft.com/office/drawing/2014/main" xmlns="" id="{9E4C49A6-C0D2-43EB-42D9-15678CDC3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2196"/>
                <a:ext cx="297" cy="369"/>
              </a:xfrm>
              <a:custGeom>
                <a:avLst/>
                <a:gdLst>
                  <a:gd name="T0" fmla="*/ 222 w 297"/>
                  <a:gd name="T1" fmla="*/ 3 h 369"/>
                  <a:gd name="T2" fmla="*/ 297 w 297"/>
                  <a:gd name="T3" fmla="*/ 12 h 369"/>
                  <a:gd name="T4" fmla="*/ 150 w 297"/>
                  <a:gd name="T5" fmla="*/ 369 h 369"/>
                  <a:gd name="T6" fmla="*/ 0 w 297"/>
                  <a:gd name="T7" fmla="*/ 369 h 369"/>
                  <a:gd name="T8" fmla="*/ 228 w 297"/>
                  <a:gd name="T9" fmla="*/ 0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7" h="369">
                    <a:moveTo>
                      <a:pt x="222" y="3"/>
                    </a:moveTo>
                    <a:lnTo>
                      <a:pt x="297" y="12"/>
                    </a:lnTo>
                    <a:lnTo>
                      <a:pt x="150" y="369"/>
                    </a:lnTo>
                    <a:lnTo>
                      <a:pt x="0" y="369"/>
                    </a:lnTo>
                    <a:lnTo>
                      <a:pt x="22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26" name="Line 98">
              <a:extLst>
                <a:ext uri="{FF2B5EF4-FFF2-40B4-BE49-F238E27FC236}">
                  <a16:creationId xmlns:a16="http://schemas.microsoft.com/office/drawing/2014/main" xmlns="" id="{C1166565-9050-7C84-83B7-3E00A5D5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0" y="15018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27" name="Group 99">
              <a:extLst>
                <a:ext uri="{FF2B5EF4-FFF2-40B4-BE49-F238E27FC236}">
                  <a16:creationId xmlns:a16="http://schemas.microsoft.com/office/drawing/2014/main" xmlns="" id="{1C7CD160-B017-3442-C01D-50D20C037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1" y="14573"/>
              <a:ext cx="1355" cy="900"/>
              <a:chOff x="6381" y="2034"/>
              <a:chExt cx="1355" cy="900"/>
            </a:xfrm>
          </p:grpSpPr>
          <p:sp>
            <p:nvSpPr>
              <p:cNvPr id="13328" name="Rectangle 100">
                <a:extLst>
                  <a:ext uri="{FF2B5EF4-FFF2-40B4-BE49-F238E27FC236}">
                    <a16:creationId xmlns:a16="http://schemas.microsoft.com/office/drawing/2014/main" xmlns="" id="{A5B22C17-C046-5951-AD58-E4B858342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1" y="2034"/>
                <a:ext cx="1260" cy="9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3329" name="Text Box 101">
                <a:extLst>
                  <a:ext uri="{FF2B5EF4-FFF2-40B4-BE49-F238E27FC236}">
                    <a16:creationId xmlns:a16="http://schemas.microsoft.com/office/drawing/2014/main" xmlns="" id="{ED5F972C-989F-3CFB-76E1-590C6542B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" y="2199"/>
                <a:ext cx="1259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000" b="1">
                    <a:latin typeface="Times New Roman" panose="02020603050405020304" pitchFamily="18" charset="0"/>
                  </a:rPr>
                  <a:t>750</a:t>
                </a:r>
                <a:r>
                  <a:rPr lang="ru-RU" altLang="ru-RU" sz="2000" b="1">
                    <a:latin typeface="Times New Roman" panose="02020603050405020304" pitchFamily="18" charset="0"/>
                  </a:rPr>
                  <a:t>°</a:t>
                </a:r>
                <a:r>
                  <a:rPr lang="en-US" altLang="ru-RU" sz="2000" b="1">
                    <a:latin typeface="Times New Roman" panose="02020603050405020304" pitchFamily="18" charset="0"/>
                  </a:rPr>
                  <a:t>C</a:t>
                </a:r>
                <a:endParaRPr lang="ru-RU" altLang="ru-RU"/>
              </a:p>
            </p:txBody>
          </p:sp>
        </p:grpSp>
      </p:grpSp>
      <p:sp>
        <p:nvSpPr>
          <p:cNvPr id="13319" name="Прямоугольник 1">
            <a:extLst>
              <a:ext uri="{FF2B5EF4-FFF2-40B4-BE49-F238E27FC236}">
                <a16:creationId xmlns:a16="http://schemas.microsoft.com/office/drawing/2014/main" xmlns="" id="{E489040A-E0C1-A7EB-5622-6D11BC1D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70" y="3538007"/>
            <a:ext cx="8415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03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83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Схема метода:</a:t>
            </a:r>
            <a:endParaRPr lang="ru-RU" altLang="ru-RU" sz="24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C7F373-F850-5D34-0AAD-851576DA0CF3}"/>
              </a:ext>
            </a:extLst>
          </p:cNvPr>
          <p:cNvSpPr txBox="1"/>
          <p:nvPr/>
        </p:nvSpPr>
        <p:spPr>
          <a:xfrm>
            <a:off x="2533852" y="1088709"/>
            <a:ext cx="283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Бораты лития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EDC589-ADE8-7B1C-EF94-38AA5BC3223A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93ADA2-504F-C368-65EB-8EBA2F15A66A}"/>
              </a:ext>
            </a:extLst>
          </p:cNvPr>
          <p:cNvSpPr txBox="1"/>
          <p:nvPr/>
        </p:nvSpPr>
        <p:spPr>
          <a:xfrm>
            <a:off x="107839" y="5490698"/>
            <a:ext cx="8928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*Мамонтова С.Г., Дергин A.А., Непомнящих А.И., Канева Е.В. Особенности синтеза три- и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тетрабората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лития в 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субсолидусной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области. Известия вузов. Прикладная химия и биотехнология. 2020;10(1):6-13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Прямоугольник 1">
            <a:extLst>
              <a:ext uri="{FF2B5EF4-FFF2-40B4-BE49-F238E27FC236}">
                <a16:creationId xmlns:a16="http://schemas.microsoft.com/office/drawing/2014/main" xmlns="" id="{E582246F-7F6E-F529-3552-C642547D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125538"/>
            <a:ext cx="84153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tabLst>
                <a:tab pos="6270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0" indent="-285750">
              <a:spcBef>
                <a:spcPct val="20000"/>
              </a:spcBef>
              <a:buChar char="–"/>
              <a:tabLst>
                <a:tab pos="6270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7988" indent="-228600">
              <a:spcBef>
                <a:spcPct val="20000"/>
              </a:spcBef>
              <a:buChar char="•"/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5975" indent="-228600">
              <a:spcBef>
                <a:spcPct val="20000"/>
              </a:spcBef>
              <a:buChar char="–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3963" indent="-228600">
              <a:spcBef>
                <a:spcPct val="20000"/>
              </a:spcBef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51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8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2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Синтезированный </a:t>
            </a:r>
            <a:r>
              <a:rPr lang="ru-RU" altLang="ru-RU" sz="2000" dirty="0" err="1"/>
              <a:t>тетраборат</a:t>
            </a:r>
            <a:r>
              <a:rPr lang="ru-RU" altLang="ru-RU" sz="2000" dirty="0"/>
              <a:t> лития плавили в муфельной печи при температуре 920</a:t>
            </a:r>
            <a:r>
              <a:rPr lang="en-US" altLang="ru-RU" sz="2000" dirty="0">
                <a:cs typeface="Arial" panose="020B0604020202020204" pitchFamily="34" charset="0"/>
              </a:rPr>
              <a:t>°</a:t>
            </a:r>
            <a:r>
              <a:rPr lang="ru-RU" altLang="ru-RU" sz="2000" dirty="0">
                <a:cs typeface="Arial" panose="020B0604020202020204" pitchFamily="34" charset="0"/>
              </a:rPr>
              <a:t>С в платиновых тиглях. Расплав выливался на платиновую подложку. Для изготовления легированных образцов, в </a:t>
            </a:r>
            <a:r>
              <a:rPr lang="ru-RU" altLang="ru-RU" sz="2000" dirty="0" err="1">
                <a:cs typeface="Arial" panose="020B0604020202020204" pitchFamily="34" charset="0"/>
              </a:rPr>
              <a:t>тетраборат</a:t>
            </a:r>
            <a:r>
              <a:rPr lang="ru-RU" altLang="ru-RU" sz="2000" dirty="0">
                <a:cs typeface="Arial" panose="020B0604020202020204" pitchFamily="34" charset="0"/>
              </a:rPr>
              <a:t> лития перед плавлением добавляли необходимые РЗЭ.</a:t>
            </a:r>
            <a:endParaRPr lang="en-US" altLang="ru-RU" sz="2000" dirty="0">
              <a:cs typeface="Arial" panose="020B0604020202020204" pitchFamily="34" charset="0"/>
            </a:endParaRPr>
          </a:p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</a:t>
            </a:r>
          </a:p>
        </p:txBody>
      </p:sp>
      <p:sp>
        <p:nvSpPr>
          <p:cNvPr id="15365" name="Прямоугольник 1">
            <a:extLst>
              <a:ext uri="{FF2B5EF4-FFF2-40B4-BE49-F238E27FC236}">
                <a16:creationId xmlns:a16="http://schemas.microsoft.com/office/drawing/2014/main" xmlns="" id="{8F8BDE70-7FE4-DD46-8CCD-A31A4D07A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5949950"/>
            <a:ext cx="8415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Образец стекла.</a:t>
            </a:r>
          </a:p>
        </p:txBody>
      </p:sp>
      <p:pic>
        <p:nvPicPr>
          <p:cNvPr id="15366" name="Picture 12">
            <a:extLst>
              <a:ext uri="{FF2B5EF4-FFF2-40B4-BE49-F238E27FC236}">
                <a16:creationId xmlns:a16="http://schemas.microsoft.com/office/drawing/2014/main" xmlns="" id="{2FEBA23F-87A4-A915-6FAE-E9E08BABB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36004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>
            <a:extLst>
              <a:ext uri="{FF2B5EF4-FFF2-40B4-BE49-F238E27FC236}">
                <a16:creationId xmlns:a16="http://schemas.microsoft.com/office/drawing/2014/main" xmlns="" id="{7C116630-105A-96AD-B8D2-726DBC5C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4" t="18651" r="12263" b="15919"/>
          <a:stretch>
            <a:fillRect/>
          </a:stretch>
        </p:blipFill>
        <p:spPr bwMode="auto">
          <a:xfrm>
            <a:off x="4356100" y="2565400"/>
            <a:ext cx="43926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C56022-3C51-355F-8E01-ED76E4A4E737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5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1">
            <a:extLst>
              <a:ext uri="{FF2B5EF4-FFF2-40B4-BE49-F238E27FC236}">
                <a16:creationId xmlns:a16="http://schemas.microsoft.com/office/drawing/2014/main" xmlns="" id="{15B93640-BAFB-2289-5350-D1144FCAB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85171"/>
            <a:ext cx="8403960" cy="7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tabLst>
                <a:tab pos="6270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70000" indent="-285750">
              <a:spcBef>
                <a:spcPct val="20000"/>
              </a:spcBef>
              <a:buChar char="–"/>
              <a:tabLst>
                <a:tab pos="6270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7988" indent="-228600">
              <a:spcBef>
                <a:spcPct val="20000"/>
              </a:spcBef>
              <a:buChar char="•"/>
              <a:tabLst>
                <a:tab pos="6270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5975" indent="-228600">
              <a:spcBef>
                <a:spcPct val="20000"/>
              </a:spcBef>
              <a:buChar char="–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3963" indent="-228600">
              <a:spcBef>
                <a:spcPct val="20000"/>
              </a:spcBef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51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8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2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70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Спектры поглощения измерялись на спектрофотометре </a:t>
            </a:r>
            <a:r>
              <a:rPr lang="en-US" altLang="ru-RU" sz="2000" dirty="0"/>
              <a:t>LAMBDA 950 </a:t>
            </a:r>
            <a:r>
              <a:rPr lang="ru-RU" altLang="ru-RU" sz="2000" dirty="0"/>
              <a:t>компании </a:t>
            </a:r>
            <a:r>
              <a:rPr lang="ru-RU" altLang="ru-RU" sz="2000" dirty="0" err="1"/>
              <a:t>PerkinElmer</a:t>
            </a:r>
            <a:r>
              <a:rPr lang="ru-RU" altLang="ru-RU" sz="2000" dirty="0"/>
              <a:t>.</a:t>
            </a:r>
          </a:p>
        </p:txBody>
      </p:sp>
      <p:sp>
        <p:nvSpPr>
          <p:cNvPr id="21509" name="Прямоугольник 1">
            <a:extLst>
              <a:ext uri="{FF2B5EF4-FFF2-40B4-BE49-F238E27FC236}">
                <a16:creationId xmlns:a16="http://schemas.microsoft.com/office/drawing/2014/main" xmlns="" id="{436B1E8D-24C7-F996-6571-42A24BE0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298896"/>
            <a:ext cx="8415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Рисунок 4. Спектры поглощения</a:t>
            </a:r>
            <a:r>
              <a:rPr lang="en-US" altLang="ru-RU" sz="1800" dirty="0"/>
              <a:t> </a:t>
            </a:r>
            <a:r>
              <a:rPr lang="ru-RU" altLang="ru-RU" sz="1800" dirty="0"/>
              <a:t>полученных стекол.</a:t>
            </a:r>
          </a:p>
        </p:txBody>
      </p:sp>
      <p:pic>
        <p:nvPicPr>
          <p:cNvPr id="21510" name="Picture 9">
            <a:extLst>
              <a:ext uri="{FF2B5EF4-FFF2-40B4-BE49-F238E27FC236}">
                <a16:creationId xmlns:a16="http://schemas.microsoft.com/office/drawing/2014/main" xmlns="" id="{D21C5FE3-6EB0-EC48-DE49-1936A243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572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BA3AC95C-8B51-11BE-4620-5799AC71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690586"/>
            <a:ext cx="457200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ADAF1C-E100-8E60-BD88-3C9CD7A316E9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222B3-84C9-066F-AE03-FFD65CA18E18}"/>
              </a:ext>
            </a:extLst>
          </p:cNvPr>
          <p:cNvSpPr txBox="1"/>
          <p:nvPr/>
        </p:nvSpPr>
        <p:spPr>
          <a:xfrm>
            <a:off x="164654" y="5667920"/>
            <a:ext cx="8723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0215" algn="l"/>
                <a:tab pos="450215" algn="l"/>
                <a:tab pos="810895" algn="l"/>
              </a:tabLst>
            </a:pPr>
            <a:r>
              <a:rPr lang="ru-RU" sz="1600" kern="10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*А.А. Дергин, С.Г. Мамонтова, А.И. Непомнящих. Люминесцентные стекла на основе боратов лития// Физика и химия стекла, 2021, 4, стр. 421-427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F5E904-495A-718A-E0C1-002D3C470583}"/>
              </a:ext>
            </a:extLst>
          </p:cNvPr>
          <p:cNvSpPr txBox="1"/>
          <p:nvPr/>
        </p:nvSpPr>
        <p:spPr>
          <a:xfrm>
            <a:off x="355695" y="490905"/>
            <a:ext cx="8357648" cy="646331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Введение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8AFD8C-D572-35C9-BC55-3CC7F8A23A37}"/>
              </a:ext>
            </a:extLst>
          </p:cNvPr>
          <p:cNvSpPr txBox="1"/>
          <p:nvPr/>
        </p:nvSpPr>
        <p:spPr>
          <a:xfrm>
            <a:off x="343484" y="1340768"/>
            <a:ext cx="8357648" cy="515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 термолюминесцентной дозиметрии (ТЛД) является ведущим в индивидуальном дозиметрическом контроле, так как этот метод отвечает широкому спектру требований к комплексу приборов для индивидуальной дозиметрии внешнего облучения. При современном развитии электронных систем дозиметрические параметры комплекса </a:t>
            </a:r>
            <a:r>
              <a:rPr lang="ru-RU" sz="2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ТЛД, если детекторы обеспечивают, </a:t>
            </a:r>
            <a:r>
              <a:rPr lang="ru-RU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позволяют полностью </a:t>
            </a:r>
            <a:r>
              <a:rPr lang="ru-RU" sz="2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реализовать </a:t>
            </a:r>
            <a:r>
              <a:rPr lang="ru-RU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требования к индивидуальной дозиметрии.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Прямоугольник 1">
            <a:extLst>
              <a:ext uri="{FF2B5EF4-FFF2-40B4-BE49-F238E27FC236}">
                <a16:creationId xmlns:a16="http://schemas.microsoft.com/office/drawing/2014/main" xmlns="" id="{986E8A69-93FC-22BE-771D-C39F8BF3D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5552356"/>
            <a:ext cx="827107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600" dirty="0"/>
              <a:t>Спектры возбуждения и фотолюминесценции стекол, легированных G</a:t>
            </a:r>
            <a:r>
              <a:rPr lang="en-US" altLang="ru-RU" sz="1600" dirty="0"/>
              <a:t>d</a:t>
            </a:r>
            <a:r>
              <a:rPr lang="en-US" altLang="ru-RU" sz="1600" baseline="30000" dirty="0"/>
              <a:t>3+ </a:t>
            </a:r>
            <a:r>
              <a:rPr lang="ru-RU" altLang="ru-RU" sz="1600" dirty="0"/>
              <a:t> и E</a:t>
            </a:r>
            <a:r>
              <a:rPr lang="en-US" altLang="ru-RU" sz="1600" dirty="0"/>
              <a:t>u</a:t>
            </a:r>
            <a:r>
              <a:rPr lang="en-US" altLang="ru-RU" sz="1600" baseline="30000" dirty="0"/>
              <a:t>3</a:t>
            </a:r>
            <a:r>
              <a:rPr lang="ru-RU" altLang="ru-RU" sz="1600" baseline="30000" dirty="0"/>
              <a:t>+</a:t>
            </a:r>
            <a:r>
              <a:rPr lang="ru-RU" altLang="ru-RU" sz="1600" dirty="0"/>
              <a:t>. Возбуждение </a:t>
            </a:r>
            <a:r>
              <a:rPr lang="en-US" altLang="ru-RU" sz="1600" dirty="0"/>
              <a:t>Gd</a:t>
            </a:r>
            <a:r>
              <a:rPr lang="en-US" altLang="ru-RU" sz="1600" baseline="30000" dirty="0"/>
              <a:t>3+ </a:t>
            </a:r>
            <a:r>
              <a:rPr lang="ru-RU" altLang="ru-RU" sz="1600" dirty="0"/>
              <a:t>измерялось по полосе 317 нм, свечение – по полосе 264 нм. Возбуждение </a:t>
            </a:r>
            <a:r>
              <a:rPr lang="en-US" altLang="ru-RU" sz="1600" dirty="0"/>
              <a:t>Eu</a:t>
            </a:r>
            <a:r>
              <a:rPr lang="ru-RU" altLang="ru-RU" sz="1600" baseline="30000" dirty="0"/>
              <a:t>3</a:t>
            </a:r>
            <a:r>
              <a:rPr lang="en-US" altLang="ru-RU" sz="1600" baseline="30000" dirty="0"/>
              <a:t>+</a:t>
            </a:r>
            <a:r>
              <a:rPr lang="ru-RU" altLang="ru-RU" sz="1600" dirty="0"/>
              <a:t> измерялось по полосе 6</a:t>
            </a:r>
            <a:r>
              <a:rPr lang="en-US" altLang="ru-RU" sz="1600" dirty="0"/>
              <a:t>14</a:t>
            </a:r>
            <a:r>
              <a:rPr lang="ru-RU" altLang="ru-RU" sz="1600" dirty="0"/>
              <a:t> нм, свечение – </a:t>
            </a:r>
            <a:r>
              <a:rPr lang="en-US" altLang="ru-RU" sz="1600" dirty="0"/>
              <a:t>394</a:t>
            </a:r>
            <a:r>
              <a:rPr lang="ru-RU" altLang="ru-RU" sz="1600" dirty="0"/>
              <a:t> нм. </a:t>
            </a:r>
          </a:p>
        </p:txBody>
      </p:sp>
      <p:pic>
        <p:nvPicPr>
          <p:cNvPr id="24584" name="Picture 8">
            <a:extLst>
              <a:ext uri="{FF2B5EF4-FFF2-40B4-BE49-F238E27FC236}">
                <a16:creationId xmlns:a16="http://schemas.microsoft.com/office/drawing/2014/main" xmlns="" id="{5D173B28-8C12-AD7C-CE22-8F0B978B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347801" cy="43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36DDFF-D04A-1E57-2A0F-3A535F4DBF0A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>
            <a:extLst>
              <a:ext uri="{FF2B5EF4-FFF2-40B4-BE49-F238E27FC236}">
                <a16:creationId xmlns:a16="http://schemas.microsoft.com/office/drawing/2014/main" xmlns="" id="{C1D7564E-431B-B256-4ECE-F3EEFC0E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4" y="5767388"/>
            <a:ext cx="8415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/>
              <a:t>Спектры </a:t>
            </a:r>
            <a:r>
              <a:rPr lang="ru-RU" altLang="ru-RU" sz="1800" dirty="0" err="1"/>
              <a:t>рентгенолюминесценции</a:t>
            </a:r>
            <a:r>
              <a:rPr lang="ru-RU" altLang="ru-RU" sz="1800" dirty="0"/>
              <a:t> стекол на основе </a:t>
            </a:r>
            <a:r>
              <a:rPr lang="ru-RU" altLang="ru-RU" sz="1800" dirty="0" err="1"/>
              <a:t>тетрабората</a:t>
            </a:r>
            <a:r>
              <a:rPr lang="ru-RU" altLang="ru-RU" sz="1800" dirty="0"/>
              <a:t> лития а)</a:t>
            </a:r>
            <a:r>
              <a:rPr lang="en-US" altLang="ru-RU" sz="1800" dirty="0"/>
              <a:t> </a:t>
            </a:r>
            <a:r>
              <a:rPr lang="ru-RU" altLang="ru-RU" sz="1800" dirty="0"/>
              <a:t>и б) </a:t>
            </a:r>
            <a:r>
              <a:rPr lang="en-US" altLang="ru-RU" sz="1800" dirty="0"/>
              <a:t>LTB: Eu-Gd</a:t>
            </a:r>
            <a:r>
              <a:rPr lang="ru-RU" altLang="ru-RU" sz="1800" dirty="0"/>
              <a:t>, в) и г) </a:t>
            </a:r>
            <a:r>
              <a:rPr lang="en-US" altLang="ru-RU" sz="1800" dirty="0"/>
              <a:t>LTB: </a:t>
            </a:r>
            <a:r>
              <a:rPr lang="en-US" altLang="ru-RU" sz="1800" dirty="0" err="1"/>
              <a:t>Sm</a:t>
            </a:r>
            <a:r>
              <a:rPr lang="en-US" altLang="ru-RU" sz="1800" dirty="0"/>
              <a:t>-Gd.</a:t>
            </a:r>
            <a:endParaRPr lang="ru-RU" altLang="ru-RU" sz="1800" dirty="0"/>
          </a:p>
        </p:txBody>
      </p:sp>
      <p:sp>
        <p:nvSpPr>
          <p:cNvPr id="26629" name="Прямоугольник 1">
            <a:extLst>
              <a:ext uri="{FF2B5EF4-FFF2-40B4-BE49-F238E27FC236}">
                <a16:creationId xmlns:a16="http://schemas.microsoft.com/office/drawing/2014/main" xmlns="" id="{44BE559C-0196-B8F0-BCCE-FF292830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4175"/>
            <a:ext cx="493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/>
              <a:t>а)</a:t>
            </a:r>
          </a:p>
        </p:txBody>
      </p:sp>
      <p:sp>
        <p:nvSpPr>
          <p:cNvPr id="26630" name="Прямоугольник 1">
            <a:extLst>
              <a:ext uri="{FF2B5EF4-FFF2-40B4-BE49-F238E27FC236}">
                <a16:creationId xmlns:a16="http://schemas.microsoft.com/office/drawing/2014/main" xmlns="" id="{CB49CF96-DE46-3EF9-23CC-E43CD9183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924175"/>
            <a:ext cx="493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/>
              <a:t>б)</a:t>
            </a:r>
          </a:p>
        </p:txBody>
      </p:sp>
      <p:sp>
        <p:nvSpPr>
          <p:cNvPr id="26631" name="Прямоугольник 1">
            <a:extLst>
              <a:ext uri="{FF2B5EF4-FFF2-40B4-BE49-F238E27FC236}">
                <a16:creationId xmlns:a16="http://schemas.microsoft.com/office/drawing/2014/main" xmlns="" id="{4B853F0A-FB93-7D28-FE36-EA72F26A7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5372100"/>
            <a:ext cx="493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/>
              <a:t>в)</a:t>
            </a:r>
          </a:p>
        </p:txBody>
      </p:sp>
      <p:sp>
        <p:nvSpPr>
          <p:cNvPr id="26632" name="Прямоугольник 1">
            <a:extLst>
              <a:ext uri="{FF2B5EF4-FFF2-40B4-BE49-F238E27FC236}">
                <a16:creationId xmlns:a16="http://schemas.microsoft.com/office/drawing/2014/main" xmlns="" id="{24EA0985-E190-EE3E-0D41-38DA44F25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5378450"/>
            <a:ext cx="493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/>
              <a:t>г)</a:t>
            </a:r>
          </a:p>
        </p:txBody>
      </p:sp>
      <p:pic>
        <p:nvPicPr>
          <p:cNvPr id="26633" name="Рисунок 15">
            <a:extLst>
              <a:ext uri="{FF2B5EF4-FFF2-40B4-BE49-F238E27FC236}">
                <a16:creationId xmlns:a16="http://schemas.microsoft.com/office/drawing/2014/main" xmlns="" id="{7DBE975D-A67E-44DF-B7E9-93945EB8A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058863"/>
            <a:ext cx="41148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Рисунок 18">
            <a:extLst>
              <a:ext uri="{FF2B5EF4-FFF2-40B4-BE49-F238E27FC236}">
                <a16:creationId xmlns:a16="http://schemas.microsoft.com/office/drawing/2014/main" xmlns="" id="{2634BD3C-D39A-134E-4C7E-B592D5272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1032329"/>
            <a:ext cx="411003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Рисунок 21">
            <a:extLst>
              <a:ext uri="{FF2B5EF4-FFF2-40B4-BE49-F238E27FC236}">
                <a16:creationId xmlns:a16="http://schemas.microsoft.com/office/drawing/2014/main" xmlns="" id="{95B38448-23BD-6330-FDEB-B0A31FF8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41100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Рисунок 30">
            <a:extLst>
              <a:ext uri="{FF2B5EF4-FFF2-40B4-BE49-F238E27FC236}">
                <a16:creationId xmlns:a16="http://schemas.microsoft.com/office/drawing/2014/main" xmlns="" id="{1A92E11F-7A5C-8487-4BAC-461751D08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644900"/>
            <a:ext cx="412273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6EEAEF-BF5F-0484-EF18-5E98A3829EAD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7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9">
            <a:extLst>
              <a:ext uri="{FF2B5EF4-FFF2-40B4-BE49-F238E27FC236}">
                <a16:creationId xmlns:a16="http://schemas.microsoft.com/office/drawing/2014/main" xmlns="" id="{5F065967-94FA-92F5-80A7-118A8B5C2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654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0">
            <a:extLst>
              <a:ext uri="{FF2B5EF4-FFF2-40B4-BE49-F238E27FC236}">
                <a16:creationId xmlns:a16="http://schemas.microsoft.com/office/drawing/2014/main" xmlns="" id="{E517C323-9319-C230-2C92-329B4F51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66" y="5906351"/>
            <a:ext cx="7817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а) Схема энергетических уровней, б) время затухания люминесценции</a:t>
            </a:r>
          </a:p>
        </p:txBody>
      </p:sp>
      <p:pic>
        <p:nvPicPr>
          <p:cNvPr id="28678" name="Picture 11">
            <a:extLst>
              <a:ext uri="{FF2B5EF4-FFF2-40B4-BE49-F238E27FC236}">
                <a16:creationId xmlns:a16="http://schemas.microsoft.com/office/drawing/2014/main" xmlns="" id="{A3698059-A266-807A-E8E9-24175D0B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49500"/>
            <a:ext cx="45720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12">
            <a:extLst>
              <a:ext uri="{FF2B5EF4-FFF2-40B4-BE49-F238E27FC236}">
                <a16:creationId xmlns:a16="http://schemas.microsoft.com/office/drawing/2014/main" xmlns="" id="{087B0CC3-3621-281A-DAE6-0F981FEE0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46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а)</a:t>
            </a:r>
          </a:p>
        </p:txBody>
      </p:sp>
      <p:sp>
        <p:nvSpPr>
          <p:cNvPr id="28680" name="Rectangle 13">
            <a:extLst>
              <a:ext uri="{FF2B5EF4-FFF2-40B4-BE49-F238E27FC236}">
                <a16:creationId xmlns:a16="http://schemas.microsoft.com/office/drawing/2014/main" xmlns="" id="{94C5C33D-5AF4-3480-43AF-E199E0D4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73238"/>
            <a:ext cx="390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б)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EA93AA-1984-A050-F0BE-F47130198394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5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C52FAC-9697-4659-E9C1-56E2DD00D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2761930" cy="4968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CDE3C-3E66-0441-7C4C-2F9F2A938F8F}"/>
              </a:ext>
            </a:extLst>
          </p:cNvPr>
          <p:cNvSpPr txBox="1"/>
          <p:nvPr/>
        </p:nvSpPr>
        <p:spPr>
          <a:xfrm>
            <a:off x="3995936" y="13521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Бораты стронция</a:t>
            </a: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EE9073AC-4591-D573-4E7A-13E51C6E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8628" y="2420888"/>
            <a:ext cx="5255816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223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03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83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55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В качестве исходных компонентов использовались </a:t>
            </a:r>
            <a:r>
              <a:rPr lang="en-US" alt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SrO</a:t>
            </a:r>
            <a:r>
              <a:rPr lang="ru-RU" alt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altLang="ru-RU" sz="2000" baseline="-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BO</a:t>
            </a:r>
            <a:r>
              <a:rPr lang="ru-RU" altLang="ru-RU" sz="2000" baseline="-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altLang="ru-RU" sz="2000" dirty="0">
                <a:cs typeface="Arial" panose="020B0604020202020204" pitchFamily="34" charset="0"/>
              </a:rPr>
              <a:t> в соответствии со стехиометрией </a:t>
            </a:r>
            <a:r>
              <a:rPr lang="ru-RU" altLang="ru-RU" sz="2000" dirty="0" err="1">
                <a:cs typeface="Arial" panose="020B0604020202020204" pitchFamily="34" charset="0"/>
              </a:rPr>
              <a:t>тетрабората</a:t>
            </a:r>
            <a:r>
              <a:rPr lang="ru-RU" altLang="ru-RU" sz="2000" dirty="0">
                <a:cs typeface="Arial" panose="020B0604020202020204" pitchFamily="34" charset="0"/>
              </a:rPr>
              <a:t> лития. Уравнение реакции:</a:t>
            </a:r>
            <a:endParaRPr lang="ru-RU" altLang="ru-RU" sz="28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SrO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+ 3H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BO</a:t>
            </a:r>
            <a:r>
              <a:rPr lang="en-US" altLang="ru-RU" sz="2800" b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3 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→ SrB</a:t>
            </a:r>
            <a:r>
              <a:rPr lang="en-US" altLang="ru-RU" sz="28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r>
              <a:rPr lang="en-US" altLang="ru-RU" sz="28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10</a:t>
            </a:r>
            <a:endParaRPr lang="ru-RU" altLang="ru-RU" sz="2800" b="1" baseline="-25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2000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68747A-6B19-6979-EC66-ECDABDB35975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</p:spTree>
    <p:extLst>
      <p:ext uri="{BB962C8B-B14F-4D97-AF65-F5344CB8AC3E}">
        <p14:creationId xmlns:p14="http://schemas.microsoft.com/office/powerpoint/2010/main" val="15320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D0E744-EE8C-5B30-31C4-C1FC238E8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1196753"/>
            <a:ext cx="517841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7D832B-56B4-A2B6-6FE0-3E72E028F546}"/>
              </a:ext>
            </a:extLst>
          </p:cNvPr>
          <p:cNvSpPr txBox="1"/>
          <p:nvPr/>
        </p:nvSpPr>
        <p:spPr>
          <a:xfrm>
            <a:off x="683568" y="5393603"/>
            <a:ext cx="4536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Спектры возбуждения и свечения стёкол на основе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3+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C61C95-2A81-67EB-E1D9-401EE07FC02F}"/>
              </a:ext>
            </a:extLst>
          </p:cNvPr>
          <p:cNvSpPr txBox="1"/>
          <p:nvPr/>
        </p:nvSpPr>
        <p:spPr>
          <a:xfrm>
            <a:off x="5148064" y="1225428"/>
            <a:ext cx="3851920" cy="5110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отжиге стекол на основе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LTB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температуре 550 градусов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течение 12 часов наблюдается уменьшение интенсивности свечения полос в районе 615 нм, соответствующих полосам свечения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3+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Интенсивность полос возбуждения также падает. В то же время появляются полосы свечения 388, 410 нм, которые возбуждаются в полосе 272 нм, соответствующие полосам свечения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Eu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2+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отжиге при температуре 500 градусов такого эффекта не наблюдается. При отжиге при 600 градусах стекло практически полностью кристаллизуется.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9BFF56-F84B-4726-4EDE-F368E9B79D7C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</p:spTree>
    <p:extLst>
      <p:ext uri="{BB962C8B-B14F-4D97-AF65-F5344CB8AC3E}">
        <p14:creationId xmlns:p14="http://schemas.microsoft.com/office/powerpoint/2010/main" val="36524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A14CB3-E9C7-9F46-5AFE-275CF80B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5" y="1545783"/>
            <a:ext cx="4422655" cy="3384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49FC6E-6767-6C40-12B1-FB786DD31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91" y="1309374"/>
            <a:ext cx="4734305" cy="36207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01C406-1E5B-7CC0-F391-71E116FB5E14}"/>
              </a:ext>
            </a:extLst>
          </p:cNvPr>
          <p:cNvSpPr txBox="1"/>
          <p:nvPr/>
        </p:nvSpPr>
        <p:spPr>
          <a:xfrm>
            <a:off x="4716016" y="4948461"/>
            <a:ext cx="4176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Спектр свечения и возбуждения стекла на основе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dirty="0"/>
              <a:t>:Eu</a:t>
            </a:r>
            <a:r>
              <a:rPr lang="ru-RU" baseline="30000" dirty="0"/>
              <a:t>3+</a:t>
            </a:r>
            <a:r>
              <a:rPr lang="en-US" dirty="0"/>
              <a:t> </a:t>
            </a:r>
            <a:r>
              <a:rPr lang="ru-RU" dirty="0"/>
              <a:t>после</a:t>
            </a:r>
            <a:r>
              <a:rPr lang="en-US" dirty="0"/>
              <a:t> </a:t>
            </a:r>
            <a:r>
              <a:rPr lang="ru-RU" dirty="0"/>
              <a:t>прокалки при температуре 700 </a:t>
            </a:r>
            <a:r>
              <a:rPr lang="ru-RU" baseline="30000" dirty="0"/>
              <a:t>0</a:t>
            </a:r>
            <a:r>
              <a:rPr lang="ru-RU" dirty="0"/>
              <a:t>С в течение 12 часов в восстановительной атмосфере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CA1470-8F98-8B86-FA7E-AD2D9ED6D976}"/>
              </a:ext>
            </a:extLst>
          </p:cNvPr>
          <p:cNvSpPr txBox="1"/>
          <p:nvPr/>
        </p:nvSpPr>
        <p:spPr>
          <a:xfrm>
            <a:off x="395536" y="5141571"/>
            <a:ext cx="4176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Спектр свечения и возбуждения стекла на основе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SrB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dirty="0"/>
              <a:t>:Eu</a:t>
            </a:r>
            <a:r>
              <a:rPr lang="ru-RU" baseline="30000" dirty="0"/>
              <a:t>3+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BE8C92-1870-FCEA-2353-E6AB9DC18D10}"/>
              </a:ext>
            </a:extLst>
          </p:cNvPr>
          <p:cNvSpPr txBox="1"/>
          <p:nvPr/>
        </p:nvSpPr>
        <p:spPr>
          <a:xfrm>
            <a:off x="232470" y="575434"/>
            <a:ext cx="8587680" cy="400110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Сцинтилляционные детекторы на основе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боратых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стекол</a:t>
            </a:r>
          </a:p>
        </p:txBody>
      </p:sp>
    </p:spTree>
    <p:extLst>
      <p:ext uri="{BB962C8B-B14F-4D97-AF65-F5344CB8AC3E}">
        <p14:creationId xmlns:p14="http://schemas.microsoft.com/office/powerpoint/2010/main" val="21360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027C0E-D9A2-93EA-89DE-653C1786BA0E}"/>
              </a:ext>
            </a:extLst>
          </p:cNvPr>
          <p:cNvSpPr txBox="1"/>
          <p:nvPr/>
        </p:nvSpPr>
        <p:spPr>
          <a:xfrm>
            <a:off x="395536" y="501650"/>
            <a:ext cx="8352928" cy="646331"/>
          </a:xfrm>
          <a:prstGeom prst="rect">
            <a:avLst/>
          </a:prstGeom>
          <a:blipFill dpi="0" rotWithShape="1">
            <a:blip r:embed="rId2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Заключение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DC1287-10D7-7D0D-7823-44C2BF708108}"/>
              </a:ext>
            </a:extLst>
          </p:cNvPr>
          <p:cNvSpPr txBox="1"/>
          <p:nvPr/>
        </p:nvSpPr>
        <p:spPr>
          <a:xfrm>
            <a:off x="611560" y="1024870"/>
            <a:ext cx="813690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Термолюминесцентные монокристаллические </a:t>
            </a:r>
            <a:r>
              <a:rPr lang="ru-RU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детек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-торы ДТГ-4 на основе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LiF:Mg,Ti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разработанные Институтом геохимии СО РАН в комплекте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современ-ными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комплексами 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полной мере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обеспечивают </a:t>
            </a:r>
            <a:r>
              <a:rPr lang="ru-RU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требо-вания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индивидуального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дозиметрического контроля.</a:t>
            </a:r>
            <a:endParaRPr lang="ru-RU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Работами ИГХ СО РАН показано,  что на основе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LiF:Mg,Ti</a:t>
            </a: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 создание термолюминесцентного комплекса для индивидуального дозиметрического контроля в смешанных полях гамма-нейтронного излучения.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Показано, что на основе стекол боратов стронция, активированных европием возможно создание эффективного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тканеэквивалентного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сцинтиллятора фотонного излучения, а при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соактивировании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диспрозием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тепловых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нейтронов.</a:t>
            </a:r>
          </a:p>
        </p:txBody>
      </p:sp>
    </p:spTree>
    <p:extLst>
      <p:ext uri="{BB962C8B-B14F-4D97-AF65-F5344CB8AC3E}">
        <p14:creationId xmlns:p14="http://schemas.microsoft.com/office/powerpoint/2010/main" val="29274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DB86E7-4567-6995-D6A4-CAC474E87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5"/>
            <a:ext cx="9144000" cy="5995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728447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21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1" name="Rectangle 5">
            <a:extLst>
              <a:ext uri="{FF2B5EF4-FFF2-40B4-BE49-F238E27FC236}">
                <a16:creationId xmlns:a16="http://schemas.microsoft.com/office/drawing/2014/main" xmlns="" id="{3207F41D-5AA4-9C39-090D-9F28AA6A9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68760"/>
            <a:ext cx="8357121" cy="474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Широкий диапазон измеряемых доз</a:t>
            </a:r>
          </a:p>
          <a:p>
            <a:pPr marL="533400" indent="-5334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Широкий диапазон энергий от 0,03 до 10 МэВ,  (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тканеэквивалентность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33400" indent="-5334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Линейная зависимость показаний от дозы в диапазоне измеряемых доз</a:t>
            </a:r>
          </a:p>
          <a:p>
            <a:pPr marL="533400" indent="-5334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Длительное хранение запасенной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светосуммы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(более года) </a:t>
            </a:r>
          </a:p>
          <a:p>
            <a:pPr marL="533400" indent="-5334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Многократность использования</a:t>
            </a:r>
          </a:p>
          <a:p>
            <a:pPr marL="533400" indent="-5334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ru-RU" altLang="ko-K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Точность измерения</a:t>
            </a:r>
          </a:p>
          <a:p>
            <a:pPr marL="533400" indent="-5334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ru-RU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детекторов смешанных полей гамма-нейтронного излучения - избирательность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5A29E7-2C8E-D8E1-FB77-A09D635E4735}"/>
              </a:ext>
            </a:extLst>
          </p:cNvPr>
          <p:cNvSpPr txBox="1"/>
          <p:nvPr/>
        </p:nvSpPr>
        <p:spPr>
          <a:xfrm>
            <a:off x="355695" y="490905"/>
            <a:ext cx="8357648" cy="646331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Требуемые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93898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>
            <a:extLst>
              <a:ext uri="{FF2B5EF4-FFF2-40B4-BE49-F238E27FC236}">
                <a16:creationId xmlns:a16="http://schemas.microsoft.com/office/drawing/2014/main" xmlns="" id="{C9B60A6B-F694-DAC3-033E-3049CBA5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86" y="2781472"/>
            <a:ext cx="86756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</a:t>
            </a:r>
            <a:r>
              <a:rPr lang="en-US" altLang="ru-RU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тканеэквивалентность</a:t>
            </a:r>
            <a:endParaRPr lang="ru-RU" altLang="ru-RU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180" name="Text Box 4">
            <a:extLst>
              <a:ext uri="{FF2B5EF4-FFF2-40B4-BE49-F238E27FC236}">
                <a16:creationId xmlns:a16="http://schemas.microsoft.com/office/drawing/2014/main" xmlns="" id="{186A0681-8204-3588-3746-C4AA64FD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41" y="3573016"/>
            <a:ext cx="867568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Институте геохимии СО РАН впервые в мире разработаны монокристаллические детекторы ДТГ-4 на основе </a:t>
            </a:r>
            <a:r>
              <a:rPr lang="ru-RU" alt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LiF:Mg,Ti</a:t>
            </a:r>
            <a:r>
              <a:rPr lang="ru-RU" alt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и оригинальный способ выращивания однородных по чувствительности монокристаллов заданной конфигурации с </a:t>
            </a:r>
            <a:r>
              <a:rPr lang="ru-RU" alt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разбро</a:t>
            </a:r>
            <a:r>
              <a:rPr lang="ru-RU" alt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-сом по чувствительности не превышающем ±15 %.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70B55C-B334-BA14-2CAD-CC70B36CAF8D}"/>
              </a:ext>
            </a:extLst>
          </p:cNvPr>
          <p:cNvSpPr txBox="1"/>
          <p:nvPr/>
        </p:nvSpPr>
        <p:spPr>
          <a:xfrm>
            <a:off x="251520" y="501650"/>
            <a:ext cx="8496944" cy="954107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777A72-7B41-881D-970D-87B78294BEC6}"/>
              </a:ext>
            </a:extLst>
          </p:cNvPr>
          <p:cNvSpPr txBox="1"/>
          <p:nvPr/>
        </p:nvSpPr>
        <p:spPr>
          <a:xfrm>
            <a:off x="314305" y="1488810"/>
            <a:ext cx="847732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Наиболее полно этому комплексу требований удовлетворяют детекторы на основе фтористого лития. </a:t>
            </a:r>
          </a:p>
        </p:txBody>
      </p:sp>
    </p:spTree>
    <p:extLst>
      <p:ext uri="{BB962C8B-B14F-4D97-AF65-F5344CB8AC3E}">
        <p14:creationId xmlns:p14="http://schemas.microsoft.com/office/powerpoint/2010/main" val="137272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Text Box 4">
            <a:extLst>
              <a:ext uri="{FF2B5EF4-FFF2-40B4-BE49-F238E27FC236}">
                <a16:creationId xmlns:a16="http://schemas.microsoft.com/office/drawing/2014/main" xmlns="" id="{186A0681-8204-3588-3746-C4AA64FD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99" y="1446442"/>
            <a:ext cx="817018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b="1" dirty="0">
                <a:latin typeface="Times New Roman" panose="02020603050405020304" pitchFamily="18" charset="0"/>
              </a:rPr>
              <a:t>К началу наших исследований, несмотря на большое количество работ, в кристаллах </a:t>
            </a:r>
            <a:r>
              <a:rPr lang="ru-RU" altLang="ru-RU" sz="3600" b="1" dirty="0" err="1">
                <a:latin typeface="Times New Roman" panose="02020603050405020304" pitchFamily="18" charset="0"/>
              </a:rPr>
              <a:t>LiF:Mg,Ti</a:t>
            </a:r>
            <a:r>
              <a:rPr lang="ru-RU" altLang="ru-RU" sz="3600" b="1" dirty="0">
                <a:latin typeface="Times New Roman" panose="02020603050405020304" pitchFamily="18" charset="0"/>
              </a:rPr>
              <a:t>  не были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установлены </a:t>
            </a:r>
            <a:r>
              <a:rPr lang="ru-RU" altLang="ru-RU" sz="3600" b="1" dirty="0">
                <a:latin typeface="Times New Roman" panose="02020603050405020304" pitchFamily="18" charset="0"/>
              </a:rPr>
              <a:t>ни модели центров окраски и люминесценции, ни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механизмы возбуждения </a:t>
            </a:r>
            <a:r>
              <a:rPr lang="ru-RU" altLang="ru-RU" sz="3600" b="1" dirty="0" err="1" smtClean="0">
                <a:latin typeface="Times New Roman" panose="02020603050405020304" pitchFamily="18" charset="0"/>
              </a:rPr>
              <a:t>активато-рной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</a:rPr>
              <a:t>люминесценции, ни процессы запасания энергии </a:t>
            </a:r>
            <a:r>
              <a:rPr lang="ru-RU" altLang="ru-RU" sz="3600" b="1" dirty="0" smtClean="0">
                <a:latin typeface="Times New Roman" panose="02020603050405020304" pitchFamily="18" charset="0"/>
              </a:rPr>
              <a:t>ионизирующего </a:t>
            </a:r>
            <a:r>
              <a:rPr lang="ru-RU" altLang="ru-RU" sz="3600" b="1" dirty="0">
                <a:latin typeface="Times New Roman" panose="02020603050405020304" pitchFamily="18" charset="0"/>
              </a:rPr>
              <a:t>излучения.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70B55C-B334-BA14-2CAD-CC70B36CAF8D}"/>
              </a:ext>
            </a:extLst>
          </p:cNvPr>
          <p:cNvSpPr txBox="1"/>
          <p:nvPr/>
        </p:nvSpPr>
        <p:spPr>
          <a:xfrm>
            <a:off x="251520" y="501650"/>
            <a:ext cx="8496944" cy="954107"/>
          </a:xfrm>
          <a:prstGeom prst="rect">
            <a:avLst/>
          </a:prstGeom>
          <a:blipFill dpi="0" rotWithShape="1">
            <a:blip r:embed="rId3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BB670D65-49A0-81CD-620C-4958B563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812641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Box 4">
            <a:extLst>
              <a:ext uri="{FF2B5EF4-FFF2-40B4-BE49-F238E27FC236}">
                <a16:creationId xmlns:a16="http://schemas.microsoft.com/office/drawing/2014/main" xmlns="" id="{F1C275E7-238A-03F3-D56D-DA04A7AB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805264"/>
            <a:ext cx="6176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КТВ кристаллов </a:t>
            </a:r>
            <a:r>
              <a:rPr lang="en-US" altLang="ru-RU" sz="2400" dirty="0" err="1"/>
              <a:t>LiF:Mg,Ti</a:t>
            </a:r>
            <a:endParaRPr lang="ru-RU" alt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A8E435-3E2A-E872-E459-CE790B7B035F}"/>
              </a:ext>
            </a:extLst>
          </p:cNvPr>
          <p:cNvSpPr txBox="1"/>
          <p:nvPr/>
        </p:nvSpPr>
        <p:spPr>
          <a:xfrm>
            <a:off x="251520" y="501650"/>
            <a:ext cx="8496944" cy="954107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 descr="1">
            <a:extLst>
              <a:ext uri="{FF2B5EF4-FFF2-40B4-BE49-F238E27FC236}">
                <a16:creationId xmlns:a16="http://schemas.microsoft.com/office/drawing/2014/main" xmlns="" id="{588716BE-C226-A54E-ACDE-FE7B66C3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7" y="1412280"/>
            <a:ext cx="4475604" cy="27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>
            <a:extLst>
              <a:ext uri="{FF2B5EF4-FFF2-40B4-BE49-F238E27FC236}">
                <a16:creationId xmlns:a16="http://schemas.microsoft.com/office/drawing/2014/main" xmlns="" id="{3D602544-9D53-5AA3-B802-A5D572878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4099002"/>
            <a:ext cx="835215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b="1" dirty="0"/>
              <a:t>Полученные нами результаты однозначно свидетельствует, что в кристаллах </a:t>
            </a:r>
            <a:r>
              <a:rPr lang="en-US" altLang="ru-RU" sz="2200" b="1" dirty="0" err="1"/>
              <a:t>LiF</a:t>
            </a:r>
            <a:r>
              <a:rPr lang="ru-RU" altLang="ru-RU" sz="2200" b="1" dirty="0"/>
              <a:t> активированных магнием, происходит радиационно-стимулированное восстановление двухзарядного магния до однозарядного и атомарного состояний. </a:t>
            </a:r>
          </a:p>
        </p:txBody>
      </p:sp>
      <p:sp>
        <p:nvSpPr>
          <p:cNvPr id="325639" name="Text Box 7">
            <a:extLst>
              <a:ext uri="{FF2B5EF4-FFF2-40B4-BE49-F238E27FC236}">
                <a16:creationId xmlns:a16="http://schemas.microsoft.com/office/drawing/2014/main" xmlns="" id="{58AB6D53-6A15-B104-101F-D431B482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49" y="1556414"/>
            <a:ext cx="39957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/>
              <a:t>Рис. Спектры поглощения </a:t>
            </a:r>
            <a:r>
              <a:rPr lang="en-US" sz="1600" dirty="0" err="1"/>
              <a:t>LiF:Mg</a:t>
            </a:r>
            <a:r>
              <a:rPr lang="en-US" sz="1600" dirty="0"/>
              <a:t> </a:t>
            </a:r>
            <a:r>
              <a:rPr lang="ru-RU" sz="1600" dirty="0"/>
              <a:t>после рентгеновского облучения при 85 К, нагрева до 390 К (1) и последующего обесцвечивания кристаллов в полосе 4,0 эВ в течении 15 (2), 30 (3), 45 (4), 285 мин (5) при комнатной температуре</a:t>
            </a:r>
            <a:r>
              <a:rPr lang="en-US" sz="1600" dirty="0"/>
              <a:t>;</a:t>
            </a:r>
            <a:r>
              <a:rPr lang="ru-RU" sz="1600" dirty="0"/>
              <a:t> </a:t>
            </a:r>
          </a:p>
          <a:p>
            <a:pPr algn="just">
              <a:defRPr/>
            </a:pPr>
            <a:r>
              <a:rPr lang="ru-RU" sz="1600" dirty="0"/>
              <a:t>6-последующий нагрев кристалла до 370 К. а – увеличение концентрации центров при 5,5 эВ при фото (1) и </a:t>
            </a:r>
            <a:r>
              <a:rPr lang="ru-RU" sz="1600" dirty="0" err="1"/>
              <a:t>термообесцвечивании</a:t>
            </a:r>
            <a:r>
              <a:rPr lang="ru-RU" sz="1600" dirty="0"/>
              <a:t> (2) центров 4,0 эВ.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8" name="Прямоугольник 1">
            <a:extLst>
              <a:ext uri="{FF2B5EF4-FFF2-40B4-BE49-F238E27FC236}">
                <a16:creationId xmlns:a16="http://schemas.microsoft.com/office/drawing/2014/main" xmlns="" id="{0B1E858E-10E1-1C47-51A3-31F5118E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7" y="5833130"/>
            <a:ext cx="8226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1400" dirty="0"/>
              <a:t>*А.И. Непомнящих, Е.А.  Раджабов, А.В.  </a:t>
            </a:r>
            <a:r>
              <a:rPr lang="ru-RU" altLang="ru-RU" sz="1400" dirty="0" err="1"/>
              <a:t>Егранов</a:t>
            </a:r>
            <a:r>
              <a:rPr lang="ru-RU" altLang="ru-RU" sz="1400" dirty="0"/>
              <a:t>  Центры окраски и люминесценция кристаллов </a:t>
            </a:r>
            <a:r>
              <a:rPr lang="ru-RU" altLang="ru-RU" sz="1400" dirty="0" err="1"/>
              <a:t>LiF</a:t>
            </a:r>
            <a:r>
              <a:rPr lang="ru-RU" altLang="ru-RU" sz="1400" dirty="0"/>
              <a:t>. </a:t>
            </a:r>
            <a:r>
              <a:rPr lang="ru-RU" altLang="ru-RU" sz="1400" dirty="0" err="1"/>
              <a:t>Hовосибирск</a:t>
            </a:r>
            <a:r>
              <a:rPr lang="ru-RU" altLang="ru-RU" sz="1400" dirty="0"/>
              <a:t>, Наука, 1984, 112 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E65F98-C718-315B-3E8A-B1BEBEA328F6}"/>
              </a:ext>
            </a:extLst>
          </p:cNvPr>
          <p:cNvSpPr txBox="1"/>
          <p:nvPr/>
        </p:nvSpPr>
        <p:spPr>
          <a:xfrm>
            <a:off x="251520" y="501650"/>
            <a:ext cx="8496944" cy="954107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2">
            <a:extLst>
              <a:ext uri="{FF2B5EF4-FFF2-40B4-BE49-F238E27FC236}">
                <a16:creationId xmlns:a16="http://schemas.microsoft.com/office/drawing/2014/main" xmlns="" id="{FDBFE28E-EF8D-115A-F587-D8E6ECA1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2" y="1624218"/>
            <a:ext cx="29114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>
            <a:extLst>
              <a:ext uri="{FF2B5EF4-FFF2-40B4-BE49-F238E27FC236}">
                <a16:creationId xmlns:a16="http://schemas.microsoft.com/office/drawing/2014/main" xmlns="" id="{60F8E8B2-9AB1-BDE3-8D65-FA2B42F9B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0017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Модели центров</a:t>
            </a:r>
            <a:r>
              <a:rPr lang="en-US" altLang="ru-RU"/>
              <a:t>:</a:t>
            </a:r>
          </a:p>
        </p:txBody>
      </p:sp>
      <p:graphicFrame>
        <p:nvGraphicFramePr>
          <p:cNvPr id="9221" name="Object 6">
            <a:extLst>
              <a:ext uri="{FF2B5EF4-FFF2-40B4-BE49-F238E27FC236}">
                <a16:creationId xmlns:a16="http://schemas.microsoft.com/office/drawing/2014/main" xmlns="" id="{8ADE4B2B-BC49-E89F-1832-45748AB05D6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186238" y="1700213"/>
          <a:ext cx="21859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571465" imgH="438102" progId="Equation.DSMT4">
                  <p:embed/>
                </p:oleObj>
              </mc:Choice>
              <mc:Fallback>
                <p:oleObj name="Equation" r:id="rId5" imgW="571465" imgH="438102" progId="Equation.DSMT4">
                  <p:embed/>
                  <p:pic>
                    <p:nvPicPr>
                      <p:cNvPr id="9221" name="Object 6">
                        <a:extLst>
                          <a:ext uri="{FF2B5EF4-FFF2-40B4-BE49-F238E27FC236}">
                            <a16:creationId xmlns:a16="http://schemas.microsoft.com/office/drawing/2014/main" xmlns="" id="{8ADE4B2B-BC49-E89F-1832-45748AB05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8" y="1700213"/>
                        <a:ext cx="2185987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>
                            <a:solidFill>
                              <a:srgbClr val="000000"/>
                            </a:solidFill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21">
            <a:extLst>
              <a:ext uri="{FF2B5EF4-FFF2-40B4-BE49-F238E27FC236}">
                <a16:creationId xmlns:a16="http://schemas.microsoft.com/office/drawing/2014/main" xmlns="" id="{DA544011-A29E-1CF2-A35C-C9D3EFB0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831" y="3343755"/>
            <a:ext cx="63007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/>
              <a:t>Механизм ТСЛ в кристаллах </a:t>
            </a:r>
            <a:r>
              <a:rPr lang="en-US" altLang="ru-RU" sz="2400" b="1" dirty="0" err="1"/>
              <a:t>LiF:Mg,Ti</a:t>
            </a:r>
            <a:endParaRPr lang="ru-RU" altLang="ru-RU" sz="2400" b="1" dirty="0"/>
          </a:p>
        </p:txBody>
      </p:sp>
      <p:sp>
        <p:nvSpPr>
          <p:cNvPr id="9223" name="TextBox 1">
            <a:extLst>
              <a:ext uri="{FF2B5EF4-FFF2-40B4-BE49-F238E27FC236}">
                <a16:creationId xmlns:a16="http://schemas.microsoft.com/office/drawing/2014/main" xmlns="" id="{88AC4E50-BCF2-1180-4A37-E7B7FEBD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857375"/>
            <a:ext cx="277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/>
              <a:t>- Mg</a:t>
            </a:r>
            <a:r>
              <a:rPr lang="en-US" altLang="ru-RU" sz="3200" baseline="30000" dirty="0"/>
              <a:t>+</a:t>
            </a:r>
            <a:r>
              <a:rPr lang="en-US" altLang="ru-RU" sz="3200" dirty="0"/>
              <a:t> </a:t>
            </a:r>
            <a:r>
              <a:rPr lang="ru-RU" altLang="ru-RU" sz="3200" dirty="0"/>
              <a:t>центр</a:t>
            </a:r>
          </a:p>
        </p:txBody>
      </p:sp>
      <p:sp>
        <p:nvSpPr>
          <p:cNvPr id="9224" name="TextBox 11">
            <a:extLst>
              <a:ext uri="{FF2B5EF4-FFF2-40B4-BE49-F238E27FC236}">
                <a16:creationId xmlns:a16="http://schemas.microsoft.com/office/drawing/2014/main" xmlns="" id="{6163A74A-014F-CECD-13DF-7C9E51F1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708275"/>
            <a:ext cx="2771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/>
              <a:t>- Mg</a:t>
            </a:r>
            <a:r>
              <a:rPr lang="ru-RU" altLang="ru-RU" sz="3200" baseline="30000" dirty="0"/>
              <a:t>0</a:t>
            </a:r>
            <a:r>
              <a:rPr lang="en-US" altLang="ru-RU" sz="3200" dirty="0"/>
              <a:t> </a:t>
            </a:r>
            <a:r>
              <a:rPr lang="ru-RU" altLang="ru-RU" sz="3200" dirty="0"/>
              <a:t>центр</a:t>
            </a:r>
          </a:p>
        </p:txBody>
      </p:sp>
      <p:sp>
        <p:nvSpPr>
          <p:cNvPr id="9225" name="TextBox 2">
            <a:extLst>
              <a:ext uri="{FF2B5EF4-FFF2-40B4-BE49-F238E27FC236}">
                <a16:creationId xmlns:a16="http://schemas.microsoft.com/office/drawing/2014/main" xmlns="" id="{434E7D35-9B7B-D645-D403-D5578F053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141" y="3753810"/>
            <a:ext cx="5513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dirty="0"/>
              <a:t>Пик 5</a:t>
            </a:r>
          </a:p>
          <a:p>
            <a:pPr algn="l" eaLnBrk="1" hangingPunct="1"/>
            <a:r>
              <a:rPr lang="en-US" altLang="ru-RU" sz="2800" dirty="0"/>
              <a:t>Mg</a:t>
            </a:r>
            <a:r>
              <a:rPr lang="en-US" altLang="ru-RU" sz="2800" baseline="30000" dirty="0"/>
              <a:t>+</a:t>
            </a:r>
            <a:r>
              <a:rPr lang="en-US" altLang="ru-RU" sz="2800" dirty="0"/>
              <a:t> - X</a:t>
            </a:r>
            <a:r>
              <a:rPr lang="en-US" altLang="ru-RU" sz="2800" baseline="-25000" dirty="0"/>
              <a:t>3</a:t>
            </a:r>
            <a:r>
              <a:rPr lang="en-US" altLang="ru-RU" sz="2800" baseline="30000" dirty="0"/>
              <a:t>-</a:t>
            </a:r>
            <a:r>
              <a:rPr lang="en-US" altLang="ru-RU" sz="2800" dirty="0"/>
              <a:t> → H+e</a:t>
            </a:r>
            <a:r>
              <a:rPr lang="en-US" altLang="ru-RU" sz="2800" baseline="30000" dirty="0"/>
              <a:t>0</a:t>
            </a:r>
            <a:r>
              <a:rPr lang="en-US" altLang="ru-RU" sz="2800" dirty="0"/>
              <a:t> → (</a:t>
            </a:r>
            <a:r>
              <a:rPr lang="en-US" altLang="ru-RU" sz="2800" dirty="0" err="1"/>
              <a:t>TiO</a:t>
            </a:r>
            <a:r>
              <a:rPr lang="en-US" altLang="ru-RU" sz="2800" dirty="0"/>
              <a:t>)* → h</a:t>
            </a:r>
            <a:r>
              <a:rPr lang="el-GR" altLang="ru-RU" sz="2800" dirty="0"/>
              <a:t>γ</a:t>
            </a:r>
            <a:endParaRPr lang="ru-RU" altLang="ru-RU" sz="2800" baseline="-25000" dirty="0"/>
          </a:p>
        </p:txBody>
      </p:sp>
      <p:sp>
        <p:nvSpPr>
          <p:cNvPr id="9226" name="TextBox 13">
            <a:extLst>
              <a:ext uri="{FF2B5EF4-FFF2-40B4-BE49-F238E27FC236}">
                <a16:creationId xmlns:a16="http://schemas.microsoft.com/office/drawing/2014/main" xmlns="" id="{101FB945-5822-07DC-88E0-CEFFECE7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51" y="4739628"/>
            <a:ext cx="5513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800" dirty="0"/>
              <a:t>Пик </a:t>
            </a:r>
            <a:r>
              <a:rPr lang="en-US" altLang="ru-RU" sz="2800" dirty="0"/>
              <a:t>7</a:t>
            </a:r>
            <a:endParaRPr lang="ru-RU" altLang="ru-RU" sz="2800" dirty="0"/>
          </a:p>
          <a:p>
            <a:pPr algn="l" eaLnBrk="1" hangingPunct="1"/>
            <a:r>
              <a:rPr lang="en-US" altLang="ru-RU" sz="2800" dirty="0"/>
              <a:t>Mg</a:t>
            </a:r>
            <a:r>
              <a:rPr lang="en-US" altLang="ru-RU" sz="2800" baseline="30000" dirty="0"/>
              <a:t>0</a:t>
            </a:r>
            <a:r>
              <a:rPr lang="en-US" altLang="ru-RU" sz="2800" dirty="0"/>
              <a:t> - X</a:t>
            </a:r>
            <a:r>
              <a:rPr lang="en-US" altLang="ru-RU" sz="2800" baseline="-25000" dirty="0"/>
              <a:t>3</a:t>
            </a:r>
            <a:r>
              <a:rPr lang="en-US" altLang="ru-RU" sz="2800" baseline="30000" dirty="0"/>
              <a:t>-</a:t>
            </a:r>
            <a:r>
              <a:rPr lang="en-US" altLang="ru-RU" sz="2800" dirty="0"/>
              <a:t> → H+e</a:t>
            </a:r>
            <a:r>
              <a:rPr lang="en-US" altLang="ru-RU" sz="2800" baseline="30000" dirty="0"/>
              <a:t>0</a:t>
            </a:r>
            <a:r>
              <a:rPr lang="en-US" altLang="ru-RU" sz="2800" dirty="0"/>
              <a:t> → (</a:t>
            </a:r>
            <a:r>
              <a:rPr lang="en-US" altLang="ru-RU" sz="2800" dirty="0" err="1"/>
              <a:t>TiO</a:t>
            </a:r>
            <a:r>
              <a:rPr lang="en-US" altLang="ru-RU" sz="2800" dirty="0"/>
              <a:t>)* → h</a:t>
            </a:r>
            <a:r>
              <a:rPr lang="el-GR" altLang="ru-RU" sz="2800" dirty="0"/>
              <a:t>γ</a:t>
            </a:r>
            <a:endParaRPr lang="ru-RU" altLang="ru-RU" sz="28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8DF886-1AE2-51DA-5429-A8930E9A5D08}"/>
              </a:ext>
            </a:extLst>
          </p:cNvPr>
          <p:cNvSpPr txBox="1"/>
          <p:nvPr/>
        </p:nvSpPr>
        <p:spPr>
          <a:xfrm>
            <a:off x="234895" y="501650"/>
            <a:ext cx="8496944" cy="954107"/>
          </a:xfrm>
          <a:prstGeom prst="rect">
            <a:avLst/>
          </a:prstGeom>
          <a:blipFill dpi="0" rotWithShape="1">
            <a:blip r:embed="rId7" cstate="print">
              <a:alphaModFix amt="3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 Black" pitchFamily="34" charset="0"/>
              </a:rPr>
              <a:t>Термолюминесцентные монокристаллические детекторы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620342-A4FE-B59B-C583-9CE2DBF1BDCB}"/>
              </a:ext>
            </a:extLst>
          </p:cNvPr>
          <p:cNvSpPr txBox="1"/>
          <p:nvPr/>
        </p:nvSpPr>
        <p:spPr>
          <a:xfrm>
            <a:off x="251520" y="5641808"/>
            <a:ext cx="8892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*А.И. Непомнящих, Е.А.  Раджабов, А.В. 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Егранов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Центры окраски и люминесценция кристаллов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LiF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Hовосибирск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Наука, 1984, 112 с.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**A.Л.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Шлюгер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С.Н.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Мысовский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А.И. Непомнящих. Квантово-химическое моделирование магниевых центров в кристаллах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LiF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// Оптика и спектроскопия, 66, 1989, p.599-603.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55547</TotalTime>
  <Words>2546</Words>
  <Application>Microsoft Office PowerPoint</Application>
  <PresentationFormat>Экран (4:3)</PresentationFormat>
  <Paragraphs>276</Paragraphs>
  <Slides>37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ainep</dc:creator>
  <cp:lastModifiedBy>Непомнящих Александр Иосифович</cp:lastModifiedBy>
  <cp:revision>424</cp:revision>
  <cp:lastPrinted>2021-09-29T01:16:24Z</cp:lastPrinted>
  <dcterms:created xsi:type="dcterms:W3CDTF">2014-07-01T00:15:26Z</dcterms:created>
  <dcterms:modified xsi:type="dcterms:W3CDTF">2023-10-14T04:47:18Z</dcterms:modified>
</cp:coreProperties>
</file>