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8050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2FE5A-0B9C-489A-B9D2-49D972FE6BE1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05227-C390-43CD-8113-ED9BF87803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7897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6161BA7-FADA-4903-8BDC-6D55EB445297}" type="slidenum">
              <a:rPr lang="ru-RU" altLang="ru-RU"/>
              <a:pPr eaLnBrk="1" hangingPunct="1">
                <a:spcBef>
                  <a:spcPct val="0"/>
                </a:spcBef>
              </a:pPr>
              <a:t>3</a:t>
            </a:fld>
            <a:endParaRPr lang="ru-RU" altLang="ru-RU"/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E4DC0AF-7A3D-4FF2-851D-F44E1BF8C01F}" type="slidenum">
              <a:rPr lang="ru-RU" altLang="ru-RU"/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/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844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ECD7-DF05-465D-A52C-063B695F8E1C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3B83-CE09-47E9-8C33-F0131237ED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0829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ECD7-DF05-465D-A52C-063B695F8E1C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3B83-CE09-47E9-8C33-F0131237ED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986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ECD7-DF05-465D-A52C-063B695F8E1C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3B83-CE09-47E9-8C33-F0131237ED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7368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2" y="170399"/>
            <a:ext cx="1656000" cy="88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6839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6994" cy="4088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5101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ECD7-DF05-465D-A52C-063B695F8E1C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3B83-CE09-47E9-8C33-F0131237ED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2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ECD7-DF05-465D-A52C-063B695F8E1C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3B83-CE09-47E9-8C33-F0131237ED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237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ECD7-DF05-465D-A52C-063B695F8E1C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3B83-CE09-47E9-8C33-F0131237ED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0183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ECD7-DF05-465D-A52C-063B695F8E1C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3B83-CE09-47E9-8C33-F0131237ED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885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ECD7-DF05-465D-A52C-063B695F8E1C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3B83-CE09-47E9-8C33-F0131237ED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09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ECD7-DF05-465D-A52C-063B695F8E1C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3B83-CE09-47E9-8C33-F0131237ED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3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ECD7-DF05-465D-A52C-063B695F8E1C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3B83-CE09-47E9-8C33-F0131237ED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064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ECD7-DF05-465D-A52C-063B695F8E1C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3B83-CE09-47E9-8C33-F0131237ED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4448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3ECD7-DF05-465D-A52C-063B695F8E1C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A3B83-CE09-47E9-8C33-F0131237ED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948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jpeg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eulin@mephi.ru" TargetMode="External"/><Relationship Id="rId2" Type="http://schemas.openxmlformats.org/officeDocument/2006/relationships/hyperlink" Target="mailto:aimadzhidov@mephi.ru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hyperlink" Target="mailto:vvdmitrenko@mephi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5226423" y="2178422"/>
            <a:ext cx="6965577" cy="2595283"/>
          </a:xfrm>
        </p:spPr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Гамма-спектрометрический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комплекс на основе ксеноновой ионизационной камеры для роботизированной платформы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63039" y="620032"/>
            <a:ext cx="9078686" cy="56868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Радиационная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лаборатория ИНКОС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МИФИ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62110" y="5910349"/>
            <a:ext cx="3034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Маджидов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0089" cy="166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ÐÐ°Ð³ÑÑÐ´Ð½ÑÐµ Ð·Ð½Ð°ÐºÐ¸ ÐÐÐ¯Ð£ ÐÐÐ¤Ð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 l="6788" t="7239" r="7238" b="9050"/>
          <a:stretch>
            <a:fillRect/>
          </a:stretch>
        </p:blipFill>
        <p:spPr bwMode="auto">
          <a:xfrm>
            <a:off x="10367437" y="-1"/>
            <a:ext cx="1824564" cy="1776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34196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Гамма-спектр источника ОСГИ 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137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Cs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1903" t="10677" r="28551" b="43490"/>
          <a:stretch>
            <a:fillRect/>
          </a:stretch>
        </p:blipFill>
        <p:spPr bwMode="auto">
          <a:xfrm>
            <a:off x="95000" y="1632313"/>
            <a:ext cx="11800780" cy="436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" y="-31"/>
            <a:ext cx="745274" cy="121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>
            <p:ph sz="half" idx="4294967295"/>
          </p:nvPr>
        </p:nvGraphicFramePr>
        <p:xfrm>
          <a:off x="0" y="1484313"/>
          <a:ext cx="8161338" cy="4965700"/>
        </p:xfrm>
        <a:graphic>
          <a:graphicData uri="http://schemas.openxmlformats.org/presentationml/2006/ole">
            <p:oleObj spid="_x0000_s17410" name="Graph" r:id="rId3" imgW="3767040" imgH="3055680" progId="Origin50.Graph">
              <p:embed/>
            </p:oleObj>
          </a:graphicData>
        </a:graphic>
      </p:graphicFrame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952464" y="214290"/>
            <a:ext cx="93599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ГАММА-СПЕКТР </a:t>
            </a:r>
            <a:r>
              <a:rPr lang="en-US" sz="27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238</a:t>
            </a:r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2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(ОБОГАЩЕНИЕ </a:t>
            </a:r>
            <a:r>
              <a:rPr lang="en-US" sz="27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235</a:t>
            </a:r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4,7% )</a:t>
            </a:r>
          </a:p>
        </p:txBody>
      </p:sp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380960" y="239724"/>
          <a:ext cx="8688917" cy="4903788"/>
        </p:xfrm>
        <a:graphic>
          <a:graphicData uri="http://schemas.openxmlformats.org/presentationml/2006/ole">
            <p:oleObj spid="_x0000_s17411" name="Graph" r:id="rId4" imgW="4013280" imgH="3018240" progId="Origin50.Graph">
              <p:embed/>
            </p:oleObj>
          </a:graphicData>
        </a:graphic>
      </p:graphicFrame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2832100" y="1700214"/>
            <a:ext cx="1727200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" y="-31"/>
            <a:ext cx="745274" cy="121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23371E-6 L 0.11424 0.2209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animBg="1"/>
      <p:bldP spid="5427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2595538" y="428604"/>
            <a:ext cx="643255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ГАММА-СПЕКТР </a:t>
            </a:r>
            <a:r>
              <a:rPr lang="en-US" sz="27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27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7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</a:t>
            </a:r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146" name="Object 11"/>
          <p:cNvGraphicFramePr>
            <a:graphicFrameLocks noChangeAspect="1"/>
          </p:cNvGraphicFramePr>
          <p:nvPr>
            <p:ph idx="4294967295"/>
          </p:nvPr>
        </p:nvGraphicFramePr>
        <p:xfrm>
          <a:off x="0" y="1484313"/>
          <a:ext cx="8832850" cy="5016500"/>
        </p:xfrm>
        <a:graphic>
          <a:graphicData uri="http://schemas.openxmlformats.org/presentationml/2006/ole">
            <p:oleObj spid="_x0000_s18434" name="Graph" r:id="rId3" imgW="3767040" imgH="3055680" progId="Origin50.Graph">
              <p:embed/>
            </p:oleObj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" y="-31"/>
            <a:ext cx="745274" cy="121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Преимущества КГС и почему был выбран именно КГС 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DOI:</a:t>
            </a:r>
            <a:r>
              <a:rPr lang="en-US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10.1117/12.283789</a:t>
            </a:r>
            <a:endParaRPr lang="ru-RU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16472" t="8789" r="18191" b="6249"/>
          <a:stretch>
            <a:fillRect/>
          </a:stretch>
        </p:blipFill>
        <p:spPr bwMode="auto">
          <a:xfrm>
            <a:off x="5502768" y="2088614"/>
            <a:ext cx="6689232" cy="366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32"/>
            <a:ext cx="1020089" cy="166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 l="28843" t="20313" r="31772" b="14323"/>
          <a:stretch>
            <a:fillRect/>
          </a:stretch>
        </p:blipFill>
        <p:spPr bwMode="auto">
          <a:xfrm>
            <a:off x="380960" y="1724545"/>
            <a:ext cx="5046921" cy="470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Апробация ключевых систем дистанционного управления, передачи и получения данных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95274" y="1116206"/>
            <a:ext cx="11243958" cy="3170050"/>
          </a:xfrm>
          <a:prstGeom prst="rect">
            <a:avLst/>
          </a:prstGeom>
        </p:spPr>
        <p:txBody>
          <a:bodyPr wrap="square" lIns="121871" tIns="60936" rIns="121871" bIns="60936">
            <a:spAutoFit/>
          </a:bodyPr>
          <a:lstStyle/>
          <a:p>
            <a:pPr algn="just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Одноплатный компьютер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RaspberryPi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3b+  обеспечивает возможность  подключать дополнительные модули, расширяющие его функциональные возможности. Одним из них является модуль мобильной связи SIM7600H.</a:t>
            </a:r>
          </a:p>
          <a:p>
            <a:pPr algn="just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Создана система бесперебойного источника питания для обеспечения питания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RaspberryPi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БЦЭ и КГД постоянным током от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литий-ионных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батарей.</a:t>
            </a:r>
            <a:endParaRPr lang="ru-RU" sz="27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5" name="Рисунок 4" descr="C:\Users\Lenovo\Desktop\Диаграмма1_1Xe.png"/>
          <p:cNvPicPr/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987635" y="3685850"/>
            <a:ext cx="6586831" cy="308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Lenovo\AppData\Local\Microsoft\Windows\INetCache\Content.Word\photo_2019-12-09_16-39-06.jpg"/>
          <p:cNvPicPr/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839190" y="3986415"/>
            <a:ext cx="3879273" cy="276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" y="-31"/>
            <a:ext cx="745274" cy="121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5653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Спектр от мульти источников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6264" y="1176707"/>
            <a:ext cx="11054628" cy="1908166"/>
          </a:xfrm>
          <a:prstGeom prst="rect">
            <a:avLst/>
          </a:prstGeom>
        </p:spPr>
        <p:txBody>
          <a:bodyPr wrap="square" lIns="121871" tIns="60936" rIns="121871" bIns="60936">
            <a:spAutoFit/>
          </a:bodyPr>
          <a:lstStyle/>
          <a:p>
            <a:pPr indent="598778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774390" algn="l"/>
                <a:tab pos="1550897" algn="l"/>
                <a:tab pos="2325287" algn="l"/>
                <a:tab pos="3101792" algn="l"/>
                <a:tab pos="3876182" algn="l"/>
                <a:tab pos="4650572" algn="l"/>
                <a:tab pos="5427079" algn="l"/>
                <a:tab pos="6201469" algn="l"/>
                <a:tab pos="6977974" algn="l"/>
                <a:tab pos="7752364" algn="l"/>
                <a:tab pos="8526755" algn="l"/>
                <a:tab pos="9303261" algn="l"/>
                <a:tab pos="10077651" algn="l"/>
                <a:tab pos="10854157" algn="l"/>
                <a:tab pos="11628547" algn="l"/>
                <a:tab pos="12402937" algn="l"/>
              </a:tabLst>
            </a:pPr>
            <a:r>
              <a:rPr lang="ru-RU" sz="29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Учитывая высокое энергетическое разрешения КГС устанавливаемого на АРГСК появляется возможность получать более детальную и достоверную информацию о </a:t>
            </a:r>
            <a:r>
              <a:rPr lang="ru-RU" sz="29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нуклидном</a:t>
            </a:r>
            <a:r>
              <a:rPr lang="ru-RU" sz="29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составе обследуемого объекта.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4590554" y="2578517"/>
            <a:ext cx="7006172" cy="421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" y="-31"/>
            <a:ext cx="745274" cy="121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0067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Результаты работы над отдельными узлами АРГСК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Система управления АРГСК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а также дистанционной передачи и приёма сигналов с КГС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98418" y="1214422"/>
            <a:ext cx="8589817" cy="800171"/>
          </a:xfrm>
          <a:prstGeom prst="rect">
            <a:avLst/>
          </a:prstGeom>
        </p:spPr>
        <p:txBody>
          <a:bodyPr wrap="square" lIns="121871" tIns="60936" rIns="121871" bIns="60936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Блок-схема работы программного обеспечения (ПО) </a:t>
            </a:r>
            <a:r>
              <a:rPr lang="en-US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Python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«НАБОР»</a:t>
            </a: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4293847" y="2643182"/>
            <a:ext cx="1627981" cy="563813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871" tIns="60936" rIns="121871" bIns="60936"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Rust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Desk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87755" y="2451965"/>
            <a:ext cx="899936" cy="8384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871" tIns="60936" rIns="121871" bIns="60936" rtlCol="0" anchor="ctr"/>
          <a:lstStyle/>
          <a:p>
            <a:pPr algn="ctr"/>
            <a:r>
              <a:rPr lang="en-US" sz="27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PC</a:t>
            </a:r>
            <a:endParaRPr lang="ru-RU" sz="2700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891" y="1857364"/>
            <a:ext cx="3555456" cy="438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5534151" y="3306196"/>
            <a:ext cx="6320168" cy="355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Двойная стрелка влево/вверх 19"/>
          <p:cNvSpPr/>
          <p:nvPr/>
        </p:nvSpPr>
        <p:spPr>
          <a:xfrm rot="16200000">
            <a:off x="7596198" y="2143116"/>
            <a:ext cx="642942" cy="1500198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" y="-31"/>
            <a:ext cx="745274" cy="121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9864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build="p" animBg="1"/>
      <p:bldP spid="11" grpId="0" build="p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Набранные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гамма-спектры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программном обеспечении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Python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«НАБОР»</a:t>
            </a:r>
            <a:endParaRPr lang="ru-RU" dirty="0"/>
          </a:p>
        </p:txBody>
      </p:sp>
      <p:pic>
        <p:nvPicPr>
          <p:cNvPr id="6" name="Объект 4">
            <a:extLst>
              <a:ext uri="{FF2B5EF4-FFF2-40B4-BE49-F238E27FC236}">
                <a16:creationId xmlns="" xmlns:a16="http://schemas.microsoft.com/office/drawing/2014/main" id="{2C87355A-FE7E-BBAB-1BE1-7E0B9BBC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44"/>
          <a:stretch>
            <a:fillRect/>
          </a:stretch>
        </p:blipFill>
        <p:spPr>
          <a:xfrm>
            <a:off x="1881158" y="1294631"/>
            <a:ext cx="8572560" cy="26344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0023415-F2EE-E957-4884-552A76C8F1A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30000"/>
          </a:blip>
          <a:stretch>
            <a:fillRect/>
          </a:stretch>
        </p:blipFill>
        <p:spPr>
          <a:xfrm>
            <a:off x="1952596" y="3978166"/>
            <a:ext cx="8524511" cy="266554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" y="-31"/>
            <a:ext cx="745274" cy="121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Ключевые исполнители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>
            <a:lum bright="-10000" contrast="30000"/>
          </a:blip>
          <a:srcRect l="5907" t="21946" r="87834" b="67649"/>
          <a:stretch>
            <a:fillRect/>
          </a:stretch>
        </p:blipFill>
        <p:spPr>
          <a:xfrm>
            <a:off x="294242" y="1734841"/>
            <a:ext cx="1171701" cy="1265531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2">
            <a:lum contrast="30000"/>
          </a:blip>
          <a:srcRect l="30476" t="21718" r="64099" b="67834"/>
          <a:stretch>
            <a:fillRect/>
          </a:stretch>
        </p:blipFill>
        <p:spPr>
          <a:xfrm>
            <a:off x="4250213" y="1592478"/>
            <a:ext cx="1124199" cy="1407894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2">
            <a:lum contrast="20000"/>
          </a:blip>
          <a:srcRect l="57211" t="22464" r="37364" b="66901"/>
          <a:stretch>
            <a:fillRect/>
          </a:stretch>
        </p:blipFill>
        <p:spPr>
          <a:xfrm>
            <a:off x="8167702" y="1861395"/>
            <a:ext cx="886691" cy="1138977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2">
            <a:lum contrast="10000"/>
          </a:blip>
          <a:srcRect l="30583" t="43890" r="64121" b="45849"/>
          <a:stretch>
            <a:fillRect/>
          </a:stretch>
        </p:blipFill>
        <p:spPr>
          <a:xfrm>
            <a:off x="4373095" y="3211063"/>
            <a:ext cx="918352" cy="121806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80960" y="1857364"/>
            <a:ext cx="3705100" cy="1277224"/>
          </a:xfrm>
          <a:prstGeom prst="rect">
            <a:avLst/>
          </a:prstGeom>
        </p:spPr>
        <p:txBody>
          <a:bodyPr wrap="square" lIns="121871" tIns="60936" rIns="121871" bIns="60936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Дмитренко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Валерий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	Васильевич</a:t>
            </a:r>
          </a:p>
          <a:p>
            <a:pPr lvl="2">
              <a:buFont typeface="Arial" pitchFamily="34" charset="0"/>
              <a:buChar char="•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Профессор</a:t>
            </a:r>
          </a:p>
          <a:p>
            <a:pPr lvl="2">
              <a:buFont typeface="Arial" pitchFamily="34" charset="0"/>
              <a:buChar char="•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Д-р. физ.-мат. наук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27139" y="1811104"/>
            <a:ext cx="3705100" cy="1046392"/>
          </a:xfrm>
          <a:prstGeom prst="rect">
            <a:avLst/>
          </a:prstGeom>
        </p:spPr>
        <p:txBody>
          <a:bodyPr wrap="square" lIns="121871" tIns="60936" rIns="121871" bIns="60936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Власик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Константин 	Федорович </a:t>
            </a:r>
          </a:p>
          <a:p>
            <a:pPr lvl="2">
              <a:buFont typeface="Arial" pitchFamily="34" charset="0"/>
              <a:buChar char="•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Инженер</a:t>
            </a:r>
          </a:p>
          <a:p>
            <a:pPr lvl="2">
              <a:buFont typeface="Arial" pitchFamily="34" charset="0"/>
              <a:buChar char="•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Канд. физ.-мат. наук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434618" y="3286124"/>
            <a:ext cx="3705100" cy="1046392"/>
          </a:xfrm>
          <a:prstGeom prst="rect">
            <a:avLst/>
          </a:prstGeom>
        </p:spPr>
        <p:txBody>
          <a:bodyPr wrap="square" lIns="121871" tIns="60936" rIns="121871" bIns="60936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	Грачев Виктор 	Михайлович </a:t>
            </a:r>
          </a:p>
          <a:p>
            <a:pPr lvl="2">
              <a:buFont typeface="Arial" pitchFamily="34" charset="0"/>
              <a:buChar char="•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Доцент </a:t>
            </a:r>
          </a:p>
          <a:p>
            <a:pPr lvl="2">
              <a:buFont typeface="Arial" pitchFamily="34" charset="0"/>
              <a:buChar char="•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Канд. физ.-мат. наук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096264" y="1857364"/>
            <a:ext cx="3714776" cy="815559"/>
          </a:xfrm>
          <a:prstGeom prst="rect">
            <a:avLst/>
          </a:prstGeom>
        </p:spPr>
        <p:txBody>
          <a:bodyPr wrap="square" lIns="121871" tIns="60936" rIns="121871" bIns="60936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	Шустов Александр 	Евгеньевич</a:t>
            </a:r>
          </a:p>
          <a:p>
            <a:pPr lvl="2">
              <a:buFont typeface="Arial" pitchFamily="34" charset="0"/>
              <a:buChar char="•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Старший преподаватель</a:t>
            </a:r>
          </a:p>
        </p:txBody>
      </p:sp>
      <p:pic>
        <p:nvPicPr>
          <p:cNvPr id="21" name="Picture 8" descr="C:\Users\Lenovo\Pictures\IMG_20190212_233955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96950" y="3266812"/>
            <a:ext cx="855073" cy="10908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Прямоугольник 21"/>
          <p:cNvSpPr/>
          <p:nvPr/>
        </p:nvSpPr>
        <p:spPr>
          <a:xfrm>
            <a:off x="452398" y="3357562"/>
            <a:ext cx="3705100" cy="815559"/>
          </a:xfrm>
          <a:prstGeom prst="rect">
            <a:avLst/>
          </a:prstGeom>
        </p:spPr>
        <p:txBody>
          <a:bodyPr wrap="square" lIns="121871" tIns="60936" rIns="121871" bIns="60936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Маджидов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Азизибек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Истамович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Ассистент/инженер </a:t>
            </a:r>
          </a:p>
        </p:txBody>
      </p:sp>
      <p:pic>
        <p:nvPicPr>
          <p:cNvPr id="23" name="Рисунок 22"/>
          <p:cNvPicPr/>
          <p:nvPr/>
        </p:nvPicPr>
        <p:blipFill>
          <a:blip r:embed="rId2">
            <a:lum contrast="30000"/>
          </a:blip>
          <a:srcRect l="6453" t="44276" r="88367" b="46296"/>
          <a:stretch>
            <a:fillRect/>
          </a:stretch>
        </p:blipFill>
        <p:spPr>
          <a:xfrm>
            <a:off x="8167702" y="3228440"/>
            <a:ext cx="901700" cy="1129254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8096264" y="3286124"/>
            <a:ext cx="3098800" cy="1046392"/>
          </a:xfrm>
          <a:prstGeom prst="rect">
            <a:avLst/>
          </a:prstGeom>
        </p:spPr>
        <p:txBody>
          <a:bodyPr wrap="square" lIns="121871" tIns="60936" rIns="121871" bIns="60936">
            <a:spAutoFit/>
          </a:bodyPr>
          <a:lstStyle/>
          <a:p>
            <a:pPr lvl="2"/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Улин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Сергей Евгеньевич </a:t>
            </a:r>
          </a:p>
          <a:p>
            <a:pPr lvl="2">
              <a:buFont typeface="Arial" pitchFamily="34" charset="0"/>
              <a:buChar char="•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Профессор</a:t>
            </a:r>
          </a:p>
          <a:p>
            <a:pPr lvl="2">
              <a:buFont typeface="Arial" pitchFamily="34" charset="0"/>
              <a:buChar char="•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Д-р. физ.-мат. наук</a:t>
            </a:r>
          </a:p>
        </p:txBody>
      </p:sp>
      <p:pic>
        <p:nvPicPr>
          <p:cNvPr id="25" name="Рисунок 24"/>
          <p:cNvPicPr/>
          <p:nvPr/>
        </p:nvPicPr>
        <p:blipFill>
          <a:blip r:embed="rId2">
            <a:lum contrast="30000"/>
          </a:blip>
          <a:srcRect l="55734" t="44425" r="39397" b="46596"/>
          <a:stretch>
            <a:fillRect/>
          </a:stretch>
        </p:blipFill>
        <p:spPr>
          <a:xfrm>
            <a:off x="419102" y="4346071"/>
            <a:ext cx="914399" cy="1154631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57190" y="4685143"/>
            <a:ext cx="6096000" cy="815559"/>
          </a:xfrm>
          <a:prstGeom prst="rect">
            <a:avLst/>
          </a:prstGeom>
        </p:spPr>
        <p:txBody>
          <a:bodyPr lIns="121871" tIns="60936" rIns="121871" bIns="60936">
            <a:spAutoFit/>
          </a:bodyPr>
          <a:lstStyle/>
          <a:p>
            <a:pPr lvl="2"/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Утешев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Зияэтдин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Мухамедович</a:t>
            </a:r>
          </a:p>
          <a:p>
            <a:pPr lvl="2">
              <a:buFont typeface="Arial" pitchFamily="34" charset="0"/>
              <a:buChar char="•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Инженер</a:t>
            </a:r>
          </a:p>
          <a:p>
            <a:pPr lvl="2">
              <a:buFont typeface="Arial" pitchFamily="34" charset="0"/>
              <a:buChar char="•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Канд. физ.-мат. наук</a:t>
            </a:r>
          </a:p>
        </p:txBody>
      </p:sp>
      <p:pic>
        <p:nvPicPr>
          <p:cNvPr id="27" name="Рисунок 26"/>
          <p:cNvPicPr/>
          <p:nvPr/>
        </p:nvPicPr>
        <p:blipFill>
          <a:blip r:embed="rId2">
            <a:lum bright="-10000" contrast="30000"/>
          </a:blip>
          <a:srcRect l="6768" t="61886" r="88461" b="29385"/>
          <a:stretch>
            <a:fillRect/>
          </a:stretch>
        </p:blipFill>
        <p:spPr>
          <a:xfrm>
            <a:off x="4445000" y="4447577"/>
            <a:ext cx="863600" cy="1053125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4381500" y="4525748"/>
            <a:ext cx="6096000" cy="1046392"/>
          </a:xfrm>
          <a:prstGeom prst="rect">
            <a:avLst/>
          </a:prstGeom>
        </p:spPr>
        <p:txBody>
          <a:bodyPr lIns="121871" tIns="60936" rIns="121871" bIns="60936">
            <a:spAutoFit/>
          </a:bodyPr>
          <a:lstStyle/>
          <a:p>
            <a:pPr lvl="2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Чернышева Ирина </a:t>
            </a:r>
          </a:p>
          <a:p>
            <a:pPr lvl="2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Вячеславовна </a:t>
            </a:r>
          </a:p>
          <a:p>
            <a:pPr lvl="2">
              <a:buFont typeface="Arial" pitchFamily="34" charset="0"/>
              <a:buChar char="•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Доцент </a:t>
            </a:r>
          </a:p>
          <a:p>
            <a:pPr lvl="2">
              <a:buFont typeface="Arial" pitchFamily="34" charset="0"/>
              <a:buChar char="•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Канд. физ.-мат. наук</a:t>
            </a:r>
          </a:p>
        </p:txBody>
      </p:sp>
      <p:pic>
        <p:nvPicPr>
          <p:cNvPr id="29" name="Рисунок 28"/>
          <p:cNvPicPr/>
          <p:nvPr/>
        </p:nvPicPr>
        <p:blipFill>
          <a:blip r:embed="rId2">
            <a:lum bright="-10000" contrast="30000"/>
          </a:blip>
          <a:srcRect l="30664" t="61336" r="64260" b="29536"/>
          <a:stretch>
            <a:fillRect/>
          </a:stretch>
        </p:blipFill>
        <p:spPr>
          <a:xfrm>
            <a:off x="8167702" y="4506326"/>
            <a:ext cx="901700" cy="1065814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8096264" y="4500570"/>
            <a:ext cx="2463139" cy="815559"/>
          </a:xfrm>
          <a:prstGeom prst="rect">
            <a:avLst/>
          </a:prstGeom>
        </p:spPr>
        <p:txBody>
          <a:bodyPr wrap="none" lIns="121871" tIns="60936" rIns="121871" bIns="60936">
            <a:spAutoFit/>
          </a:bodyPr>
          <a:lstStyle/>
          <a:p>
            <a:pPr lvl="2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Кривова Кира</a:t>
            </a:r>
          </a:p>
          <a:p>
            <a:pPr lvl="2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Валериановна</a:t>
            </a:r>
          </a:p>
          <a:p>
            <a:pPr lvl="2">
              <a:buFont typeface="Arial" pitchFamily="34" charset="0"/>
              <a:buChar char="•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Инженер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" y="-31"/>
            <a:ext cx="745274" cy="121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661720"/>
          </a:xfrm>
        </p:spPr>
        <p:txBody>
          <a:bodyPr/>
          <a:lstStyle/>
          <a:p>
            <a:pPr algn="ctr"/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0" y="1311283"/>
            <a:ext cx="6244045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Ксеноновый гамма-спектрометр успешно порекомендовал себя в различных сферах исследования: </a:t>
            </a:r>
          </a:p>
          <a:p>
            <a:pPr>
              <a:spcAft>
                <a:spcPts val="0"/>
              </a:spcAft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ПЕРЕРАБОТКА И ХРАНЕНИЕ   РАДИОАКТИВНЫХ ОТХОДОВ;</a:t>
            </a:r>
          </a:p>
          <a:p>
            <a:pPr>
              <a:spcAft>
                <a:spcPts val="0"/>
              </a:spcAft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МЕДИЦИНА:</a:t>
            </a:r>
          </a:p>
          <a:p>
            <a:pPr>
              <a:spcAft>
                <a:spcPts val="0"/>
              </a:spcAft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Измерение дозовой нагрузки на пациентов с учетом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спектрального распределения излучения.</a:t>
            </a:r>
          </a:p>
          <a:p>
            <a:pPr>
              <a:spcAft>
                <a:spcPts val="0"/>
              </a:spcAft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ПРОТИВОДЕЙСТВИЕ РАДИОЛОГИЧЕСКОМУ ТЕРРОРИЗМУ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Установка ксеноновых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гамма-спектрометров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водозаборных станциях и в вентиляционных шахтах.</a:t>
            </a:r>
          </a:p>
          <a:p>
            <a:pPr>
              <a:spcAft>
                <a:spcPts val="0"/>
              </a:spcAft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Контроль за перемещением радиоактивных источников в аэропортах, автомобильных и железнодорожных вокзалах, местах большого скопления людей.</a:t>
            </a:r>
            <a:endParaRPr lang="en-US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Радиационный таможенный контроль пассажиров.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1576" y="1428736"/>
            <a:ext cx="201181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24" y="3463775"/>
            <a:ext cx="2143140" cy="153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82148" y="4594053"/>
            <a:ext cx="2143139" cy="226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4826" y="4503028"/>
            <a:ext cx="1214446" cy="235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7953388" y="1134842"/>
            <a:ext cx="4167174" cy="3508604"/>
          </a:xfrm>
          <a:prstGeom prst="rect">
            <a:avLst/>
          </a:prstGeom>
        </p:spPr>
        <p:txBody>
          <a:bodyPr wrap="square" lIns="121871" tIns="60936" rIns="121871" bIns="60936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Указанные свойства КГС позволяют использовать его для обнаружения и идентификации радиоактивных и делящихся материалов с целью обеспечения контроля радиационной безопасности при обращении с радиоактивными отходами, в процессе эксплуатации и вывода из эксплуатации  ядерно-физических объектов 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" y="-31"/>
            <a:ext cx="745274" cy="121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alt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гамма-детекторы</a:t>
            </a:r>
            <a:endParaRPr lang="en-US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397726" y="5225147"/>
            <a:ext cx="3258412" cy="156966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42B7F"/>
                </a:solidFill>
                <a:latin typeface="Times New Roman" pitchFamily="18" charset="0"/>
                <a:cs typeface="Times New Roman" pitchFamily="18" charset="0"/>
              </a:rPr>
              <a:t>Газовые ионизационные детекторы</a:t>
            </a:r>
            <a:r>
              <a:rPr lang="en-US" altLang="ru-RU" sz="1600" b="1" dirty="0">
                <a:solidFill>
                  <a:srgbClr val="042B7F"/>
                </a:solidFill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хорошее энергетическое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 разрешение</a:t>
            </a:r>
            <a:endParaRPr lang="en-US" altLang="ru-RU" sz="1600" b="1" dirty="0">
              <a:latin typeface="Times New Roman" pitchFamily="18" charset="0"/>
              <a:ea typeface="MS PGothic" panose="020B0600070205080204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</a:rPr>
              <a:t>-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большие объемы</a:t>
            </a:r>
            <a:endParaRPr lang="en-US" altLang="ru-RU" sz="1600" b="1" dirty="0">
              <a:latin typeface="Times New Roman" pitchFamily="18" charset="0"/>
              <a:ea typeface="MS PGothic" panose="020B0600070205080204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rgbClr val="DE0414"/>
                </a:solidFill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</a:rPr>
              <a:t>- </a:t>
            </a:r>
            <a:r>
              <a:rPr lang="ru-RU" altLang="ru-RU" sz="1600" b="1" dirty="0">
                <a:solidFill>
                  <a:srgbClr val="DE0414"/>
                </a:solidFill>
                <a:latin typeface="Times New Roman" pitchFamily="18" charset="0"/>
                <a:cs typeface="Times New Roman" pitchFamily="18" charset="0"/>
              </a:rPr>
              <a:t>невысокая эффективность</a:t>
            </a:r>
            <a:endParaRPr lang="en-US" altLang="ru-RU" sz="1600" b="1" dirty="0">
              <a:latin typeface="Times New Roman" pitchFamily="18" charset="0"/>
              <a:ea typeface="MS PGothic" panose="020B0600070205080204" pitchFamily="34" charset="-128"/>
              <a:cs typeface="Times New Roman" pitchFamily="18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436915" y="1045032"/>
            <a:ext cx="3220812" cy="206210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42B7F"/>
                </a:solidFill>
                <a:latin typeface="Times New Roman" pitchFamily="18" charset="0"/>
                <a:cs typeface="Times New Roman" pitchFamily="18" charset="0"/>
              </a:rPr>
              <a:t>Сцинтилляторы</a:t>
            </a:r>
            <a:r>
              <a:rPr lang="en-US" altLang="ru-RU" sz="1600" b="1" dirty="0">
                <a:solidFill>
                  <a:srgbClr val="042B7F"/>
                </a:solidFill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</a:rPr>
              <a:t>: </a:t>
            </a:r>
            <a:r>
              <a:rPr lang="en-US" altLang="ru-RU" sz="1600" b="1" dirty="0" err="1">
                <a:solidFill>
                  <a:srgbClr val="042B7F"/>
                </a:solidFill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</a:rPr>
              <a:t>NaI</a:t>
            </a:r>
            <a:r>
              <a:rPr lang="en-US" altLang="ru-RU" sz="1600" b="1" dirty="0">
                <a:solidFill>
                  <a:srgbClr val="042B7F"/>
                </a:solidFill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</a:rPr>
              <a:t>, </a:t>
            </a:r>
            <a:r>
              <a:rPr lang="en-US" altLang="ru-RU" sz="1600" b="1" dirty="0" err="1">
                <a:solidFill>
                  <a:srgbClr val="042B7F"/>
                </a:solidFill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</a:rPr>
              <a:t>CsI</a:t>
            </a:r>
            <a:r>
              <a:rPr lang="ru-RU" altLang="ru-RU" sz="1600" b="1" dirty="0">
                <a:solidFill>
                  <a:srgbClr val="042B7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ru-RU" sz="1600" b="1" dirty="0">
                <a:solidFill>
                  <a:srgbClr val="042B7F"/>
                </a:solidFill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</a:rPr>
              <a:t> </a:t>
            </a:r>
            <a:r>
              <a:rPr lang="en-US" altLang="ru-RU" sz="1600" b="1" dirty="0">
                <a:solidFill>
                  <a:srgbClr val="042B7F"/>
                </a:solidFill>
                <a:latin typeface="Times New Roman" pitchFamily="18" charset="0"/>
                <a:cs typeface="Times New Roman" pitchFamily="18" charset="0"/>
              </a:rPr>
              <a:t>LaCl</a:t>
            </a:r>
            <a:r>
              <a:rPr lang="en-US" altLang="ru-RU" sz="1600" b="1" baseline="-25000" dirty="0">
                <a:solidFill>
                  <a:srgbClr val="042B7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1600" b="1" dirty="0">
                <a:solidFill>
                  <a:srgbClr val="042B7F"/>
                </a:solidFill>
                <a:latin typeface="Times New Roman" pitchFamily="18" charset="0"/>
                <a:cs typeface="Times New Roman" pitchFamily="18" charset="0"/>
              </a:rPr>
              <a:t>, пластик:</a:t>
            </a:r>
            <a:endParaRPr lang="en-US" altLang="ru-RU" sz="1600" b="1" dirty="0">
              <a:solidFill>
                <a:srgbClr val="042B7F"/>
              </a:solidFill>
              <a:latin typeface="Times New Roman" pitchFamily="18" charset="0"/>
              <a:ea typeface="MS PGothic" panose="020B0600070205080204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</a:rPr>
              <a:t>-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высокая эффективность</a:t>
            </a:r>
            <a:endParaRPr lang="en-US" altLang="ru-RU" sz="1600" b="1" dirty="0">
              <a:latin typeface="Times New Roman" pitchFamily="18" charset="0"/>
              <a:ea typeface="MS PGothic" panose="020B0600070205080204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ru-RU" sz="1600" b="1" dirty="0"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</a:rPr>
              <a:t>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большие объемы</a:t>
            </a:r>
            <a:r>
              <a:rPr lang="en-US" altLang="ru-RU" sz="1600" b="1" dirty="0"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ru-RU" sz="1600" b="1" dirty="0">
                <a:solidFill>
                  <a:srgbClr val="DE04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DE0414"/>
                </a:solidFill>
                <a:latin typeface="Times New Roman" pitchFamily="18" charset="0"/>
                <a:cs typeface="Times New Roman" pitchFamily="18" charset="0"/>
              </a:rPr>
              <a:t>низкое энергетическое </a:t>
            </a:r>
            <a:endParaRPr lang="en-US" altLang="ru-RU" sz="1600" b="1" dirty="0">
              <a:solidFill>
                <a:srgbClr val="DE0414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rgbClr val="DE041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600" b="1" dirty="0">
                <a:solidFill>
                  <a:srgbClr val="DE0414"/>
                </a:solidFill>
                <a:latin typeface="Times New Roman" pitchFamily="18" charset="0"/>
                <a:cs typeface="Times New Roman" pitchFamily="18" charset="0"/>
              </a:rPr>
              <a:t>разрешение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ru-RU" sz="1600" b="1" dirty="0">
                <a:solidFill>
                  <a:srgbClr val="DE04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DE0414"/>
                </a:solidFill>
                <a:latin typeface="Times New Roman" pitchFamily="18" charset="0"/>
                <a:cs typeface="Times New Roman" pitchFamily="18" charset="0"/>
              </a:rPr>
              <a:t>гигроскопичность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ru-RU" sz="1600" b="1" dirty="0">
                <a:solidFill>
                  <a:srgbClr val="DE04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DE0414"/>
                </a:solidFill>
                <a:latin typeface="Times New Roman" pitchFamily="18" charset="0"/>
                <a:cs typeface="Times New Roman" pitchFamily="18" charset="0"/>
              </a:rPr>
              <a:t>температурная зависимость</a:t>
            </a:r>
            <a:endParaRPr lang="en-US" altLang="ru-RU" sz="1600" b="1" dirty="0">
              <a:solidFill>
                <a:srgbClr val="DE041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615646" y="1293229"/>
            <a:ext cx="3082834" cy="156966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 err="1">
                <a:solidFill>
                  <a:srgbClr val="042B7F"/>
                </a:solidFill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</a:rPr>
              <a:t>HPGe</a:t>
            </a:r>
            <a:r>
              <a:rPr lang="en-US" altLang="ru-RU" sz="1600" b="1" dirty="0">
                <a:solidFill>
                  <a:srgbClr val="042B7F"/>
                </a:solidFill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</a:rPr>
              <a:t>: 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ru-RU" sz="1600" b="1" dirty="0"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</a:rPr>
              <a:t> </a:t>
            </a:r>
            <a:r>
              <a:rPr lang="ru-RU" altLang="ru-RU" sz="1600" b="1" dirty="0"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</a:rPr>
              <a:t>наилучшее энергетическое </a:t>
            </a:r>
            <a:r>
              <a:rPr lang="en-US" altLang="ru-RU" sz="1600" b="1" dirty="0"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</a:rPr>
              <a:t>  </a:t>
            </a:r>
            <a:r>
              <a:rPr lang="ru-RU" altLang="ru-RU" sz="1600" b="1" dirty="0"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</a:rPr>
              <a:t>разрешение</a:t>
            </a:r>
            <a:endParaRPr lang="en-US" altLang="ru-RU" sz="1600" b="1" dirty="0">
              <a:latin typeface="Times New Roman" pitchFamily="18" charset="0"/>
              <a:ea typeface="MS PGothic" panose="020B0600070205080204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</a:rPr>
              <a:t>- </a:t>
            </a:r>
            <a:r>
              <a:rPr lang="ru-RU" altLang="ru-RU" sz="1600" b="1" dirty="0"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</a:rPr>
              <a:t>средние объемы</a:t>
            </a:r>
            <a:endParaRPr lang="en-US" altLang="ru-RU" sz="1600" b="1" dirty="0">
              <a:latin typeface="Times New Roman" pitchFamily="18" charset="0"/>
              <a:ea typeface="MS PGothic" panose="020B0600070205080204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ru-RU" sz="1600" b="1" dirty="0">
                <a:solidFill>
                  <a:srgbClr val="DE0414"/>
                </a:solidFill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DE0414"/>
                </a:solidFill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</a:rPr>
              <a:t>требуется охлаждение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DE0414"/>
                </a:solidFill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</a:rPr>
              <a:t>  до криогенных  температур</a:t>
            </a:r>
            <a:endParaRPr lang="en-US" altLang="ru-RU" sz="1600" b="1" dirty="0">
              <a:solidFill>
                <a:srgbClr val="DE0414"/>
              </a:solidFill>
              <a:latin typeface="Times New Roman" pitchFamily="18" charset="0"/>
              <a:ea typeface="MS PGothic" panose="020B0600070205080204" pitchFamily="34" charset="-128"/>
              <a:cs typeface="Times New Roman" pitchFamily="18" charset="0"/>
            </a:endParaRPr>
          </a:p>
        </p:txBody>
      </p:sp>
      <p:pic>
        <p:nvPicPr>
          <p:cNvPr id="13318" name="Picture 7" descr="802-1-230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2965"/>
            <a:ext cx="2590800" cy="177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9551" y="2957291"/>
            <a:ext cx="2659063" cy="3814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5063" y="5212901"/>
            <a:ext cx="2374900" cy="15668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21" name="Text Box 11"/>
          <p:cNvSpPr txBox="1">
            <a:spLocks noChangeArrowheads="1"/>
          </p:cNvSpPr>
          <p:nvPr/>
        </p:nvSpPr>
        <p:spPr bwMode="auto">
          <a:xfrm>
            <a:off x="1423851" y="3135091"/>
            <a:ext cx="3232287" cy="206210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42B7F"/>
                </a:solidFill>
                <a:latin typeface="Times New Roman" pitchFamily="18" charset="0"/>
                <a:cs typeface="Times New Roman" pitchFamily="18" charset="0"/>
              </a:rPr>
              <a:t>Полупроводниковые детекторы на основе</a:t>
            </a:r>
            <a:r>
              <a:rPr lang="en-US" altLang="ru-RU" sz="1600" b="1" dirty="0">
                <a:solidFill>
                  <a:srgbClr val="042B7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1600" b="1" dirty="0">
                <a:solidFill>
                  <a:srgbClr val="042B7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ru-RU" sz="1600" b="1" dirty="0">
                <a:solidFill>
                  <a:srgbClr val="042B7F"/>
                </a:solidFill>
                <a:latin typeface="Times New Roman" pitchFamily="18" charset="0"/>
                <a:cs typeface="Times New Roman" pitchFamily="18" charset="0"/>
              </a:rPr>
              <a:t> CZT</a:t>
            </a:r>
            <a:r>
              <a:rPr lang="ru-RU" altLang="ru-RU" sz="1600" b="1" dirty="0">
                <a:solidFill>
                  <a:srgbClr val="042B7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ru-RU" sz="1600" b="1" dirty="0">
                <a:solidFill>
                  <a:srgbClr val="042B7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HgI</a:t>
            </a:r>
            <a:r>
              <a:rPr lang="en-US" altLang="ru-RU" sz="1600" b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042B7F"/>
                </a:solidFill>
                <a:latin typeface="Times New Roman" pitchFamily="18" charset="0"/>
                <a:cs typeface="Times New Roman" pitchFamily="18" charset="0"/>
              </a:rPr>
              <a:t>кристаллов</a:t>
            </a:r>
            <a:r>
              <a:rPr lang="en-US" altLang="ru-RU" sz="1600" b="1" dirty="0">
                <a:solidFill>
                  <a:srgbClr val="042B7F"/>
                </a:solidFill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</a:rPr>
              <a:t>-</a:t>
            </a:r>
            <a:r>
              <a:rPr lang="ru-RU" altLang="ru-RU" sz="1600" b="1" dirty="0"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</a:rPr>
              <a:t>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хорошее энергетическое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 разрешение</a:t>
            </a:r>
            <a:endParaRPr lang="en-US" altLang="ru-RU" sz="1600" b="1" dirty="0">
              <a:latin typeface="Times New Roman" pitchFamily="18" charset="0"/>
              <a:ea typeface="MS PGothic" panose="020B0600070205080204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b="1" dirty="0">
                <a:solidFill>
                  <a:srgbClr val="DE0414"/>
                </a:solidFill>
                <a:latin typeface="Times New Roman" pitchFamily="18" charset="0"/>
                <a:cs typeface="Times New Roman" pitchFamily="18" charset="0"/>
              </a:rPr>
              <a:t> небольшие размеры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температурная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зависимость</a:t>
            </a:r>
            <a:endParaRPr lang="en-US" altLang="ru-RU" sz="16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2" name="Picture 13" descr="eV-Crystal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836993"/>
            <a:ext cx="1079500" cy="9842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4" descr="Mecuric iodide detec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7438" y="3827603"/>
            <a:ext cx="1079500" cy="9413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396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121466" y="5127188"/>
            <a:ext cx="3571900" cy="1892826"/>
          </a:xfrm>
          <a:prstGeom prst="rect">
            <a:avLst/>
          </a:prstGeom>
        </p:spPr>
        <p:txBody>
          <a:bodyPr/>
          <a:lstStyle/>
          <a:p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Моб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. тел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.:+7(906) 012 67 27</a:t>
            </a:r>
          </a:p>
          <a:p>
            <a:r>
              <a:rPr lang="en-US" sz="1900" dirty="0" err="1" smtClean="0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e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-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mail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: 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  <a:hlinkClick r:id="rId2"/>
              </a:rPr>
              <a:t>aimadzhidov@mephi.ru</a:t>
            </a:r>
            <a:endParaRPr lang="ru-RU" sz="1900" dirty="0" smtClean="0">
              <a:solidFill>
                <a:schemeClr val="tx1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>
              <a:tabLst>
                <a:tab pos="1069975" algn="l"/>
                <a:tab pos="1784350" algn="l"/>
              </a:tabLst>
            </a:pPr>
            <a:r>
              <a:rPr lang="ru-RU" sz="19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seulin@mephi.ru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1069975" algn="l"/>
                <a:tab pos="1784350" algn="l"/>
              </a:tabLst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  <a:hlinkClick r:id="rId4"/>
              </a:rPr>
              <a:t>vvdmitrenko@mephi.ru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900" dirty="0">
              <a:solidFill>
                <a:schemeClr val="tx1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1069214" y="4825799"/>
            <a:ext cx="3929090" cy="646331"/>
          </a:xfrm>
          <a:prstGeom prst="rect">
            <a:avLst/>
          </a:prstGeom>
        </p:spPr>
        <p:txBody>
          <a:bodyPr/>
          <a:lstStyle/>
          <a:p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Маджидов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Азизбек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Истамович</a:t>
            </a:r>
            <a:endParaRPr lang="ru-RU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3565571" y="2332037"/>
            <a:ext cx="9174163" cy="95408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08" y="4837979"/>
            <a:ext cx="1020089" cy="166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40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524001" y="26728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4" name="Object 2"/>
          <p:cNvGraphicFramePr>
            <a:graphicFrameLocks noChangeAspect="1"/>
          </p:cNvGraphicFramePr>
          <p:nvPr/>
        </p:nvGraphicFramePr>
        <p:xfrm>
          <a:off x="1426252" y="1386797"/>
          <a:ext cx="8384500" cy="1931171"/>
        </p:xfrm>
        <a:graphic>
          <a:graphicData uri="http://schemas.openxmlformats.org/presentationml/2006/ole">
            <p:oleObj spid="_x0000_s1033" name="CorelDRAW" r:id="rId4" imgW="9974160" imgH="1860120" progId="">
              <p:embed/>
            </p:oleObj>
          </a:graphicData>
        </a:graphic>
      </p:graphicFrame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1666875" y="3286126"/>
            <a:ext cx="5563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Общая схема ксенонового гамма – спектрометра </a:t>
            </a: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1524000" y="3577180"/>
            <a:ext cx="25717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1 – 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тефлоновый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изолятор;</a:t>
            </a:r>
            <a:endParaRPr lang="en-US" alt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2 – газовый вентиль;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3 – фланец;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4 – керамическая опора для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    сетки;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5 – экранирующая сетка;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6 – анод;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7 – заземленная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металлическанить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8 – корпус детектора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   (катод);</a:t>
            </a:r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3952876" y="3616369"/>
            <a:ext cx="307181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9 – керамический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гермоввод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10 – фланец;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11 – высоковольтный фильтр;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12 – 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зарядочувствительный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        усилитель (ЗЧУ);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13 - источник высоковольтного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      питания;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14 – 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тефлоновый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изолятор;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15 – низковольтный вход питания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     высоковольтного источника;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16 – выход ЗЧУ.</a:t>
            </a:r>
          </a:p>
        </p:txBody>
      </p:sp>
      <p:sp>
        <p:nvSpPr>
          <p:cNvPr id="15368" name="Text Box 5"/>
          <p:cNvSpPr txBox="1">
            <a:spLocks noChangeArrowheads="1"/>
          </p:cNvSpPr>
          <p:nvPr/>
        </p:nvSpPr>
        <p:spPr bwMode="auto">
          <a:xfrm>
            <a:off x="1700214" y="646069"/>
            <a:ext cx="6696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Ксеноновые </a:t>
            </a:r>
            <a:r>
              <a:rPr lang="ru-RU" alt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гамма-детекторы</a:t>
            </a: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(КГД)</a:t>
            </a:r>
          </a:p>
        </p:txBody>
      </p:sp>
      <p:grpSp>
        <p:nvGrpSpPr>
          <p:cNvPr id="15369" name="Group 7"/>
          <p:cNvGrpSpPr>
            <a:grpSpLocks/>
          </p:cNvGrpSpPr>
          <p:nvPr/>
        </p:nvGrpSpPr>
        <p:grpSpPr bwMode="auto">
          <a:xfrm>
            <a:off x="7138989" y="3428999"/>
            <a:ext cx="3742371" cy="2893423"/>
            <a:chOff x="6878" y="1766"/>
            <a:chExt cx="3970" cy="3309"/>
          </a:xfrm>
        </p:grpSpPr>
        <p:pic>
          <p:nvPicPr>
            <p:cNvPr id="15371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8" y="1766"/>
              <a:ext cx="3970" cy="3309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2" name="Rectangle 9"/>
            <p:cNvSpPr>
              <a:spLocks noChangeArrowheads="1"/>
            </p:cNvSpPr>
            <p:nvPr/>
          </p:nvSpPr>
          <p:spPr bwMode="auto">
            <a:xfrm>
              <a:off x="9717" y="4659"/>
              <a:ext cx="900" cy="36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370" name="Text Box 3"/>
          <p:cNvSpPr txBox="1">
            <a:spLocks noChangeArrowheads="1"/>
          </p:cNvSpPr>
          <p:nvPr/>
        </p:nvSpPr>
        <p:spPr bwMode="auto">
          <a:xfrm>
            <a:off x="1524000" y="38327"/>
            <a:ext cx="7894320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ДЕТЕКТОРЫ </a:t>
            </a:r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</a:t>
            </a:r>
          </a:p>
        </p:txBody>
      </p:sp>
    </p:spTree>
    <p:extLst>
      <p:ext uri="{BB962C8B-B14F-4D97-AF65-F5344CB8AC3E}">
        <p14:creationId xmlns:p14="http://schemas.microsoft.com/office/powerpoint/2010/main" xmlns="" val="19708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81" t="22826" r="8859" b="25545"/>
          <a:stretch>
            <a:fillRect/>
          </a:stretch>
        </p:blipFill>
        <p:spPr bwMode="auto">
          <a:xfrm>
            <a:off x="195723" y="1254034"/>
            <a:ext cx="6898688" cy="284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57348" y="391024"/>
            <a:ext cx="9144000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ДЕТЕКТОРЫ </a:t>
            </a:r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1358537" y="4452546"/>
            <a:ext cx="8833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Образец КГД со стенкой из нержавеющей стали толщиной 0,5 мм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9741" y="1410790"/>
            <a:ext cx="4073281" cy="268738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830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59572" y="568107"/>
            <a:ext cx="9173513" cy="52322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Уменьшение массы и габаритов КГД</a:t>
            </a:r>
          </a:p>
        </p:txBody>
      </p:sp>
      <p:pic>
        <p:nvPicPr>
          <p:cNvPr id="16387" name="Рисунок 7" descr="IMG_031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65" t="6883" r="19164" b="3745"/>
          <a:stretch>
            <a:fillRect/>
          </a:stretch>
        </p:blipFill>
        <p:spPr bwMode="auto">
          <a:xfrm>
            <a:off x="1703389" y="1268413"/>
            <a:ext cx="2740025" cy="48688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Рисунок 8" descr="IMG_03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33" t="7375" r="19362" b="12970"/>
          <a:stretch>
            <a:fillRect/>
          </a:stretch>
        </p:blipFill>
        <p:spPr bwMode="auto">
          <a:xfrm>
            <a:off x="4583114" y="1268414"/>
            <a:ext cx="3013075" cy="49291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Рисунок 9" descr="DSC0217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75" t="27164" r="21651" b="9052"/>
          <a:stretch>
            <a:fillRect/>
          </a:stretch>
        </p:blipFill>
        <p:spPr bwMode="auto">
          <a:xfrm>
            <a:off x="7824788" y="1268414"/>
            <a:ext cx="2659062" cy="48974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Номер слайда 7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B36862F-200F-4543-97EF-71CC1E9B1B49}" type="slidenum">
              <a:rPr lang="ru-RU" altLang="ru-RU" sz="1400">
                <a:latin typeface="Times New Roman" pitchFamily="18" charset="0"/>
                <a:cs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Text Box 3"/>
          <p:cNvSpPr txBox="1">
            <a:spLocks noChangeArrowheads="1"/>
          </p:cNvSpPr>
          <p:nvPr/>
        </p:nvSpPr>
        <p:spPr bwMode="auto">
          <a:xfrm>
            <a:off x="714102" y="195081"/>
            <a:ext cx="9144000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ДЕТЕКТОРЫ </a:t>
            </a:r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</a:t>
            </a:r>
          </a:p>
        </p:txBody>
      </p:sp>
    </p:spTree>
    <p:extLst>
      <p:ext uri="{BB962C8B-B14F-4D97-AF65-F5344CB8AC3E}">
        <p14:creationId xmlns:p14="http://schemas.microsoft.com/office/powerpoint/2010/main" xmlns="" val="189665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720" y="1245780"/>
            <a:ext cx="4402137" cy="53117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01040" y="469401"/>
            <a:ext cx="9144000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ДЕТЕКТОРЫ </a:t>
            </a:r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5995851" y="1331869"/>
            <a:ext cx="5368835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31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>
                <a:latin typeface="Times New Roman" pitchFamily="18" charset="0"/>
                <a:cs typeface="Times New Roman" pitchFamily="18" charset="0"/>
              </a:rPr>
              <a:t>Использование так называемых </a:t>
            </a:r>
            <a:r>
              <a:rPr lang="ru-RU" altLang="ru-RU" sz="2600" dirty="0" err="1">
                <a:latin typeface="Times New Roman" pitchFamily="18" charset="0"/>
                <a:cs typeface="Times New Roman" pitchFamily="18" charset="0"/>
              </a:rPr>
              <a:t>металло-композитных</a:t>
            </a:r>
            <a:r>
              <a:rPr lang="ru-RU" altLang="ru-RU" sz="2600" dirty="0">
                <a:latin typeface="Times New Roman" pitchFamily="18" charset="0"/>
                <a:cs typeface="Times New Roman" pitchFamily="18" charset="0"/>
              </a:rPr>
              <a:t> баллонов, делает конструкцию прибора более безопасной в эксплуатации. При взрыве металлический баллон может разлететься на множество мелких частей, в то время как при взрыве </a:t>
            </a:r>
            <a:r>
              <a:rPr lang="ru-RU" altLang="ru-RU" sz="2600" dirty="0" err="1">
                <a:latin typeface="Times New Roman" pitchFamily="18" charset="0"/>
                <a:cs typeface="Times New Roman" pitchFamily="18" charset="0"/>
              </a:rPr>
              <a:t>металло-композитного</a:t>
            </a:r>
            <a:r>
              <a:rPr lang="ru-RU" altLang="ru-RU" sz="2600" dirty="0">
                <a:latin typeface="Times New Roman" pitchFamily="18" charset="0"/>
                <a:cs typeface="Times New Roman" pitchFamily="18" charset="0"/>
              </a:rPr>
              <a:t> баллона происходит «раскрытие» без опасных последствий. </a:t>
            </a:r>
          </a:p>
        </p:txBody>
      </p:sp>
    </p:spTree>
    <p:extLst>
      <p:ext uri="{BB962C8B-B14F-4D97-AF65-F5344CB8AC3E}">
        <p14:creationId xmlns:p14="http://schemas.microsoft.com/office/powerpoint/2010/main" xmlns="" val="280354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>
            <a:normAutofit/>
          </a:bodyPr>
          <a:lstStyle/>
          <a:p>
            <a:pPr eaLnBrk="1" hangingPunct="1"/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Гамма-спектры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Рисунок 12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98" t="8832" r="10629" b="5698"/>
          <a:stretch>
            <a:fillRect/>
          </a:stretch>
        </p:blipFill>
        <p:spPr bwMode="auto">
          <a:xfrm>
            <a:off x="1425610" y="1216391"/>
            <a:ext cx="3812596" cy="252171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Рисунок 13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97" t="9117" r="10429" b="5412"/>
          <a:stretch>
            <a:fillRect/>
          </a:stretch>
        </p:blipFill>
        <p:spPr bwMode="auto">
          <a:xfrm>
            <a:off x="6278837" y="1219792"/>
            <a:ext cx="3753438" cy="259456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Рисунок 14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98" t="8546" r="10629" b="4558"/>
          <a:stretch>
            <a:fillRect/>
          </a:stretch>
        </p:blipFill>
        <p:spPr bwMode="auto">
          <a:xfrm>
            <a:off x="1371601" y="3944982"/>
            <a:ext cx="4196455" cy="271943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Рисунок 15"/>
          <p:cNvPicPr>
            <a:picLocks noChangeAspect="1" noChangeArrowheads="1"/>
          </p:cNvPicPr>
          <p:nvPr/>
        </p:nvPicPr>
        <p:blipFill>
          <a:blip r:embed="rId5" cstate="print">
            <a:lum bright="-10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98" t="9401" r="11031" b="5698"/>
          <a:stretch>
            <a:fillRect/>
          </a:stretch>
        </p:blipFill>
        <p:spPr bwMode="auto">
          <a:xfrm>
            <a:off x="6239646" y="3984170"/>
            <a:ext cx="3987816" cy="266718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8554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 ПО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Подпроекту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«Разработка автоматизированного и роботизированного комплекса для радиационного мониторинга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quarter" idx="10"/>
          </p:nvPr>
        </p:nvSpPr>
        <p:spPr>
          <a:xfrm>
            <a:off x="415881" y="1232905"/>
            <a:ext cx="10870428" cy="1706237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выполнения работ по теме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подпроекта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«Разработка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автоматизированного и роботизированного комплекса для радиационного мониторинга» проведена разработка комплекса на основе мобильной платформы и ксенонового гамма-спектрометра, закуплены оборудование для реализации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подпроекта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осуществлена первичная апробация мобильной платформы и ее удаленного подключения, дистанционной связи с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одноплатного компьютера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комплекса.</a:t>
            </a:r>
          </a:p>
        </p:txBody>
      </p:sp>
      <p:pic>
        <p:nvPicPr>
          <p:cNvPr id="4" name="Рисунок 3" descr="20221208_155143.jpg"/>
          <p:cNvPicPr/>
          <p:nvPr/>
        </p:nvPicPr>
        <p:blipFill>
          <a:blip r:embed="rId2" cstate="print"/>
          <a:srcRect l="15290" t="15161" r="16709" b="8423"/>
          <a:stretch>
            <a:fillRect/>
          </a:stretch>
        </p:blipFill>
        <p:spPr>
          <a:xfrm rot="5400000">
            <a:off x="1101247" y="3448018"/>
            <a:ext cx="2481582" cy="20832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9832" y="5704020"/>
            <a:ext cx="3577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Noto Serif CJK SC"/>
              </a:rPr>
              <a:t>Мобильная платформа </a:t>
            </a:r>
            <a:r>
              <a:rPr lang="ru-RU" dirty="0">
                <a:latin typeface="Times New Roman" panose="02020603050405020304" pitchFamily="18" charset="0"/>
                <a:ea typeface="Noto Serif CJK SC"/>
              </a:rPr>
              <a:t>для роботизированного комплекса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 l="33351" t="35741" r="26456" b="18739"/>
          <a:stretch>
            <a:fillRect/>
          </a:stretch>
        </p:blipFill>
        <p:spPr bwMode="auto">
          <a:xfrm>
            <a:off x="5596841" y="3154203"/>
            <a:ext cx="4366520" cy="254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90750" y="5957419"/>
            <a:ext cx="6816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Noto Serif CJK SC"/>
                <a:cs typeface="Lohit Devanagari"/>
              </a:rPr>
              <a:t>Двухлитровый стальной корпус </a:t>
            </a:r>
            <a:r>
              <a:rPr lang="ru-RU" dirty="0">
                <a:latin typeface="Times New Roman" panose="02020603050405020304" pitchFamily="18" charset="0"/>
                <a:ea typeface="Noto Serif CJK SC"/>
                <a:cs typeface="Lohit Devanagari"/>
              </a:rPr>
              <a:t>ксенонового </a:t>
            </a:r>
            <a:r>
              <a:rPr lang="ru-RU" dirty="0" smtClean="0">
                <a:latin typeface="Times New Roman" panose="02020603050405020304" pitchFamily="18" charset="0"/>
                <a:ea typeface="Noto Serif CJK SC"/>
                <a:cs typeface="Lohit Devanagari"/>
              </a:rPr>
              <a:t>гамма-детектора </a:t>
            </a:r>
            <a:r>
              <a:rPr lang="ru-RU" dirty="0">
                <a:latin typeface="Times New Roman" panose="02020603050405020304" pitchFamily="18" charset="0"/>
                <a:ea typeface="Noto Serif CJK SC"/>
                <a:cs typeface="Lohit Devanagari"/>
              </a:rPr>
              <a:t>(а</a:t>
            </a:r>
            <a:r>
              <a:rPr lang="ru-RU" dirty="0" smtClean="0">
                <a:latin typeface="Times New Roman" panose="02020603050405020304" pitchFamily="18" charset="0"/>
                <a:ea typeface="Noto Serif CJK SC"/>
                <a:cs typeface="Lohit Devanagari"/>
              </a:rPr>
              <a:t>),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Noto Serif CJK SC"/>
                <a:cs typeface="Lohit Devanagari"/>
              </a:rPr>
              <a:t>  </a:t>
            </a:r>
            <a:r>
              <a:rPr lang="ru-RU" dirty="0">
                <a:latin typeface="Times New Roman" panose="02020603050405020304" pitchFamily="18" charset="0"/>
                <a:ea typeface="Noto Serif CJK SC"/>
                <a:cs typeface="Lohit Devanagari"/>
              </a:rPr>
              <a:t>с композитным </a:t>
            </a:r>
            <a:r>
              <a:rPr lang="ru-RU" dirty="0" smtClean="0">
                <a:latin typeface="Times New Roman" panose="02020603050405020304" pitchFamily="18" charset="0"/>
                <a:ea typeface="Noto Serif CJK SC"/>
                <a:cs typeface="Lohit Devanagari"/>
              </a:rPr>
              <a:t>покрытием (б)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36816" y="5645225"/>
            <a:ext cx="52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22772" y="5633502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460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Гамма-спектр источника ОСГИ 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137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Cs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фонового излучения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2269" t="10156" r="28770" b="43229"/>
          <a:stretch>
            <a:fillRect/>
          </a:stretch>
        </p:blipFill>
        <p:spPr bwMode="auto">
          <a:xfrm>
            <a:off x="79167" y="1475029"/>
            <a:ext cx="11919534" cy="452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" y="-31"/>
            <a:ext cx="745274" cy="121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453</Words>
  <Application>Microsoft Office PowerPoint</Application>
  <PresentationFormat>Произвольный</PresentationFormat>
  <Paragraphs>132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 Office</vt:lpstr>
      <vt:lpstr>CorelDRAW</vt:lpstr>
      <vt:lpstr>Graph</vt:lpstr>
      <vt:lpstr>     Радиационная лаборатория ИНКОС МИФИ     </vt:lpstr>
      <vt:lpstr>Современные гамма-детекторы</vt:lpstr>
      <vt:lpstr>Слайд 3</vt:lpstr>
      <vt:lpstr>Слайд 4</vt:lpstr>
      <vt:lpstr> Уменьшение массы и габаритов КГД</vt:lpstr>
      <vt:lpstr>Слайд 6</vt:lpstr>
      <vt:lpstr>Гамма-спектры </vt:lpstr>
      <vt:lpstr>РЕЗУЛЬТАТЫ РАБОТЫ ПО Подпроекту «Разработка автоматизированного и роботизированного комплекса для радиационного мониторинга»</vt:lpstr>
      <vt:lpstr>Гамма-спектр источника ОСГИ 137Cs и фонового излучения 40K</vt:lpstr>
      <vt:lpstr>Гамма-спектр источника ОСГИ 137Cs </vt:lpstr>
      <vt:lpstr>Слайд 11</vt:lpstr>
      <vt:lpstr>Слайд 12</vt:lpstr>
      <vt:lpstr>Преимущества КГС и почему был выбран именно КГС </vt:lpstr>
      <vt:lpstr>Апробация ключевых систем дистанционного управления, передачи и получения данных</vt:lpstr>
      <vt:lpstr>Спектр от мульти источников</vt:lpstr>
      <vt:lpstr>Результаты работы над отдельными узлами АРГСК Система управления АРГСК,  а также дистанционной передачи и приёма сигналов с КГС</vt:lpstr>
      <vt:lpstr>Набранные гамма-спектры на программном обеспечении Python «НАБОР»</vt:lpstr>
      <vt:lpstr>Ключевые исполнители </vt:lpstr>
      <vt:lpstr>Заключение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Windows User</cp:lastModifiedBy>
  <cp:revision>15</cp:revision>
  <dcterms:created xsi:type="dcterms:W3CDTF">2023-10-04T09:32:29Z</dcterms:created>
  <dcterms:modified xsi:type="dcterms:W3CDTF">2023-10-16T06:13:54Z</dcterms:modified>
</cp:coreProperties>
</file>