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8" r:id="rId2"/>
    <p:sldId id="483" r:id="rId3"/>
    <p:sldId id="595" r:id="rId4"/>
    <p:sldId id="598" r:id="rId5"/>
    <p:sldId id="603" r:id="rId6"/>
    <p:sldId id="622" r:id="rId7"/>
    <p:sldId id="604" r:id="rId8"/>
    <p:sldId id="621" r:id="rId9"/>
    <p:sldId id="605" r:id="rId10"/>
    <p:sldId id="608" r:id="rId11"/>
    <p:sldId id="625" r:id="rId12"/>
    <p:sldId id="616" r:id="rId13"/>
    <p:sldId id="609" r:id="rId14"/>
    <p:sldId id="624" r:id="rId15"/>
    <p:sldId id="606" r:id="rId16"/>
    <p:sldId id="623" r:id="rId17"/>
    <p:sldId id="626" r:id="rId18"/>
    <p:sldId id="441" r:id="rId19"/>
  </p:sldIdLst>
  <p:sldSz cx="12482513" cy="6858000"/>
  <p:notesSz cx="9874250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9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5A9E"/>
    <a:srgbClr val="000099"/>
    <a:srgbClr val="FFFF00"/>
    <a:srgbClr val="7979CD"/>
    <a:srgbClr val="4D4D4D"/>
    <a:srgbClr val="009900"/>
    <a:srgbClr val="6666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4" autoAdjust="0"/>
    <p:restoredTop sz="94660"/>
  </p:normalViewPr>
  <p:slideViewPr>
    <p:cSldViewPr>
      <p:cViewPr varScale="1">
        <p:scale>
          <a:sx n="110" d="100"/>
          <a:sy n="110" d="100"/>
        </p:scale>
        <p:origin x="-516" y="-90"/>
      </p:cViewPr>
      <p:guideLst>
        <p:guide orient="horz" pos="2160"/>
        <p:guide pos="39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E8CD575-D159-A8BB-E578-B74BDC8F7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43A041B-83A6-19AA-1A44-3FD49E2A3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919240A-E7AC-4713-9077-83E0ED3F179B}" type="datetimeFigureOut">
              <a:rPr lang="ru-RU"/>
              <a:pPr>
                <a:defRPr/>
              </a:pPr>
              <a:t>13.10.2023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AB390FE-4B2A-465C-ECA5-807C7BEFD6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096287D-32EC-B27E-B084-DDC79497F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940179-4405-44C4-A0EC-AA1D81D4CBF7}" type="slidenum">
              <a:rPr lang="ru-RU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70F8ADC-E5E8-84F4-865F-56CB3178ED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97B01C-2760-557D-B785-11EFC307BE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1649111-CBBB-41C4-9F41-4E0AB2742D8C}" type="datetimeFigureOut">
              <a:rPr lang="ru-RU"/>
              <a:pPr>
                <a:defRPr/>
              </a:pPr>
              <a:t>13.10.2023</a:t>
            </a:fld>
            <a:endParaRPr lang="en-GB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ABAE70CB-6738-C617-13C9-91188189AB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17788" y="509588"/>
            <a:ext cx="46386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194EF93-589B-7B90-C252-C502BB14D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900988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9C9D64-5747-CC3C-5722-8C329AC5D4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767B1CF-A3A8-9218-4CB4-C9B2AB1FD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240AF5-C99F-4505-9F2E-061D469A347C}" type="slidenum">
              <a:rPr lang="ru-RU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291021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6189" y="2130427"/>
            <a:ext cx="1061013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2377" y="3886200"/>
            <a:ext cx="873775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4C0C35-AB37-B4B3-8611-8EA2AD659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678BEBB-A71F-EC41-D431-8823CA2EE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8B5D1A-FF14-E10C-9C1B-D6C2785AC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638FD-1648-47F6-B630-AF9BD83E3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028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D70C07-3F43-3CB0-1FAB-381297B44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B99D75-6094-EDEA-524E-8B2E7EFDA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BF54473-DA8A-2828-A777-865608F50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14D81-24E2-4512-851B-515C6E2E3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218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9822" y="274640"/>
            <a:ext cx="280856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126" y="274640"/>
            <a:ext cx="821765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EEDF02-DB54-AD63-F5E5-9A6C56DF3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CFBF3C-4049-1B9D-3465-AB5FCDB91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8EBFD1-8CC7-5D99-EDD9-EE29D6BFB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8A2B9-F4C5-4844-B9C0-BD68F3E87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806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2D85D44-FC03-B7DE-3EF8-82824179A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99CBCA-BA11-42F9-ED63-0CE8E6EB6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388237-4701-1E2B-AACC-E35094630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6727B-5E5D-4DC9-B2CB-97CB6C849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620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033" y="4406902"/>
            <a:ext cx="1061013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6033" y="2906713"/>
            <a:ext cx="106101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4406545-D0DA-A821-4E8F-BC2CF92E8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57FA51C-ADF0-B0AD-881E-D95994DF2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58EF0DC-24EB-5DAF-4B9D-2027934B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F1AD4-DA6E-47DD-8811-DFF08521BE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051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126" y="1600202"/>
            <a:ext cx="551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5277" y="1600202"/>
            <a:ext cx="551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DEA807-A970-B0C1-90D1-C652F4DC4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A13072-1C1F-3567-D33E-6D0A317F0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615281-AE63-C483-FB20-1C25CC6C5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36109-FB48-4A50-937F-FA3959E8F5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2885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25" y="1535114"/>
            <a:ext cx="551527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125" y="2174875"/>
            <a:ext cx="55152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0947" y="1535114"/>
            <a:ext cx="551744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40947" y="2174875"/>
            <a:ext cx="55174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4EBE16C-DCA8-7CA7-9FA9-3C4C1F625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65FBC0F-C810-F251-2E2C-C188F760B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E454C39-14DC-7F0D-B23F-D18DC838D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3B99-7A49-4B13-8468-891994ABF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420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925B6FC-5691-C443-9FAA-E256F8081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8F38720-D86C-4906-BF43-1B6A856AD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D4F7A1D-C929-9D79-CDFE-189AB8F07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D57D4-82FB-4B75-BB8D-E504BD821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810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4917B21-A5FB-B9E9-D778-FCC96DD68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67998DB-670F-9232-28CB-45972859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3F35D6F-B1C3-13E8-C200-9A6FBCE07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72B6A-8CA8-4072-B4D3-B072B94C7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053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29" y="273050"/>
            <a:ext cx="41066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0316" y="273053"/>
            <a:ext cx="69780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4129" y="1435103"/>
            <a:ext cx="41066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5C9277-874C-14EE-7DDA-CD949F61C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A4D721-B049-627A-8EE4-F0DE0100A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F0F699-F7AD-7027-7B6A-8B94A46FE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2EFEA-39A1-40B2-A579-87C8471AE7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870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660" y="4800601"/>
            <a:ext cx="748950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6660" y="612775"/>
            <a:ext cx="74895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6660" y="5367339"/>
            <a:ext cx="748950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F0D0D7-022E-F295-5633-6B36ABDE2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E38900-7357-E855-6E67-C3D651A86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7FBC56-EAC5-18C9-C3B8-065D66DCC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AAD6-500E-4AD6-9C78-77CF57EDD1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0966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AE4D460-7C9A-5D89-A148-4B053ABF2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274638"/>
            <a:ext cx="11234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F4F1419-0798-F43D-4892-1A431DD22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600200"/>
            <a:ext cx="11234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553C27-864B-E7B7-849B-45B321DB6F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245225"/>
            <a:ext cx="29130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55E691D-FD87-32B8-E392-A0343F515B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5613" y="6245225"/>
            <a:ext cx="395128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5AF8F0A-CDC2-89FE-B4BE-39EF2A4FC2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5563" y="6245225"/>
            <a:ext cx="29130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44A00D2-C3B1-45E4-BA71-67ECF7AA64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 descr="русглавная.jpg">
            <a:extLst>
              <a:ext uri="{FF2B5EF4-FFF2-40B4-BE49-F238E27FC236}">
                <a16:creationId xmlns:a16="http://schemas.microsoft.com/office/drawing/2014/main" xmlns="" id="{FC851CBF-E577-54F8-14EB-84510BFE3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2482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9">
            <a:extLst>
              <a:ext uri="{FF2B5EF4-FFF2-40B4-BE49-F238E27FC236}">
                <a16:creationId xmlns:a16="http://schemas.microsoft.com/office/drawing/2014/main" xmlns="" id="{F8AE277E-CD80-348F-BB62-A04496DD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6435725"/>
            <a:ext cx="1179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bg1"/>
                </a:solidFill>
                <a:sym typeface="Symbol" panose="05050102010706020507" pitchFamily="18" charset="2"/>
              </a:rPr>
              <a:t></a:t>
            </a:r>
            <a:r>
              <a:rPr lang="en-US" altLang="ru-RU" sz="15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ru-RU" altLang="ru-RU" sz="1500" dirty="0">
                <a:solidFill>
                  <a:schemeClr val="bg1"/>
                </a:solidFill>
              </a:rPr>
              <a:t>2023</a:t>
            </a:r>
            <a:endParaRPr lang="en-US" altLang="ru-RU" sz="1500" dirty="0">
              <a:solidFill>
                <a:schemeClr val="bg1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CD207177-4D8F-D873-26DF-B1886D55B8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586163" y="2133600"/>
            <a:ext cx="874871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TextBox 1">
            <a:extLst>
              <a:ext uri="{FF2B5EF4-FFF2-40B4-BE49-F238E27FC236}">
                <a16:creationId xmlns:a16="http://schemas.microsoft.com/office/drawing/2014/main" xmlns="" id="{0FDF90EF-6EB6-06F0-28A1-000EFAC4D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3" y="5970588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0">
                <a:solidFill>
                  <a:schemeClr val="bg1"/>
                </a:solidFill>
              </a:rPr>
              <a:t>Республика Беларусь, г. Минск</a:t>
            </a:r>
          </a:p>
        </p:txBody>
      </p:sp>
      <p:sp>
        <p:nvSpPr>
          <p:cNvPr id="2054" name="Text Box 23">
            <a:extLst>
              <a:ext uri="{FF2B5EF4-FFF2-40B4-BE49-F238E27FC236}">
                <a16:creationId xmlns:a16="http://schemas.microsoft.com/office/drawing/2014/main" xmlns="" id="{9B9CB3B8-AB2F-422F-2FA5-23C1C8C6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285750"/>
            <a:ext cx="5286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0">
                <a:solidFill>
                  <a:schemeClr val="bg1"/>
                </a:solidFill>
                <a:cs typeface="Calibri" panose="020F0502020204030204" pitchFamily="34" charset="0"/>
              </a:rPr>
              <a:t>Научно-производственное унитарное предприятие</a:t>
            </a:r>
          </a:p>
          <a:p>
            <a:endParaRPr lang="ru-RU" altLang="ru-RU" sz="32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9FBD22E-040B-9CC2-E353-01B52928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3906F053-934E-3586-08A2-E310714D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i="1" dirty="0" smtClean="0">
                <a:solidFill>
                  <a:schemeClr val="bg1"/>
                </a:solidFill>
              </a:rPr>
              <a:t>Имитация спектров малой удельной активности</a:t>
            </a:r>
            <a:endParaRPr lang="ru-RU" altLang="ru-RU" sz="20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4714908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9092" y="1785926"/>
            <a:ext cx="150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Геометрия 3</a:t>
            </a:r>
            <a:endParaRPr lang="ru-RU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654" y="5286388"/>
            <a:ext cx="450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 – место установки источника ОСГИ 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 – насадка №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3 – насадка №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4 – блок детектирования.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перт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38" y="1785926"/>
            <a:ext cx="6643734" cy="4508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4000" y="92867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/>
              <a:t>Спектр, полученный при измерении точечного источника </a:t>
            </a:r>
            <a:r>
              <a:rPr lang="ru-RU" sz="1600" b="0" baseline="30000" dirty="0" smtClean="0"/>
              <a:t>137</a:t>
            </a:r>
            <a:r>
              <a:rPr lang="en-US" sz="1600" b="0" dirty="0" smtClean="0"/>
              <a:t>Cs</a:t>
            </a:r>
            <a:r>
              <a:rPr lang="ru-RU" sz="1600" b="0" dirty="0" smtClean="0"/>
              <a:t> </a:t>
            </a:r>
            <a:r>
              <a:rPr lang="ru-RU" sz="1600" b="0" dirty="0" smtClean="0"/>
              <a:t>активностью </a:t>
            </a:r>
            <a:r>
              <a:rPr lang="ru-RU" sz="1600" b="0" dirty="0" smtClean="0"/>
              <a:t>100Бк  </a:t>
            </a:r>
            <a:r>
              <a:rPr lang="ru-RU" sz="1600" b="0" dirty="0" smtClean="0"/>
              <a:t>в геометрии 3, в сравнении с фоновым спектром </a:t>
            </a:r>
            <a:endParaRPr lang="ru-RU" sz="1600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9092" y="1071546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0" dirty="0" smtClean="0"/>
              <a:t>Геометрия взаимного расположения насадок и точечного источника </a:t>
            </a:r>
            <a:r>
              <a:rPr lang="ru-RU" sz="1600" b="0" baseline="30000" dirty="0" smtClean="0"/>
              <a:t>137</a:t>
            </a:r>
            <a:r>
              <a:rPr lang="en-US" sz="1600" b="0" dirty="0" smtClean="0"/>
              <a:t>Cs</a:t>
            </a:r>
            <a:r>
              <a:rPr lang="ru-RU" sz="1600" b="0" dirty="0" smtClean="0"/>
              <a:t>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228650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64930A-43AF-7741-EDF1-D0716152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D51F4D9-1E2D-B4C0-41A1-0E0CA355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Коэффициенты перехода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97852" y="2071678"/>
          <a:ext cx="8143934" cy="3714774"/>
        </p:xfrm>
        <a:graphic>
          <a:graphicData uri="http://schemas.openxmlformats.org/drawingml/2006/table">
            <a:tbl>
              <a:tblPr/>
              <a:tblGrid>
                <a:gridCol w="2007432"/>
                <a:gridCol w="1564401"/>
                <a:gridCol w="1564401"/>
                <a:gridCol w="1503850"/>
                <a:gridCol w="1503850"/>
              </a:tblGrid>
              <a:tr h="1428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Геометрия измерения УА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Геометрия расположения ОСГИ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Общий коэффициент перехода , (кг∙с∙Бк)/(имп∙л)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Активность источника ОСГИ, Бк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Имитируемая УА, Бк/кг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Сосуд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Маринелли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1,0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(5,00±1,00)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(6,76±1,35)∙10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Геометрия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(1,51±0,30)∙10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(1,48±0,30)∙10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(1,44±0,29)∙10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Плоский сосуд 0,5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(3,37±0,67)∙10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Плоский сосуд типа «Дента» 0,1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(9,24±1,85)∙10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3604" y="107154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Коэффициенты перехода от активности точечного источника </a:t>
            </a:r>
            <a:r>
              <a:rPr lang="ru-RU" b="0" baseline="30000" dirty="0" smtClean="0"/>
              <a:t>137</a:t>
            </a:r>
            <a:r>
              <a:rPr lang="en-US" b="0" dirty="0" smtClean="0"/>
              <a:t>Cs</a:t>
            </a:r>
            <a:r>
              <a:rPr lang="ru-RU" b="0" dirty="0" smtClean="0"/>
              <a:t>, к удельной активности объемной пробы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58367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64930A-43AF-7741-EDF1-D0716152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D51F4D9-1E2D-B4C0-41A1-0E0CA355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Имитация объемной пробы </a:t>
            </a:r>
            <a:r>
              <a:rPr lang="ru-RU" sz="2400" baseline="30000" dirty="0" smtClean="0">
                <a:solidFill>
                  <a:schemeClr val="bg1"/>
                </a:solidFill>
              </a:rPr>
              <a:t>90</a:t>
            </a:r>
            <a:r>
              <a:rPr lang="ru-RU" sz="2400" dirty="0" smtClean="0">
                <a:solidFill>
                  <a:schemeClr val="bg1"/>
                </a:solidFill>
              </a:rPr>
              <a:t>Sr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345D416-7768-51C6-1114-FA36DEC092DF}"/>
              </a:ext>
            </a:extLst>
          </p:cNvPr>
          <p:cNvSpPr txBox="1">
            <a:spLocks/>
          </p:cNvSpPr>
          <p:nvPr/>
        </p:nvSpPr>
        <p:spPr>
          <a:xfrm>
            <a:off x="467544" y="961728"/>
            <a:ext cx="11102278" cy="8956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ru-RU" sz="2000" b="0" kern="0" dirty="0"/>
          </a:p>
        </p:txBody>
      </p:sp>
      <p:pic>
        <p:nvPicPr>
          <p:cNvPr id="10" name="Рисунок 9" descr="newplot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124" y="1071546"/>
            <a:ext cx="6500857" cy="50619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1902" y="2571744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Спектры, полученные от плоских источников типа 5С0, 4С0, 3С0, 1С0 различной активности, в сравнении со спектром объемной пробы (ОМАСН), содержащей радионуклид </a:t>
            </a:r>
            <a:r>
              <a:rPr lang="ru-RU" b="0" baseline="30000" dirty="0" smtClean="0"/>
              <a:t>90</a:t>
            </a:r>
            <a:r>
              <a:rPr lang="ru-RU" b="0" dirty="0" smtClean="0"/>
              <a:t>Sr. 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337015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64930A-43AF-7741-EDF1-D0716152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D51F4D9-1E2D-B4C0-41A1-0E0CA355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i="1" dirty="0" smtClean="0">
                <a:solidFill>
                  <a:schemeClr val="bg1"/>
                </a:solidFill>
              </a:rPr>
              <a:t>Расчет оптимальной толщины </a:t>
            </a:r>
            <a:r>
              <a:rPr lang="ru-RU" sz="2000" i="1" dirty="0" smtClean="0">
                <a:solidFill>
                  <a:schemeClr val="bg1"/>
                </a:solidFill>
              </a:rPr>
              <a:t>рассеивателя</a:t>
            </a:r>
            <a:endParaRPr lang="ru-RU" altLang="ru-RU" sz="2000" i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IMG_20231009_15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3868" y="1500174"/>
            <a:ext cx="3857652" cy="3796529"/>
          </a:xfrm>
          <a:prstGeom prst="rect">
            <a:avLst/>
          </a:prstGeom>
        </p:spPr>
      </p:pic>
      <p:pic>
        <p:nvPicPr>
          <p:cNvPr id="18" name="Рисунок 17" descr="рассеиватель бе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48" y="1357298"/>
            <a:ext cx="3381255" cy="48180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340" y="1571612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Пластиковые </a:t>
            </a:r>
            <a:r>
              <a:rPr lang="ru-RU" b="0" dirty="0" err="1" smtClean="0"/>
              <a:t>рассеиватели</a:t>
            </a:r>
            <a:r>
              <a:rPr lang="ru-RU" b="0" dirty="0" smtClean="0"/>
              <a:t>, размещающиеся в верхней части блока защиты и полностью закрывающие входное окно </a:t>
            </a:r>
            <a:r>
              <a:rPr lang="ru-RU" b="0" dirty="0" smtClean="0"/>
              <a:t>БДБ. </a:t>
            </a:r>
            <a:r>
              <a:rPr lang="ru-RU" b="0" dirty="0" smtClean="0"/>
              <a:t>Применяются</a:t>
            </a:r>
            <a:r>
              <a:rPr lang="ru-RU" b="0" dirty="0" smtClean="0"/>
              <a:t> </a:t>
            </a:r>
            <a:r>
              <a:rPr lang="ru-RU" b="0" dirty="0" smtClean="0"/>
              <a:t>для получения необходимого коэффициента перехода от активности плоского источника типа 1СО к удельной активности объемной пробы.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58367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64930A-43AF-7741-EDF1-D0716152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D51F4D9-1E2D-B4C0-41A1-0E0CA355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i="1" dirty="0" smtClean="0">
                <a:solidFill>
                  <a:schemeClr val="bg1"/>
                </a:solidFill>
              </a:rPr>
              <a:t>Расчет оптимальной толщины рассеивателя</a:t>
            </a:r>
            <a:endParaRPr lang="ru-RU" alt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ewplot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94" y="2214554"/>
            <a:ext cx="5572164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5636" y="142873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Аппаратурные спектры, полученные с разными </a:t>
            </a:r>
            <a:r>
              <a:rPr lang="ru-RU" b="0" dirty="0" err="1" smtClean="0"/>
              <a:t>рассеивателями</a:t>
            </a:r>
            <a:endParaRPr lang="ru-RU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0530" y="1285860"/>
            <a:ext cx="5072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Рассеиватель, толщиной 11 мм эффективно снижает скорость счета и является оптимальным для использования в ограниченном объеме блока защиты.</a:t>
            </a:r>
            <a:endParaRPr lang="ru-RU" b="0" dirty="0"/>
          </a:p>
        </p:txBody>
      </p:sp>
      <p:pic>
        <p:nvPicPr>
          <p:cNvPr id="9" name="Рисунок 8" descr="newplot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8" y="2643182"/>
            <a:ext cx="4357717" cy="341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367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64930A-43AF-7741-EDF1-D0716152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D51F4D9-1E2D-B4C0-41A1-0E0CA355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Имитация объемной пробы </a:t>
            </a:r>
            <a:r>
              <a:rPr lang="ru-RU" sz="2400" baseline="30000" dirty="0" smtClean="0">
                <a:solidFill>
                  <a:schemeClr val="bg1"/>
                </a:solidFill>
              </a:rPr>
              <a:t>90</a:t>
            </a:r>
            <a:r>
              <a:rPr lang="ru-RU" sz="2400" dirty="0" smtClean="0">
                <a:solidFill>
                  <a:schemeClr val="bg1"/>
                </a:solidFill>
              </a:rPr>
              <a:t>Sr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248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711234" cy="300039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1902" y="5286388"/>
            <a:ext cx="3224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1400" b="0" dirty="0" smtClean="0" bmk="">
                <a:ea typeface="Times New Roman" pitchFamily="18" charset="0"/>
                <a:cs typeface="Arial" pitchFamily="34" charset="0"/>
              </a:rPr>
              <a:t>место установки источника </a:t>
            </a:r>
            <a:r>
              <a:rPr lang="ru-RU" sz="1400" b="0" dirty="0" smtClean="0" bmk="">
                <a:ea typeface="Times New Roman" pitchFamily="18" charset="0"/>
                <a:cs typeface="Arial" pitchFamily="34" charset="0"/>
              </a:rPr>
              <a:t>1С0; </a:t>
            </a:r>
            <a:endParaRPr lang="ru-RU" sz="1400" b="0" dirty="0" smtClean="0" bmk="">
              <a:ea typeface="Times New Roman" pitchFamily="18" charset="0"/>
              <a:cs typeface="Arial" pitchFamily="34" charset="0"/>
            </a:endParaRPr>
          </a:p>
          <a:p>
            <a:pPr lvl="0" eaLnBrk="1" hangingPunct="1"/>
            <a:r>
              <a:rPr lang="ru-RU" sz="1400" b="0" dirty="0" smtClean="0" bmk="">
                <a:ea typeface="Times New Roman" pitchFamily="18" charset="0"/>
                <a:cs typeface="Arial" pitchFamily="34" charset="0"/>
              </a:rPr>
              <a:t>2 – насадка №</a:t>
            </a:r>
            <a:r>
              <a:rPr lang="en-US" sz="1400" b="0" dirty="0" smtClean="0" bmk="_Hlk85805442"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0" dirty="0" smtClean="0" bmk="_Hlk85805442">
                <a:ea typeface="Times New Roman" pitchFamily="18" charset="0"/>
                <a:cs typeface="Arial" pitchFamily="34" charset="0"/>
              </a:rPr>
              <a:t>1; </a:t>
            </a:r>
          </a:p>
          <a:p>
            <a:pPr lvl="0" eaLnBrk="1" hangingPunct="1"/>
            <a:r>
              <a:rPr lang="ru-RU" sz="1400" b="0" dirty="0" smtClean="0" bmk="_Hlk85805442">
                <a:ea typeface="Times New Roman" pitchFamily="18" charset="0"/>
                <a:cs typeface="Arial" pitchFamily="34" charset="0"/>
              </a:rPr>
              <a:t>3 – блок детектирования;</a:t>
            </a:r>
            <a:br>
              <a:rPr lang="ru-RU" sz="1400" b="0" dirty="0" smtClean="0" bmk="_Hlk85805442">
                <a:ea typeface="Times New Roman" pitchFamily="18" charset="0"/>
                <a:cs typeface="Arial" pitchFamily="34" charset="0"/>
              </a:rPr>
            </a:br>
            <a:r>
              <a:rPr lang="ru-RU" sz="1400" b="0" dirty="0" smtClean="0" bmk="_Hlk85805442">
                <a:ea typeface="Times New Roman" pitchFamily="18" charset="0"/>
                <a:cs typeface="Arial" pitchFamily="34" charset="0"/>
              </a:rPr>
              <a:t>4 –рассеиватель</a:t>
            </a:r>
            <a:r>
              <a:rPr lang="ru-RU" sz="1400" b="0" dirty="0" smtClean="0">
                <a:ea typeface="Times New Roman" pitchFamily="18" charset="0"/>
                <a:cs typeface="Arial" pitchFamily="34" charset="0"/>
              </a:rPr>
              <a:t>.</a:t>
            </a:r>
            <a:endParaRPr lang="ru-RU" sz="1400" b="0" dirty="0" smtClean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026" y="1857364"/>
            <a:ext cx="1420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dirty="0" smtClean="0">
                <a:ea typeface="Times New Roman" pitchFamily="18" charset="0"/>
                <a:cs typeface="Arial" pitchFamily="34" charset="0"/>
              </a:rPr>
              <a:t> Геометрия 5</a:t>
            </a:r>
            <a:endParaRPr lang="ru-RU" sz="1600" b="0" dirty="0"/>
          </a:p>
        </p:txBody>
      </p:sp>
      <p:pic>
        <p:nvPicPr>
          <p:cNvPr id="11" name="Рисунок 10" descr="спертк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240" y="2285992"/>
            <a:ext cx="8384397" cy="38730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9026" y="1000108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0" dirty="0" smtClean="0"/>
              <a:t>Геометрия взаимного расположения </a:t>
            </a:r>
            <a:r>
              <a:rPr lang="ru-RU" sz="1600" b="0" dirty="0" smtClean="0"/>
              <a:t>рассеивателя</a:t>
            </a:r>
            <a:r>
              <a:rPr lang="ru-RU" sz="1600" b="0" dirty="0" smtClean="0"/>
              <a:t> </a:t>
            </a:r>
            <a:r>
              <a:rPr lang="ru-RU" sz="1600" b="0" dirty="0" smtClean="0"/>
              <a:t>и </a:t>
            </a:r>
            <a:r>
              <a:rPr lang="ru-RU" sz="1600" b="0" dirty="0" smtClean="0"/>
              <a:t>плоского </a:t>
            </a:r>
            <a:r>
              <a:rPr lang="ru-RU" sz="1600" b="0" dirty="0" smtClean="0"/>
              <a:t>источника </a:t>
            </a:r>
            <a:r>
              <a:rPr lang="ru-RU" sz="1600" b="0" dirty="0" smtClean="0"/>
              <a:t>типа 1С0</a:t>
            </a:r>
            <a:endParaRPr lang="en-US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4526744" y="1214422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Спектр полученный от плоского источника типа 1С0, при последовательном размещении его на насадке, и </a:t>
            </a:r>
            <a:r>
              <a:rPr lang="ru-RU" b="0" dirty="0" smtClean="0"/>
              <a:t>расположении </a:t>
            </a:r>
            <a:r>
              <a:rPr lang="ru-RU" b="0" dirty="0" smtClean="0"/>
              <a:t>рассеивателя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138413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64930A-43AF-7741-EDF1-D07161522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D51F4D9-1E2D-B4C0-41A1-0E0CA355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Коэффициенты перехода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209550" cy="238125"/>
        </p:xfrm>
        <a:graphic>
          <a:graphicData uri="http://schemas.openxmlformats.org/presentationml/2006/ole">
            <p:oleObj spid="_x0000_s1025" r:id="rId4" imgW="203112" imgH="228501" progId="">
              <p:embed/>
            </p:oleObj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54976" y="2000240"/>
          <a:ext cx="8215370" cy="4143402"/>
        </p:xfrm>
        <a:graphic>
          <a:graphicData uri="http://schemas.openxmlformats.org/drawingml/2006/table">
            <a:tbl>
              <a:tblPr/>
              <a:tblGrid>
                <a:gridCol w="2204839"/>
                <a:gridCol w="1394495"/>
                <a:gridCol w="1574660"/>
                <a:gridCol w="1520688"/>
                <a:gridCol w="1520688"/>
              </a:tblGrid>
              <a:tr h="1398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Геометрия измерения УА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Геометрия расположения источника 1СО (1С0)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Общий коэффициент перехода , (кг∙с∙Бк)/(имп∙л)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Активность источника 1СО (1С0), Бк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Имитируемая УА, Бк/кг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4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Сосуд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Маринелли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1,0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(5,22±1,04)∙10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(4,91±0,98)∙10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(4,11±0,82)∙10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(4,08±0,82)∙10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Плоский сосуд 0,5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(2,56±0,51)∙10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Плоский сосуд типа «Дента» 0,1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(8,22±1,64)∙10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Плоский сосуд 0,2 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(2,68±0,54)∙10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Плоский сосуд 0,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03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Геометрия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(4,51±0,90)∙10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238125" cy="238125"/>
        </p:xfrm>
        <a:graphic>
          <a:graphicData uri="http://schemas.openxmlformats.org/presentationml/2006/ole">
            <p:oleObj spid="_x0000_s1026" r:id="rId5" imgW="228600" imgH="24130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26480" y="114298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Коэффициенты перехода от активности плоского источника типа 1С0, к удельной активности объемной пробы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58367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7" y="-481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xmlns="" id="{0C9215E1-B7C8-2429-D24E-45A33A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69092" y="2285992"/>
            <a:ext cx="52149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Применение широко используемых источников типа ОСГИ и 1СО совместно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насадками-рассеивателями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обеспечивают условия  необходимые и достаточные для проведения поверки стационарного гамма-бета спектрометра МКС-АТ1315.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сперт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388" y="857232"/>
            <a:ext cx="3943031" cy="553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307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>
            <a:extLst>
              <a:ext uri="{FF2B5EF4-FFF2-40B4-BE49-F238E27FC236}">
                <a16:creationId xmlns:a16="http://schemas.microsoft.com/office/drawing/2014/main" xmlns="" id="{895E18A2-513E-4EE9-5C39-66E5BA15D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7AF13D72-0E5B-D6B0-B45C-F1BDAA0A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3429000"/>
            <a:ext cx="4445000" cy="2678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Республика Беларусь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220005, Минск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Гикало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Тел./Факс: </a:t>
            </a:r>
            <a:r>
              <a:rPr lang="ru-RU" sz="2400">
                <a:solidFill>
                  <a:schemeClr val="tx1">
                    <a:lumMod val="85000"/>
                    <a:lumOff val="15000"/>
                  </a:schemeClr>
                </a:solidFill>
              </a:rPr>
              <a:t>+375-17-270-81-42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defRPr/>
            </a:pPr>
            <a:endParaRPr lang="en-GB" sz="24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sz="2400" u="sng" dirty="0">
                <a:solidFill>
                  <a:srgbClr val="000099"/>
                </a:solidFill>
              </a:rPr>
              <a:t>info@atomtex.com</a:t>
            </a:r>
            <a:endParaRPr lang="en-GB" sz="2400" u="sng" dirty="0">
              <a:solidFill>
                <a:srgbClr val="000099"/>
              </a:solidFill>
            </a:endParaRPr>
          </a:p>
          <a:p>
            <a:pPr algn="ctr" eaLnBrk="1" hangingPunct="1">
              <a:defRPr/>
            </a:pPr>
            <a:r>
              <a:rPr lang="en-US" sz="2400" u="sng" dirty="0">
                <a:solidFill>
                  <a:srgbClr val="000099"/>
                </a:solidFill>
              </a:rPr>
              <a:t>www.atomtex.com</a:t>
            </a:r>
            <a:endParaRPr lang="en-GB" sz="2400" u="sng" dirty="0">
              <a:solidFill>
                <a:srgbClr val="000099"/>
              </a:solidFill>
            </a:endParaRPr>
          </a:p>
          <a:p>
            <a:pPr algn="ctr" eaLnBrk="1" hangingPunct="1">
              <a:defRPr/>
            </a:pPr>
            <a:endParaRPr lang="en-GB" sz="2400" dirty="0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336C9FE9-BDCD-7C18-B910-0079692C514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017963" y="2355850"/>
            <a:ext cx="6696075" cy="501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3600" b="0">
              <a:latin typeface="Arial Cyr" panose="020B0604020202020204" pitchFamily="34" charset="0"/>
            </a:endParaRP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xmlns="" id="{BC35D05D-7518-4314-91F2-C038E7F0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071688"/>
            <a:ext cx="6788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500"/>
              <a:t>СПАСИБО ЗА ВНИМАНИЕ!</a:t>
            </a:r>
            <a:endParaRPr lang="en-GB" altLang="ru-RU"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986406" cy="48245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ИМИТАЦИЯ ОБЪЕМНЫХ МЕР АКТИВНОСТИ ИСТОЧНИКАМИ ЗАКРЫТОГО ТИПА </a:t>
            </a:r>
          </a:p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НА СПЕКТРОМЕТРЕ МКС-АТ1315 </a:t>
            </a:r>
          </a:p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ПРИ ПРОВЕДЕНИИ ПОВЕРКИ</a:t>
            </a:r>
          </a:p>
          <a:p>
            <a:endParaRPr lang="en-US" sz="3200" b="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u="sng" dirty="0" err="1" smtClean="0">
                <a:latin typeface="Times New Roman" pitchFamily="18" charset="0"/>
                <a:cs typeface="Times New Roman" pitchFamily="18" charset="0"/>
              </a:rPr>
              <a:t>Кийко</a:t>
            </a:r>
            <a:r>
              <a:rPr lang="ru-RU" sz="2400" b="0" u="sng" dirty="0" smtClean="0">
                <a:latin typeface="Times New Roman" pitchFamily="18" charset="0"/>
                <a:cs typeface="Times New Roman" pitchFamily="18" charset="0"/>
              </a:rPr>
              <a:t> А.А.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Семерикова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УП “АТОМТЕХ”</a:t>
            </a:r>
          </a:p>
          <a:p>
            <a:endParaRPr lang="ru-RU" sz="3200" b="0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25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xmlns="" id="{0C9215E1-B7C8-2429-D24E-45A33A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934" y="357166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Поверка средств измерения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ОСГИ-П Эталонные (образцовые) и контрольные источники: Источники  радионуклидные закрытые фотонного излучения эталонные / Набор ОСГИ-П -  techade.ru">
            <a:extLst>
              <a:ext uri="{FF2B5EF4-FFF2-40B4-BE49-F238E27FC236}">
                <a16:creationId xmlns:a16="http://schemas.microsoft.com/office/drawing/2014/main" xmlns="" id="{7FAD5730-E3BF-6C46-D933-76DA7A92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000" y="3786190"/>
            <a:ext cx="2182281" cy="12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0464D5-56B2-8392-0F5E-964C73448D96}"/>
              </a:ext>
            </a:extLst>
          </p:cNvPr>
          <p:cNvSpPr txBox="1">
            <a:spLocks/>
          </p:cNvSpPr>
          <p:nvPr/>
        </p:nvSpPr>
        <p:spPr>
          <a:xfrm>
            <a:off x="301760" y="1283609"/>
            <a:ext cx="11583098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Поверка средств измерений подтверждает соответствие средств измерения требованиям метрологических нормативных документов.  </a:t>
            </a:r>
            <a:endParaRPr lang="en-US" sz="2400" b="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en-US" b="0" kern="0" dirty="0"/>
          </a:p>
          <a:p>
            <a:pPr marL="0" indent="0">
              <a:buFontTx/>
              <a:buNone/>
            </a:pPr>
            <a:endParaRPr lang="en-US" b="0" kern="0" dirty="0"/>
          </a:p>
        </p:txBody>
      </p:sp>
      <p:pic>
        <p:nvPicPr>
          <p:cNvPr id="7" name="Рисунок 6" descr="IMG_3356-1024x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78" y="3357562"/>
            <a:ext cx="3143272" cy="2357454"/>
          </a:xfrm>
          <a:prstGeom prst="rect">
            <a:avLst/>
          </a:prstGeom>
        </p:spPr>
      </p:pic>
      <p:pic>
        <p:nvPicPr>
          <p:cNvPr id="8" name="Рисунок 7" descr="IMG_3160-1-1920x1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8776" y="3500438"/>
            <a:ext cx="2052933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7654" y="2714620"/>
            <a:ext cx="326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объемные меры активности </a:t>
            </a:r>
            <a:endParaRPr lang="ru-RU" b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98248" y="2714620"/>
            <a:ext cx="2578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источники типа ОСГИ </a:t>
            </a:r>
            <a:endParaRPr lang="ru-RU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70148" y="2714620"/>
            <a:ext cx="301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плоские источники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14620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4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xmlns="" id="{0C9215E1-B7C8-2429-D24E-45A33A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Оборудование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6744" y="2000240"/>
            <a:ext cx="73581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/>
              <a:t>Одновременное и селективное измерение активности радионуклидов в питьевой воде, продуктах питания, сельскохозяйственном сырье и кормах, промышленном сырье, продукции лесного хозяйства, строительных материалах, почве, других объектах окружающей среды.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Обеспечение экспресс-анализа стандартизированных проб плавок металла на радиационную чистоту.</a:t>
            </a:r>
          </a:p>
          <a:p>
            <a:endParaRPr lang="ru-RU" sz="1600" b="0" dirty="0" smtClean="0"/>
          </a:p>
          <a:p>
            <a:pPr>
              <a:buFont typeface="Arial" pitchFamily="34" charset="0"/>
              <a:buChar char="•"/>
            </a:pPr>
            <a:r>
              <a:rPr lang="ru-RU" sz="1600" b="0" dirty="0" smtClean="0"/>
              <a:t>Компьютерная обработка спектров с применением метода максимального правдоподобия</a:t>
            </a:r>
          </a:p>
          <a:p>
            <a:pPr>
              <a:buFont typeface="Arial" pitchFamily="34" charset="0"/>
              <a:buChar char="•"/>
            </a:pPr>
            <a:r>
              <a:rPr lang="ru-RU" sz="1600" b="0" dirty="0" smtClean="0"/>
              <a:t>Автоматический учет плотности пробы</a:t>
            </a:r>
          </a:p>
          <a:p>
            <a:pPr>
              <a:buFont typeface="Arial" pitchFamily="34" charset="0"/>
              <a:buChar char="•"/>
            </a:pPr>
            <a:r>
              <a:rPr lang="ru-RU" sz="1600" b="0" dirty="0" smtClean="0"/>
              <a:t>Одновременное накопление и обработка спектров</a:t>
            </a:r>
          </a:p>
          <a:p>
            <a:pPr>
              <a:buFont typeface="Arial" pitchFamily="34" charset="0"/>
              <a:buChar char="•"/>
            </a:pPr>
            <a:r>
              <a:rPr lang="ru-RU" sz="1600" b="0" dirty="0" smtClean="0"/>
              <a:t>Методическое обеспечение измерений</a:t>
            </a:r>
            <a:endParaRPr lang="ru-RU" sz="1600" b="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26744" y="128586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err="1" smtClean="0"/>
              <a:t>Гамма‑бета‑спектрометр</a:t>
            </a:r>
            <a:r>
              <a:rPr lang="ru-RU" sz="2400" b="0" dirty="0" smtClean="0"/>
              <a:t> МКС‑АТ1315</a:t>
            </a:r>
          </a:p>
        </p:txBody>
      </p:sp>
      <p:pic>
        <p:nvPicPr>
          <p:cNvPr id="18" name="Рисунок 17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44" y="1071546"/>
            <a:ext cx="24479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82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xmlns="" id="{0C9215E1-B7C8-2429-D24E-45A33A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Спектрометр МКС-АТ1315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5365CB2-8DC1-9132-A91F-B243A506195B}"/>
              </a:ext>
            </a:extLst>
          </p:cNvPr>
          <p:cNvSpPr txBox="1">
            <a:spLocks/>
          </p:cNvSpPr>
          <p:nvPr/>
        </p:nvSpPr>
        <p:spPr>
          <a:xfrm>
            <a:off x="454778" y="928670"/>
            <a:ext cx="5643602" cy="19288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b="0" dirty="0" smtClean="0">
                <a:latin typeface="Arial" pitchFamily="34" charset="0"/>
                <a:cs typeface="Arial" pitchFamily="34" charset="0"/>
              </a:rPr>
              <a:t>В спектрометрическом режиме осуществляется набор и анализ аппаратурного спектра гамма-излучения, определение </a:t>
            </a:r>
            <a:r>
              <a:rPr lang="ru-RU" sz="1800" b="0" dirty="0" err="1" smtClean="0">
                <a:latin typeface="Arial" pitchFamily="34" charset="0"/>
                <a:cs typeface="Arial" pitchFamily="34" charset="0"/>
              </a:rPr>
              <a:t>радионуклидного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 состава пробы, расчет активности. </a:t>
            </a:r>
            <a:r>
              <a:rPr lang="ru-RU" sz="1800" b="0" kern="0" dirty="0"/>
              <a:t/>
            </a:r>
            <a:br>
              <a:rPr lang="ru-RU" sz="1800" b="0" kern="0" dirty="0"/>
            </a:br>
            <a:endParaRPr lang="ru-RU" sz="1800" b="0" kern="0" dirty="0"/>
          </a:p>
        </p:txBody>
      </p:sp>
      <p:pic>
        <p:nvPicPr>
          <p:cNvPr id="15" name="Рисунок 14" descr="сперт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512" y="1500174"/>
            <a:ext cx="4381439" cy="3214710"/>
          </a:xfrm>
          <a:prstGeom prst="rect">
            <a:avLst/>
          </a:prstGeom>
        </p:spPr>
      </p:pic>
      <p:pic>
        <p:nvPicPr>
          <p:cNvPr id="6" name="Рисунок 5" descr="спертк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78" y="3214686"/>
            <a:ext cx="4297865" cy="300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778" y="27860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Спектрометрический режим</a:t>
            </a:r>
            <a:endParaRPr lang="ru-RU" b="0" dirty="0"/>
          </a:p>
        </p:txBody>
      </p:sp>
      <p:sp>
        <p:nvSpPr>
          <p:cNvPr id="8" name="TextBox 7"/>
          <p:cNvSpPr txBox="1"/>
          <p:nvPr/>
        </p:nvSpPr>
        <p:spPr>
          <a:xfrm>
            <a:off x="7098512" y="107154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Радиометрический режим</a:t>
            </a:r>
            <a:endParaRPr lang="ru-RU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8512" y="4929198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cs typeface="Arial" pitchFamily="34" charset="0"/>
              </a:rPr>
              <a:t>Расчет активностей в радиометрическом режиме осуществляется с использованием информации с двух детекторов одновременно.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163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64930A-43AF-7741-EDF1-D0716152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40530" y="2285992"/>
          <a:ext cx="10787138" cy="3063679"/>
        </p:xfrm>
        <a:graphic>
          <a:graphicData uri="http://schemas.openxmlformats.org/drawingml/2006/table">
            <a:tbl>
              <a:tblPr/>
              <a:tblGrid>
                <a:gridCol w="7000924"/>
                <a:gridCol w="3786214"/>
              </a:tblGrid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3.5 Определение основной относительной погрешности и проверка диапазонов измерений объемной (удельной) активности радионуклидов 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радиометрическим методом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Эталонные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источники по ГОСТ 8.033 типа ОРР или ОМАСН с радионуклидами 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139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Се, 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137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Cs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88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90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Sr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90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при плотности 1,0 г/см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номинальная ОА (УА) от 1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 2,5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 Бк/л (Бк/кг), погрешность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 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3.6 Определение основной относительной погрешности при измеренииобъемной (удельной) активности радионуклидов в диапазоне энергий от 50 до 3000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кэВ спектрометрическим методом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3.7 Определение минимальной измеряемой активности радионуклидов 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Cs, 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K и 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Sr радиометрическим методом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3.8 Определение эффективности регистрации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гамма-канала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0C9215E1-B7C8-2429-D24E-45A33A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Поверка спектрометра МКС-АТ1315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3604" y="135729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/>
              <a:t>Объем использования объемных источников при </a:t>
            </a:r>
            <a:r>
              <a:rPr lang="ru-RU" sz="2000" b="0" dirty="0" smtClean="0"/>
              <a:t>поверке </a:t>
            </a:r>
            <a:r>
              <a:rPr lang="ru-RU" sz="2000" b="0" dirty="0" smtClean="0"/>
              <a:t>стационарного гамма-бета спектрометра МКС-АТ1315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xmlns="" val="58367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xmlns="" id="{0C9215E1-B7C8-2429-D24E-45A33A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Имитация объемной пробы </a:t>
            </a:r>
            <a:r>
              <a:rPr lang="en-US" sz="2400" i="1" dirty="0" smtClean="0">
                <a:solidFill>
                  <a:schemeClr val="bg1"/>
                </a:solidFill>
              </a:rPr>
              <a:t>CS-137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сперт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32" y="1785926"/>
            <a:ext cx="6109370" cy="4494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3472" y="107154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cs typeface="Arial" pitchFamily="34" charset="0"/>
              </a:rPr>
              <a:t>Сравнение аппаратурного спектра точечного источника </a:t>
            </a:r>
            <a:r>
              <a:rPr lang="ru-RU" sz="2000" b="0" baseline="30000" dirty="0" smtClean="0">
                <a:cs typeface="Arial" pitchFamily="34" charset="0"/>
              </a:rPr>
              <a:t>137</a:t>
            </a:r>
            <a:r>
              <a:rPr lang="en-US" sz="2000" b="0" dirty="0" smtClean="0">
                <a:cs typeface="Arial" pitchFamily="34" charset="0"/>
              </a:rPr>
              <a:t>Cs</a:t>
            </a:r>
            <a:r>
              <a:rPr lang="ru-RU" sz="2000" b="0" dirty="0" smtClean="0">
                <a:cs typeface="Arial" pitchFamily="34" charset="0"/>
              </a:rPr>
              <a:t>  </a:t>
            </a:r>
            <a:r>
              <a:rPr lang="ru-RU" sz="2000" b="0" dirty="0" smtClean="0">
                <a:cs typeface="Arial" pitchFamily="34" charset="0"/>
              </a:rPr>
              <a:t>и спектра, полученного от образцового </a:t>
            </a:r>
            <a:r>
              <a:rPr lang="ru-RU" sz="2000" b="0" dirty="0" err="1" smtClean="0">
                <a:cs typeface="Arial" pitchFamily="34" charset="0"/>
              </a:rPr>
              <a:t>радионуклидного</a:t>
            </a:r>
            <a:r>
              <a:rPr lang="ru-RU" sz="2000" b="0" dirty="0" smtClean="0">
                <a:cs typeface="Arial" pitchFamily="34" charset="0"/>
              </a:rPr>
              <a:t> раствора.</a:t>
            </a:r>
            <a:endParaRPr lang="ru-RU" sz="20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91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4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xmlns="" id="{0C9215E1-B7C8-2429-D24E-45A33A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Имитация объемной пробы </a:t>
            </a:r>
            <a:r>
              <a:rPr lang="en-US" sz="2400" i="1" dirty="0" smtClean="0">
                <a:solidFill>
                  <a:schemeClr val="bg1"/>
                </a:solidFill>
              </a:rPr>
              <a:t>CS-137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G_20231009_145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2628" y="1071546"/>
            <a:ext cx="5786479" cy="289323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3692"/>
          <a:stretch/>
        </p:blipFill>
        <p:spPr bwMode="auto">
          <a:xfrm>
            <a:off x="5598314" y="3857628"/>
            <a:ext cx="3454234" cy="21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5714" r="3269" b="5677"/>
          <a:stretch/>
        </p:blipFill>
        <p:spPr bwMode="auto">
          <a:xfrm>
            <a:off x="9027338" y="4357694"/>
            <a:ext cx="2815914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778" y="2714620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/>
              <a:t>Стальные </a:t>
            </a:r>
            <a:r>
              <a:rPr lang="ru-RU" sz="2000" b="0" dirty="0" err="1" smtClean="0"/>
              <a:t>насадки-рассеиватели</a:t>
            </a:r>
            <a:r>
              <a:rPr lang="ru-RU" sz="2000" b="0" dirty="0" smtClean="0"/>
              <a:t>, используемые для имитации объемных проб, содержащих </a:t>
            </a:r>
            <a:r>
              <a:rPr lang="ru-RU" sz="2000" b="0" baseline="30000" dirty="0" smtClean="0"/>
              <a:t>137</a:t>
            </a:r>
            <a:r>
              <a:rPr lang="en-US" sz="2000" b="0" dirty="0" smtClean="0"/>
              <a:t>Cs</a:t>
            </a:r>
            <a:r>
              <a:rPr lang="ru-RU" sz="2000" b="0" dirty="0" smtClean="0"/>
              <a:t>, точечным источником типа ОСГИ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xmlns="" val="277891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D960845-A69C-B68A-253D-1BBAE58D5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8164" y="0"/>
            <a:ext cx="12670677" cy="69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378621BF-AE5D-17F2-49A8-3FD74997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686" y="285728"/>
            <a:ext cx="8041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 smtClean="0">
                <a:solidFill>
                  <a:schemeClr val="bg1"/>
                </a:solidFill>
              </a:rPr>
              <a:t>Имитация объемной пробы </a:t>
            </a:r>
            <a:r>
              <a:rPr lang="en-US" sz="2400" i="1" dirty="0" smtClean="0">
                <a:solidFill>
                  <a:schemeClr val="bg1"/>
                </a:solidFill>
              </a:rPr>
              <a:t>CS-137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Объект 11">
            <a:extLst>
              <a:ext uri="{FF2B5EF4-FFF2-40B4-BE49-F238E27FC236}">
                <a16:creationId xmlns:a16="http://schemas.microsoft.com/office/drawing/2014/main" xmlns="" id="{AEF3B4C5-9C45-4C34-BCED-97A7C418BAD9}"/>
              </a:ext>
            </a:extLst>
          </p:cNvPr>
          <p:cNvSpPr txBox="1">
            <a:spLocks/>
          </p:cNvSpPr>
          <p:nvPr/>
        </p:nvSpPr>
        <p:spPr>
          <a:xfrm>
            <a:off x="526216" y="1071546"/>
            <a:ext cx="4500594" cy="66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0" dirty="0" smtClean="0"/>
              <a:t>Геометрия взаимного расположения насадок и точечного источника </a:t>
            </a:r>
            <a:r>
              <a:rPr lang="ru-RU" sz="1600" b="0" baseline="30000" dirty="0" smtClean="0"/>
              <a:t>137</a:t>
            </a:r>
            <a:r>
              <a:rPr lang="en-US" sz="1600" b="0" dirty="0" smtClean="0"/>
              <a:t>Cs</a:t>
            </a:r>
            <a:r>
              <a:rPr lang="ru-RU" sz="1600" b="0" dirty="0" smtClean="0"/>
              <a:t> </a:t>
            </a:r>
            <a:endParaRPr lang="en-US" sz="1600" b="0" dirty="0"/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4673703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97654" y="5286388"/>
            <a:ext cx="450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 – место установки источника ОСГИ; 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 – насадка №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1; 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3 – насадка №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2;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4 – блок детектирования.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перт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876" y="2071448"/>
            <a:ext cx="6404689" cy="42766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40662" y="1785926"/>
            <a:ext cx="150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Геометрия 4</a:t>
            </a:r>
            <a:endParaRPr lang="ru-RU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455438" y="107154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/>
              <a:t>Спектр, полученный при измерении точечного источника </a:t>
            </a:r>
            <a:r>
              <a:rPr lang="ru-RU" sz="1600" b="0" baseline="30000" dirty="0" smtClean="0"/>
              <a:t>137</a:t>
            </a:r>
            <a:r>
              <a:rPr lang="en-US" sz="1600" b="0" dirty="0" smtClean="0"/>
              <a:t>Cs</a:t>
            </a:r>
            <a:r>
              <a:rPr lang="ru-RU" sz="1600" b="0" dirty="0" smtClean="0"/>
              <a:t>  в геометрии 4, в сравнении с спектром, полученным от образцового </a:t>
            </a:r>
            <a:r>
              <a:rPr lang="ru-RU" sz="1600" b="0" dirty="0" err="1" smtClean="0"/>
              <a:t>радионуклидного</a:t>
            </a:r>
            <a:r>
              <a:rPr lang="ru-RU" sz="1600" b="0" dirty="0" smtClean="0"/>
              <a:t> раствора.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xmlns="" val="59958374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827</Words>
  <Application>Microsoft Office PowerPoint</Application>
  <PresentationFormat>Произвольный</PresentationFormat>
  <Paragraphs>165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2015-09-29T12:14:18Z</dcterms:created>
  <dcterms:modified xsi:type="dcterms:W3CDTF">2023-10-13T09:11:06Z</dcterms:modified>
</cp:coreProperties>
</file>