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04" r:id="rId4"/>
  </p:sldMasterIdLst>
  <p:notesMasterIdLst>
    <p:notesMasterId r:id="rId19"/>
  </p:notesMasterIdLst>
  <p:handoutMasterIdLst>
    <p:handoutMasterId r:id="rId20"/>
  </p:handoutMasterIdLst>
  <p:sldIdLst>
    <p:sldId id="2978" r:id="rId5"/>
    <p:sldId id="3051" r:id="rId6"/>
    <p:sldId id="3055" r:id="rId7"/>
    <p:sldId id="3059" r:id="rId8"/>
    <p:sldId id="3068" r:id="rId9"/>
    <p:sldId id="3054" r:id="rId10"/>
    <p:sldId id="3067" r:id="rId11"/>
    <p:sldId id="3015" r:id="rId12"/>
    <p:sldId id="3063" r:id="rId13"/>
    <p:sldId id="3066" r:id="rId14"/>
    <p:sldId id="3062" r:id="rId15"/>
    <p:sldId id="3064" r:id="rId16"/>
    <p:sldId id="3065" r:id="rId17"/>
    <p:sldId id="3016" r:id="rId18"/>
  </p:sldIdLst>
  <p:sldSz cx="9144000" cy="5143500" type="screen16x9"/>
  <p:notesSz cx="6858000" cy="9144000"/>
  <p:defaultTextStyle>
    <a:defPPr>
      <a:defRPr lang="en-US"/>
    </a:defPPr>
    <a:lvl1pPr marL="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408" userDrawn="1">
          <p15:clr>
            <a:srgbClr val="A4A3A4"/>
          </p15:clr>
        </p15:guide>
        <p15:guide id="5" pos="5375" userDrawn="1">
          <p15:clr>
            <a:srgbClr val="A4A3A4"/>
          </p15:clr>
        </p15:guide>
        <p15:guide id="6" orient="horz" pos="1076" userDrawn="1">
          <p15:clr>
            <a:srgbClr val="A4A3A4"/>
          </p15:clr>
        </p15:guide>
        <p15:guide id="7" orient="horz" pos="1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304"/>
    <a:srgbClr val="00A651"/>
    <a:srgbClr val="FAA61A"/>
    <a:srgbClr val="8E8E8E"/>
    <a:srgbClr val="00421D"/>
    <a:srgbClr val="C5B922"/>
    <a:srgbClr val="95AA29"/>
    <a:srgbClr val="C3B822"/>
    <a:srgbClr val="FFFFFF"/>
    <a:srgbClr val="DBA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76451" autoAdjust="0"/>
  </p:normalViewPr>
  <p:slideViewPr>
    <p:cSldViewPr snapToGrid="0">
      <p:cViewPr varScale="1">
        <p:scale>
          <a:sx n="90" d="100"/>
          <a:sy n="90" d="100"/>
        </p:scale>
        <p:origin x="1195" y="0"/>
      </p:cViewPr>
      <p:guideLst>
        <p:guide orient="horz" pos="2822"/>
        <p:guide pos="158"/>
        <p:guide pos="5602"/>
        <p:guide pos="408"/>
        <p:guide pos="5375"/>
        <p:guide orient="horz" pos="1076"/>
        <p:guide orient="horz" pos="1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Grid="0">
      <p:cViewPr>
        <p:scale>
          <a:sx n="118" d="100"/>
          <a:sy n="118" d="100"/>
        </p:scale>
        <p:origin x="8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Лист4!$D$5:$D$10</c:f>
              <c:strCache>
                <c:ptCount val="6"/>
                <c:pt idx="0">
                  <c:v>СТСО ДРМ</c:v>
                </c:pt>
                <c:pt idx="1">
                  <c:v>Поисковые приборы</c:v>
                </c:pt>
                <c:pt idx="2">
                  <c:v>Индивидуальные дозиметры</c:v>
                </c:pt>
                <c:pt idx="3">
                  <c:v>Универсальные дозиметры</c:v>
                </c:pt>
                <c:pt idx="4">
                  <c:v>Радиометры-спектрометры</c:v>
                </c:pt>
                <c:pt idx="5">
                  <c:v>Спектрометры</c:v>
                </c:pt>
              </c:strCache>
            </c:strRef>
          </c:cat>
          <c:val>
            <c:numRef>
              <c:f>Лист4!$E$5:$E$10</c:f>
              <c:numCache>
                <c:formatCode>#,##0</c:formatCode>
                <c:ptCount val="6"/>
                <c:pt idx="0">
                  <c:v>1394</c:v>
                </c:pt>
                <c:pt idx="1">
                  <c:v>3534</c:v>
                </c:pt>
                <c:pt idx="2">
                  <c:v>3278</c:v>
                </c:pt>
                <c:pt idx="3">
                  <c:v>341</c:v>
                </c:pt>
                <c:pt idx="4">
                  <c:v>651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303376704"/>
        <c:axId val="303374744"/>
      </c:barChart>
      <c:catAx>
        <c:axId val="30337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4744"/>
        <c:crosses val="autoZero"/>
        <c:auto val="1"/>
        <c:lblAlgn val="ctr"/>
        <c:lblOffset val="100"/>
        <c:noMultiLvlLbl val="0"/>
      </c:catAx>
      <c:valAx>
        <c:axId val="303374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Количество, шт.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6704"/>
        <c:crosses val="autoZero"/>
        <c:crossBetween val="between"/>
      </c:valAx>
      <c:spPr>
        <a:noFill/>
        <a:ln>
          <a:solidFill>
            <a:schemeClr val="accent5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Лист1!$Q$5</c:f>
              <c:strCache>
                <c:ptCount val="1"/>
                <c:pt idx="0">
                  <c:v>СТСО ДРМ "Янтарь"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Лист1!$R$4:$W$4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Лист1!$R$5:$W$5</c:f>
              <c:numCache>
                <c:formatCode>General</c:formatCode>
                <c:ptCount val="6"/>
                <c:pt idx="0">
                  <c:v>67</c:v>
                </c:pt>
                <c:pt idx="1">
                  <c:v>71</c:v>
                </c:pt>
                <c:pt idx="2">
                  <c:v>78</c:v>
                </c:pt>
                <c:pt idx="3">
                  <c:v>91</c:v>
                </c:pt>
                <c:pt idx="4">
                  <c:v>99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Лист1!$Q$6</c:f>
              <c:strCache>
                <c:ptCount val="1"/>
                <c:pt idx="0">
                  <c:v>ИСП-РМ1401К-01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Лист1!$R$4:$W$4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Лист1!$R$6:$W$6</c:f>
              <c:numCache>
                <c:formatCode>General</c:formatCode>
                <c:ptCount val="6"/>
                <c:pt idx="0">
                  <c:v>92</c:v>
                </c:pt>
                <c:pt idx="1">
                  <c:v>96</c:v>
                </c:pt>
                <c:pt idx="2">
                  <c:v>98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Лист1!$Q$7</c:f>
              <c:strCache>
                <c:ptCount val="1"/>
                <c:pt idx="0">
                  <c:v>Все переносные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Лист1!$R$4:$W$4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Лист1!$R$7:$W$7</c:f>
              <c:numCache>
                <c:formatCode>General</c:formatCode>
                <c:ptCount val="6"/>
                <c:pt idx="0">
                  <c:v>88</c:v>
                </c:pt>
                <c:pt idx="1">
                  <c:v>91</c:v>
                </c:pt>
                <c:pt idx="2">
                  <c:v>95</c:v>
                </c:pt>
                <c:pt idx="3">
                  <c:v>98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3375136"/>
        <c:axId val="303371216"/>
      </c:barChart>
      <c:dateAx>
        <c:axId val="30337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ru-RU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Годы</a:t>
                </a: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1216"/>
        <c:crosses val="autoZero"/>
        <c:auto val="0"/>
        <c:lblOffset val="100"/>
        <c:baseTimeUnit val="days"/>
      </c:dateAx>
      <c:valAx>
        <c:axId val="3033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100" b="1" dirty="0" smtClean="0">
                    <a:latin typeface="Arial Narrow" panose="020B0606020202030204" pitchFamily="34" charset="0"/>
                  </a:rPr>
                  <a:t>Доля технических средств с истекшим сроком эксплуатации, %</a:t>
                </a:r>
                <a:endParaRPr lang="ru-RU" sz="1100" b="1" dirty="0">
                  <a:latin typeface="Arial Narrow" panose="020B0606020202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58009929175899E-2"/>
          <c:y val="3.081232492997199E-2"/>
          <c:w val="0.92502433116078076"/>
          <c:h val="0.82996691590021832"/>
        </c:manualLayout>
      </c:layout>
      <c:lineChart>
        <c:grouping val="standard"/>
        <c:varyColors val="0"/>
        <c:ser>
          <c:idx val="0"/>
          <c:order val="0"/>
          <c:tx>
            <c:strRef>
              <c:f>'Для тезисов'!$C$17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'Для тезисов'!$C$18:$C$25</c:f>
              <c:strCache>
                <c:ptCount val="8"/>
                <c:pt idx="0">
                  <c:v>ДКГ-РМ1203М</c:v>
                </c:pt>
                <c:pt idx="1">
                  <c:v>ДКГ-РМ1621</c:v>
                </c:pt>
                <c:pt idx="2">
                  <c:v>ДКГ-РМ1610</c:v>
                </c:pt>
                <c:pt idx="3">
                  <c:v>ДКС-АТ1123</c:v>
                </c:pt>
                <c:pt idx="4">
                  <c:v>ИСП-РМ1401К-01</c:v>
                </c:pt>
                <c:pt idx="5">
                  <c:v>ИСП-РМ1401К-01М</c:v>
                </c:pt>
                <c:pt idx="6">
                  <c:v>МКС-А03</c:v>
                </c:pt>
                <c:pt idx="7">
                  <c:v>Расчетное 
значение МЭД</c:v>
                </c:pt>
              </c:strCache>
            </c:strRef>
          </c:cat>
          <c:val>
            <c:numRef>
              <c:f>'Для тезисов'!$C$18:$C$25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'Для тезисов'!$D$17</c:f>
              <c:strCache>
                <c:ptCount val="1"/>
                <c:pt idx="0">
                  <c:v>Cs-137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0147073637553962E-3"/>
                  <c:y val="-3.921568627450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935874982469605E-17"/>
                  <c:y val="-4.481792717086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871749964939211E-17"/>
                  <c:y val="-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441220912663173E-3"/>
                  <c:y val="-4.2016806722689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147073637554144E-3"/>
                  <c:y val="-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588294550216575E-3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774349992987842E-16"/>
                  <c:y val="-3.08123249299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132366273798731E-2"/>
                  <c:y val="-4.201680672268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17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ysDot"/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'Для тезисов'!$C$18:$C$25</c:f>
              <c:strCache>
                <c:ptCount val="8"/>
                <c:pt idx="0">
                  <c:v>ДКГ-РМ1203М</c:v>
                </c:pt>
                <c:pt idx="1">
                  <c:v>ДКГ-РМ1621</c:v>
                </c:pt>
                <c:pt idx="2">
                  <c:v>ДКГ-РМ1610</c:v>
                </c:pt>
                <c:pt idx="3">
                  <c:v>ДКС-АТ1123</c:v>
                </c:pt>
                <c:pt idx="4">
                  <c:v>ИСП-РМ1401К-01</c:v>
                </c:pt>
                <c:pt idx="5">
                  <c:v>ИСП-РМ1401К-01М</c:v>
                </c:pt>
                <c:pt idx="6">
                  <c:v>МКС-А03</c:v>
                </c:pt>
                <c:pt idx="7">
                  <c:v>Расчетное 
значение МЭД</c:v>
                </c:pt>
              </c:strCache>
            </c:strRef>
          </c:cat>
          <c:val>
            <c:numRef>
              <c:f>'Для тезисов'!$D$18:$D$25</c:f>
              <c:numCache>
                <c:formatCode>General</c:formatCode>
                <c:ptCount val="8"/>
                <c:pt idx="0">
                  <c:v>0.47</c:v>
                </c:pt>
                <c:pt idx="1">
                  <c:v>0.51</c:v>
                </c:pt>
                <c:pt idx="2">
                  <c:v>0.52</c:v>
                </c:pt>
                <c:pt idx="3">
                  <c:v>0.36</c:v>
                </c:pt>
                <c:pt idx="4">
                  <c:v>0.45</c:v>
                </c:pt>
                <c:pt idx="5">
                  <c:v>0.33</c:v>
                </c:pt>
                <c:pt idx="6">
                  <c:v>0.44</c:v>
                </c:pt>
                <c:pt idx="7">
                  <c:v>0.43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'Для тезисов'!$E$17</c:f>
              <c:strCache>
                <c:ptCount val="1"/>
                <c:pt idx="0">
                  <c:v>Ba-133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6935874982469605E-17"/>
                  <c:y val="-3.641456582633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47073637554144E-3"/>
                  <c:y val="3.641456582633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'Для тезисов'!$C$18:$C$25</c:f>
              <c:strCache>
                <c:ptCount val="8"/>
                <c:pt idx="0">
                  <c:v>ДКГ-РМ1203М</c:v>
                </c:pt>
                <c:pt idx="1">
                  <c:v>ДКГ-РМ1621</c:v>
                </c:pt>
                <c:pt idx="2">
                  <c:v>ДКГ-РМ1610</c:v>
                </c:pt>
                <c:pt idx="3">
                  <c:v>ДКС-АТ1123</c:v>
                </c:pt>
                <c:pt idx="4">
                  <c:v>ИСП-РМ1401К-01</c:v>
                </c:pt>
                <c:pt idx="5">
                  <c:v>ИСП-РМ1401К-01М</c:v>
                </c:pt>
                <c:pt idx="6">
                  <c:v>МКС-А03</c:v>
                </c:pt>
                <c:pt idx="7">
                  <c:v>Расчетное 
значение МЭД</c:v>
                </c:pt>
              </c:strCache>
            </c:strRef>
          </c:cat>
          <c:val>
            <c:numRef>
              <c:f>'Для тезисов'!$E$18:$E$25</c:f>
              <c:numCache>
                <c:formatCode>General</c:formatCode>
                <c:ptCount val="8"/>
                <c:pt idx="0">
                  <c:v>0.96</c:v>
                </c:pt>
                <c:pt idx="1">
                  <c:v>1.63</c:v>
                </c:pt>
                <c:pt idx="2">
                  <c:v>1.08</c:v>
                </c:pt>
                <c:pt idx="3">
                  <c:v>1.24</c:v>
                </c:pt>
                <c:pt idx="4">
                  <c:v>2.63</c:v>
                </c:pt>
                <c:pt idx="5">
                  <c:v>1.78</c:v>
                </c:pt>
                <c:pt idx="6">
                  <c:v>1.05</c:v>
                </c:pt>
                <c:pt idx="7">
                  <c:v>1.77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'Для тезисов'!$F$17</c:f>
              <c:strCache>
                <c:ptCount val="1"/>
                <c:pt idx="0">
                  <c:v>Eu-152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41220912662436E-3"/>
                  <c:y val="-5.602240896358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161781001309559E-2"/>
                  <c:y val="5.042016806722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441220912662436E-3"/>
                  <c:y val="-5.882352941176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871749964939211E-17"/>
                  <c:y val="-5.042016806722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774349992987842E-16"/>
                  <c:y val="-3.641456582633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088244182532487E-2"/>
                  <c:y val="1.680672268907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'Для тезисов'!$C$18:$C$25</c:f>
              <c:strCache>
                <c:ptCount val="8"/>
                <c:pt idx="0">
                  <c:v>ДКГ-РМ1203М</c:v>
                </c:pt>
                <c:pt idx="1">
                  <c:v>ДКГ-РМ1621</c:v>
                </c:pt>
                <c:pt idx="2">
                  <c:v>ДКГ-РМ1610</c:v>
                </c:pt>
                <c:pt idx="3">
                  <c:v>ДКС-АТ1123</c:v>
                </c:pt>
                <c:pt idx="4">
                  <c:v>ИСП-РМ1401К-01</c:v>
                </c:pt>
                <c:pt idx="5">
                  <c:v>ИСП-РМ1401К-01М</c:v>
                </c:pt>
                <c:pt idx="6">
                  <c:v>МКС-А03</c:v>
                </c:pt>
                <c:pt idx="7">
                  <c:v>Расчетное 
значение МЭД</c:v>
                </c:pt>
              </c:strCache>
            </c:strRef>
          </c:cat>
          <c:val>
            <c:numRef>
              <c:f>'Для тезисов'!$F$18:$F$25</c:f>
              <c:numCache>
                <c:formatCode>General</c:formatCode>
                <c:ptCount val="8"/>
                <c:pt idx="0">
                  <c:v>1.22</c:v>
                </c:pt>
                <c:pt idx="1">
                  <c:v>1.36</c:v>
                </c:pt>
                <c:pt idx="2">
                  <c:v>1.3</c:v>
                </c:pt>
                <c:pt idx="3">
                  <c:v>0.92</c:v>
                </c:pt>
                <c:pt idx="4">
                  <c:v>1.5</c:v>
                </c:pt>
                <c:pt idx="5">
                  <c:v>1.1599999999999999</c:v>
                </c:pt>
                <c:pt idx="6">
                  <c:v>0.84</c:v>
                </c:pt>
                <c:pt idx="7">
                  <c:v>1.1100000000000001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'Для тезисов'!$G$17</c:f>
              <c:strCache>
                <c:ptCount val="1"/>
                <c:pt idx="0">
                  <c:v>Co-60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185156147249895E-3"/>
                  <c:y val="-2.52100840336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67244349135861E-17"/>
                  <c:y val="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801120448179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110936883498481E-3"/>
                  <c:y val="-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'Для тезисов'!$C$18:$C$25</c:f>
              <c:strCache>
                <c:ptCount val="8"/>
                <c:pt idx="0">
                  <c:v>ДКГ-РМ1203М</c:v>
                </c:pt>
                <c:pt idx="1">
                  <c:v>ДКГ-РМ1621</c:v>
                </c:pt>
                <c:pt idx="2">
                  <c:v>ДКГ-РМ1610</c:v>
                </c:pt>
                <c:pt idx="3">
                  <c:v>ДКС-АТ1123</c:v>
                </c:pt>
                <c:pt idx="4">
                  <c:v>ИСП-РМ1401К-01</c:v>
                </c:pt>
                <c:pt idx="5">
                  <c:v>ИСП-РМ1401К-01М</c:v>
                </c:pt>
                <c:pt idx="6">
                  <c:v>МКС-А03</c:v>
                </c:pt>
                <c:pt idx="7">
                  <c:v>Расчетное 
значение МЭД</c:v>
                </c:pt>
              </c:strCache>
            </c:strRef>
          </c:cat>
          <c:val>
            <c:numRef>
              <c:f>'Для тезисов'!$G$18:$G$25</c:f>
              <c:numCache>
                <c:formatCode>General</c:formatCode>
                <c:ptCount val="8"/>
                <c:pt idx="0">
                  <c:v>3.17</c:v>
                </c:pt>
                <c:pt idx="1">
                  <c:v>3.1</c:v>
                </c:pt>
                <c:pt idx="2">
                  <c:v>3.5</c:v>
                </c:pt>
                <c:pt idx="3">
                  <c:v>2.23</c:v>
                </c:pt>
                <c:pt idx="4">
                  <c:v>2.92</c:v>
                </c:pt>
                <c:pt idx="5">
                  <c:v>2.68</c:v>
                </c:pt>
                <c:pt idx="6">
                  <c:v>2.12</c:v>
                </c:pt>
                <c:pt idx="7">
                  <c:v>3.19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373176"/>
        <c:axId val="303372000"/>
      </c:lineChart>
      <c:catAx>
        <c:axId val="3033731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2000"/>
        <c:crosses val="autoZero"/>
        <c:auto val="1"/>
        <c:lblAlgn val="ctr"/>
        <c:lblOffset val="100"/>
        <c:noMultiLvlLbl val="0"/>
      </c:catAx>
      <c:valAx>
        <c:axId val="3033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3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2530203795329908"/>
          <c:y val="4.2016806722689079E-2"/>
          <c:w val="0.49690748819630587"/>
          <c:h val="5.7432894417609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99771185144052E-2"/>
          <c:y val="3.1635028241678936E-2"/>
          <c:w val="0.94583397084028864"/>
          <c:h val="0.68263431696305543"/>
        </c:manualLayout>
      </c:layout>
      <c:lineChart>
        <c:grouping val="standard"/>
        <c:varyColors val="0"/>
        <c:ser>
          <c:idx val="0"/>
          <c:order val="0"/>
          <c:tx>
            <c:strRef>
              <c:f>'Сравнительные испытания (3)'!$D$8</c:f>
              <c:strCache>
                <c:ptCount val="1"/>
                <c:pt idx="0">
                  <c:v>Cs-137,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56142471297426E-3"/>
                  <c:y val="4.581902040136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276441904127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03099909969399E-2"/>
                  <c:y val="3.054601360091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437428314198283E-3"/>
                  <c:y val="4.581902040136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18714157099141E-3"/>
                  <c:y val="3.360061496100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3.970981768118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4967868061674413E-17"/>
                  <c:y val="3.665521632109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3156142471297426E-3"/>
                  <c:y val="3.6655216321095849E-2"/>
                </c:manualLayout>
              </c:layout>
              <c:tx>
                <c:rich>
                  <a:bodyPr/>
                  <a:lstStyle/>
                  <a:p>
                    <a:fld id="{B1AE269B-E830-4AB8-9959-1D6342D0D43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3156142471297426E-3"/>
                  <c:y val="3.970981768118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156142471297426E-3"/>
                  <c:y val="2.7491412240821887E-2"/>
                </c:manualLayout>
              </c:layout>
              <c:tx>
                <c:rich>
                  <a:bodyPr/>
                  <a:lstStyle/>
                  <a:p>
                    <a:fld id="{2BA9639B-CAC6-4F20-8EDC-ADF2C53552C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"/>
                  <c:y val="3.6655216321095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2776074894029515E-3"/>
                  <c:y val="-3.451093990001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'Сравнительные испытания (3)'!$C$9:$C$20</c:f>
              <c:strCache>
                <c:ptCount val="12"/>
                <c:pt idx="0">
                  <c:v>ДКГ-РМ1211</c:v>
                </c:pt>
                <c:pt idx="1">
                  <c:v>МКС-15Д «Снегирь»</c:v>
                </c:pt>
                <c:pt idx="2">
                  <c:v>МКС-РМ1405</c:v>
                </c:pt>
                <c:pt idx="3">
                  <c:v>МКС-АТ6130</c:v>
                </c:pt>
                <c:pt idx="4">
                  <c:v>ДКГ-РМ1203М</c:v>
                </c:pt>
                <c:pt idx="5">
                  <c:v>ДКГ-РМ1621</c:v>
                </c:pt>
                <c:pt idx="6">
                  <c:v>ДКГ-РМ1610</c:v>
                </c:pt>
                <c:pt idx="7">
                  <c:v>ДКС-АТ1123</c:v>
                </c:pt>
                <c:pt idx="8">
                  <c:v>ИСП-РМ1401К-01</c:v>
                </c:pt>
                <c:pt idx="9">
                  <c:v>ИСП-РМ1401К-01М</c:v>
                </c:pt>
                <c:pt idx="10">
                  <c:v>МКС-А03</c:v>
                </c:pt>
                <c:pt idx="11">
                  <c:v>Расчетное значение</c:v>
                </c:pt>
              </c:strCache>
            </c:strRef>
          </c:cat>
          <c:val>
            <c:numRef>
              <c:f>'Сравнительные испытания (3)'!$D$9:$D$20</c:f>
              <c:numCache>
                <c:formatCode>General</c:formatCode>
                <c:ptCount val="12"/>
                <c:pt idx="0">
                  <c:v>0.53</c:v>
                </c:pt>
                <c:pt idx="1">
                  <c:v>0.49</c:v>
                </c:pt>
                <c:pt idx="2">
                  <c:v>0.5</c:v>
                </c:pt>
                <c:pt idx="3">
                  <c:v>0.53</c:v>
                </c:pt>
                <c:pt idx="4">
                  <c:v>0.47</c:v>
                </c:pt>
                <c:pt idx="5">
                  <c:v>0.51</c:v>
                </c:pt>
                <c:pt idx="6">
                  <c:v>0.52</c:v>
                </c:pt>
                <c:pt idx="7">
                  <c:v>0.36</c:v>
                </c:pt>
                <c:pt idx="8">
                  <c:v>0.45</c:v>
                </c:pt>
                <c:pt idx="9">
                  <c:v>0.33</c:v>
                </c:pt>
                <c:pt idx="10">
                  <c:v>0.44</c:v>
                </c:pt>
                <c:pt idx="11">
                  <c:v>0.43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'Сравнительные испытания (3)'!$E$8</c:f>
              <c:strCache>
                <c:ptCount val="1"/>
                <c:pt idx="0">
                  <c:v>Ba-133,</c:v>
                </c:pt>
              </c:strCache>
            </c:strRef>
          </c:tx>
          <c:spPr>
            <a:ln w="158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squar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56142471297426E-3"/>
                  <c:y val="3.665521632109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18714157099141E-3"/>
                  <c:y val="3.665521632109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156142471297426E-3"/>
                  <c:y val="2.749141224082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718714157099141E-3"/>
                  <c:y val="-3.360061496100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9169BBA-762D-4BE6-A5F4-86417B6E480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8593570785495714E-3"/>
                  <c:y val="-3.054601360091326E-2"/>
                </c:manualLayout>
              </c:layout>
              <c:tx>
                <c:rich>
                  <a:bodyPr/>
                  <a:lstStyle/>
                  <a:p>
                    <a:fld id="{F7DD31E3-7C6A-4FF4-B3B5-D12E367EA06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0631228494259551E-2"/>
                  <c:y val="3.665521632109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874856628397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7F6BCF2-8C03-4BF2-9978-D52D5F18195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81BE411-75B4-4201-A979-56494506B2C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3.1893685482778454E-2"/>
                  <c:y val="-4.8873621761461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8220859915224469E-3"/>
                  <c:y val="-4.026276321668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'Сравнительные испытания (3)'!$C$9:$C$20</c:f>
              <c:strCache>
                <c:ptCount val="12"/>
                <c:pt idx="0">
                  <c:v>ДКГ-РМ1211</c:v>
                </c:pt>
                <c:pt idx="1">
                  <c:v>МКС-15Д «Снегирь»</c:v>
                </c:pt>
                <c:pt idx="2">
                  <c:v>МКС-РМ1405</c:v>
                </c:pt>
                <c:pt idx="3">
                  <c:v>МКС-АТ6130</c:v>
                </c:pt>
                <c:pt idx="4">
                  <c:v>ДКГ-РМ1203М</c:v>
                </c:pt>
                <c:pt idx="5">
                  <c:v>ДКГ-РМ1621</c:v>
                </c:pt>
                <c:pt idx="6">
                  <c:v>ДКГ-РМ1610</c:v>
                </c:pt>
                <c:pt idx="7">
                  <c:v>ДКС-АТ1123</c:v>
                </c:pt>
                <c:pt idx="8">
                  <c:v>ИСП-РМ1401К-01</c:v>
                </c:pt>
                <c:pt idx="9">
                  <c:v>ИСП-РМ1401К-01М</c:v>
                </c:pt>
                <c:pt idx="10">
                  <c:v>МКС-А03</c:v>
                </c:pt>
                <c:pt idx="11">
                  <c:v>Расчетное значение</c:v>
                </c:pt>
              </c:strCache>
            </c:strRef>
          </c:cat>
          <c:val>
            <c:numRef>
              <c:f>'Сравнительные испытания (3)'!$E$9:$E$20</c:f>
              <c:numCache>
                <c:formatCode>General</c:formatCode>
                <c:ptCount val="12"/>
                <c:pt idx="0">
                  <c:v>1.34</c:v>
                </c:pt>
                <c:pt idx="1">
                  <c:v>1.25</c:v>
                </c:pt>
                <c:pt idx="2">
                  <c:v>1.1299999999999999</c:v>
                </c:pt>
                <c:pt idx="3">
                  <c:v>1.35</c:v>
                </c:pt>
                <c:pt idx="4">
                  <c:v>0.96</c:v>
                </c:pt>
                <c:pt idx="5">
                  <c:v>1.63</c:v>
                </c:pt>
                <c:pt idx="6">
                  <c:v>1.08</c:v>
                </c:pt>
                <c:pt idx="7">
                  <c:v>1.24</c:v>
                </c:pt>
                <c:pt idx="8">
                  <c:v>2.63</c:v>
                </c:pt>
                <c:pt idx="9">
                  <c:v>1.78</c:v>
                </c:pt>
                <c:pt idx="10">
                  <c:v>1.05</c:v>
                </c:pt>
                <c:pt idx="11">
                  <c:v>1.77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'Сравнительные испытания (3)'!$F$8</c:f>
              <c:strCache>
                <c:ptCount val="1"/>
                <c:pt idx="0">
                  <c:v>Eu-152,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581902040136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18714157099141E-3"/>
                  <c:y val="-3.665521632109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156142471297426E-3"/>
                  <c:y val="-4.581902040136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874856628396566E-3"/>
                  <c:y val="4.276441904127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758717153933629E-8"/>
                  <c:y val="-6.1092027201826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4821103072271E-2"/>
                      <c:h val="7.631933524177771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5946842741389293E-2"/>
                  <c:y val="3.970981768118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156142471298077E-3"/>
                  <c:y val="-3.360061496100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3610EA0-D6F0-409F-8C32-23C28ADED4D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3156142471297426E-3"/>
                  <c:y val="-9.1638040802739622E-3"/>
                </c:manualLayout>
              </c:layout>
              <c:tx>
                <c:rich>
                  <a:bodyPr/>
                  <a:lstStyle/>
                  <a:p>
                    <a:fld id="{2E4660CC-219F-4889-B8E1-E7A58E41165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1.5946842741389359E-2"/>
                  <c:y val="-2.749141224082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631228494259485E-2"/>
                  <c:y val="1.8327608160547924E-2"/>
                </c:manualLayout>
              </c:layout>
              <c:tx>
                <c:rich>
                  <a:bodyPr/>
                  <a:lstStyle/>
                  <a:p>
                    <a:fld id="{FAC82140-2B3B-48D8-A7A7-CA66A7FE28C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0"/>
                  <c:y val="-2.8759116583344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'Сравнительные испытания (3)'!$C$9:$C$20</c:f>
              <c:strCache>
                <c:ptCount val="12"/>
                <c:pt idx="0">
                  <c:v>ДКГ-РМ1211</c:v>
                </c:pt>
                <c:pt idx="1">
                  <c:v>МКС-15Д «Снегирь»</c:v>
                </c:pt>
                <c:pt idx="2">
                  <c:v>МКС-РМ1405</c:v>
                </c:pt>
                <c:pt idx="3">
                  <c:v>МКС-АТ6130</c:v>
                </c:pt>
                <c:pt idx="4">
                  <c:v>ДКГ-РМ1203М</c:v>
                </c:pt>
                <c:pt idx="5">
                  <c:v>ДКГ-РМ1621</c:v>
                </c:pt>
                <c:pt idx="6">
                  <c:v>ДКГ-РМ1610</c:v>
                </c:pt>
                <c:pt idx="7">
                  <c:v>ДКС-АТ1123</c:v>
                </c:pt>
                <c:pt idx="8">
                  <c:v>ИСП-РМ1401К-01</c:v>
                </c:pt>
                <c:pt idx="9">
                  <c:v>ИСП-РМ1401К-01М</c:v>
                </c:pt>
                <c:pt idx="10">
                  <c:v>МКС-А03</c:v>
                </c:pt>
                <c:pt idx="11">
                  <c:v>Расчетное значение</c:v>
                </c:pt>
              </c:strCache>
            </c:strRef>
          </c:cat>
          <c:val>
            <c:numRef>
              <c:f>'Сравнительные испытания (3)'!$F$9:$F$20</c:f>
              <c:numCache>
                <c:formatCode>General</c:formatCode>
                <c:ptCount val="12"/>
                <c:pt idx="0">
                  <c:v>1.37</c:v>
                </c:pt>
                <c:pt idx="1">
                  <c:v>1.37</c:v>
                </c:pt>
                <c:pt idx="2">
                  <c:v>1.42</c:v>
                </c:pt>
                <c:pt idx="3">
                  <c:v>1.27</c:v>
                </c:pt>
                <c:pt idx="4">
                  <c:v>1.22</c:v>
                </c:pt>
                <c:pt idx="5">
                  <c:v>1.36</c:v>
                </c:pt>
                <c:pt idx="6">
                  <c:v>1.3</c:v>
                </c:pt>
                <c:pt idx="7">
                  <c:v>0.92</c:v>
                </c:pt>
                <c:pt idx="8">
                  <c:v>1.5</c:v>
                </c:pt>
                <c:pt idx="9">
                  <c:v>1.1599999999999999</c:v>
                </c:pt>
                <c:pt idx="10">
                  <c:v>0.84</c:v>
                </c:pt>
                <c:pt idx="11">
                  <c:v>1.1100000000000001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'Сравнительные испытания (3)'!$G$8</c:f>
              <c:strCache>
                <c:ptCount val="1"/>
                <c:pt idx="0">
                  <c:v>Co-60,</c:v>
                </c:pt>
              </c:strCache>
            </c:strRef>
          </c:tx>
          <c:spPr>
            <a:ln w="158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triang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3ABF7E86-F06A-4AF6-947F-52D0822B3FB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F326143-6430-44E4-BE9B-E811DF6D1A4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7718714157099467E-3"/>
                  <c:y val="-3.970981768118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56142471297426E-3"/>
                  <c:y val="-5.498282448164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36006149610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37428314198933E-3"/>
                  <c:y val="-5.498282448164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88C5DF4-2314-48DE-AB9C-C73B0548B50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8C47335-8CE2-4915-B4AC-B3939B7E6C4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7718714157099141E-3"/>
                  <c:y val="-4.276441904127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0B567FF-D4DB-4962-B6A7-089DEA2ABA8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2.9110429957612234E-3"/>
                  <c:y val="-2.5883204925010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'Сравнительные испытания (3)'!$C$9:$C$20</c:f>
              <c:strCache>
                <c:ptCount val="12"/>
                <c:pt idx="0">
                  <c:v>ДКГ-РМ1211</c:v>
                </c:pt>
                <c:pt idx="1">
                  <c:v>МКС-15Д «Снегирь»</c:v>
                </c:pt>
                <c:pt idx="2">
                  <c:v>МКС-РМ1405</c:v>
                </c:pt>
                <c:pt idx="3">
                  <c:v>МКС-АТ6130</c:v>
                </c:pt>
                <c:pt idx="4">
                  <c:v>ДКГ-РМ1203М</c:v>
                </c:pt>
                <c:pt idx="5">
                  <c:v>ДКГ-РМ1621</c:v>
                </c:pt>
                <c:pt idx="6">
                  <c:v>ДКГ-РМ1610</c:v>
                </c:pt>
                <c:pt idx="7">
                  <c:v>ДКС-АТ1123</c:v>
                </c:pt>
                <c:pt idx="8">
                  <c:v>ИСП-РМ1401К-01</c:v>
                </c:pt>
                <c:pt idx="9">
                  <c:v>ИСП-РМ1401К-01М</c:v>
                </c:pt>
                <c:pt idx="10">
                  <c:v>МКС-А03</c:v>
                </c:pt>
                <c:pt idx="11">
                  <c:v>Расчетное значение</c:v>
                </c:pt>
              </c:strCache>
            </c:strRef>
          </c:cat>
          <c:val>
            <c:numRef>
              <c:f>'Сравнительные испытания (3)'!$G$9:$G$20</c:f>
              <c:numCache>
                <c:formatCode>General</c:formatCode>
                <c:ptCount val="12"/>
                <c:pt idx="0">
                  <c:v>3.64</c:v>
                </c:pt>
                <c:pt idx="1">
                  <c:v>2.27</c:v>
                </c:pt>
                <c:pt idx="2">
                  <c:v>3.06</c:v>
                </c:pt>
                <c:pt idx="3">
                  <c:v>2.98</c:v>
                </c:pt>
                <c:pt idx="4">
                  <c:v>3.17</c:v>
                </c:pt>
                <c:pt idx="5">
                  <c:v>3.1</c:v>
                </c:pt>
                <c:pt idx="6">
                  <c:v>3.5</c:v>
                </c:pt>
                <c:pt idx="7">
                  <c:v>2.23</c:v>
                </c:pt>
                <c:pt idx="8">
                  <c:v>2.92</c:v>
                </c:pt>
                <c:pt idx="9">
                  <c:v>2.68</c:v>
                </c:pt>
                <c:pt idx="10">
                  <c:v>2.12</c:v>
                </c:pt>
                <c:pt idx="11">
                  <c:v>3.19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379840"/>
        <c:axId val="303377880"/>
      </c:lineChart>
      <c:catAx>
        <c:axId val="3033798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3377880"/>
        <c:crosses val="autoZero"/>
        <c:auto val="1"/>
        <c:lblAlgn val="ctr"/>
        <c:lblOffset val="100"/>
        <c:noMultiLvlLbl val="0"/>
      </c:catAx>
      <c:valAx>
        <c:axId val="30337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79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92113251033332"/>
          <c:y val="1.733585960659793E-2"/>
          <c:w val="0.531732194052567"/>
          <c:h val="5.7095790855533721E-2"/>
        </c:manualLayout>
      </c:layout>
      <c:overlay val="0"/>
      <c:spPr>
        <a:solidFill>
          <a:schemeClr val="bg2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38262-31C5-46F8-B992-D9B617EBC3B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BBAB93-6BDA-409E-978B-B26369F3E71D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/>
            <a:t>ОБНАРУЖЕНИЕ</a:t>
          </a:r>
          <a:endParaRPr lang="ru-RU" sz="1200" b="1" dirty="0"/>
        </a:p>
      </dgm:t>
    </dgm:pt>
    <dgm:pt modelId="{B63B7A56-3A45-4AD3-8836-E2B03847CD91}" type="parTrans" cxnId="{12F65258-29E7-4CCC-9F4E-2CA629A4E286}">
      <dgm:prSet/>
      <dgm:spPr/>
      <dgm:t>
        <a:bodyPr/>
        <a:lstStyle/>
        <a:p>
          <a:endParaRPr lang="ru-RU"/>
        </a:p>
      </dgm:t>
    </dgm:pt>
    <dgm:pt modelId="{E5CABB58-6414-4A4F-A180-D57B44705F0E}" type="sibTrans" cxnId="{12F65258-29E7-4CCC-9F4E-2CA629A4E286}">
      <dgm:prSet/>
      <dgm:spPr/>
      <dgm:t>
        <a:bodyPr/>
        <a:lstStyle/>
        <a:p>
          <a:endParaRPr lang="ru-RU"/>
        </a:p>
      </dgm:t>
    </dgm:pt>
    <dgm:pt modelId="{5E2B0D40-E5F4-4205-A236-9508D1F6CB58}">
      <dgm:prSet phldrT="[Текст]" custT="1"/>
      <dgm:spPr/>
      <dgm:t>
        <a:bodyPr/>
        <a:lstStyle/>
        <a:p>
          <a:r>
            <a:rPr lang="ru-RU" sz="1600" dirty="0" smtClean="0"/>
            <a:t>Объекты с повышенным уровнем ионизирующего излучения</a:t>
          </a:r>
          <a:endParaRPr lang="ru-RU" sz="1600" dirty="0"/>
        </a:p>
      </dgm:t>
    </dgm:pt>
    <dgm:pt modelId="{36FAAE46-D930-4D86-BB5B-7C8C8AAD450E}" type="parTrans" cxnId="{E09CF2AC-ADB1-4248-B3EA-56E2F52A6D58}">
      <dgm:prSet/>
      <dgm:spPr/>
      <dgm:t>
        <a:bodyPr/>
        <a:lstStyle/>
        <a:p>
          <a:endParaRPr lang="ru-RU"/>
        </a:p>
      </dgm:t>
    </dgm:pt>
    <dgm:pt modelId="{85D7C644-421F-4FAE-9641-8EBDA97C16BB}" type="sibTrans" cxnId="{E09CF2AC-ADB1-4248-B3EA-56E2F52A6D58}">
      <dgm:prSet/>
      <dgm:spPr/>
      <dgm:t>
        <a:bodyPr/>
        <a:lstStyle/>
        <a:p>
          <a:endParaRPr lang="ru-RU"/>
        </a:p>
      </dgm:t>
    </dgm:pt>
    <dgm:pt modelId="{ED4205ED-769A-4832-B3C6-EB6D1C603049}">
      <dgm:prSet phldrT="[Текст]" custT="1"/>
      <dgm:spPr/>
      <dgm:t>
        <a:bodyPr/>
        <a:lstStyle/>
        <a:p>
          <a:r>
            <a:rPr lang="ru-RU" sz="1200" b="1" dirty="0" smtClean="0"/>
            <a:t>ЛОКАЛИЗАЦИЯ</a:t>
          </a:r>
          <a:endParaRPr lang="ru-RU" sz="1200" b="1" dirty="0"/>
        </a:p>
      </dgm:t>
    </dgm:pt>
    <dgm:pt modelId="{F2E96DC5-F51F-4BB2-B5C0-0C7A1DC3B73D}" type="parTrans" cxnId="{41DBC77C-4987-41BD-B27B-52ED9518D18D}">
      <dgm:prSet/>
      <dgm:spPr/>
      <dgm:t>
        <a:bodyPr/>
        <a:lstStyle/>
        <a:p>
          <a:endParaRPr lang="ru-RU"/>
        </a:p>
      </dgm:t>
    </dgm:pt>
    <dgm:pt modelId="{6547AF3C-49D9-403B-8F63-CE418CDC4D2C}" type="sibTrans" cxnId="{41DBC77C-4987-41BD-B27B-52ED9518D18D}">
      <dgm:prSet/>
      <dgm:spPr/>
      <dgm:t>
        <a:bodyPr/>
        <a:lstStyle/>
        <a:p>
          <a:endParaRPr lang="ru-RU"/>
        </a:p>
      </dgm:t>
    </dgm:pt>
    <dgm:pt modelId="{636029E5-825D-4947-9CC8-CD09D1BA4EAC}">
      <dgm:prSet phldrT="[Текст]" custT="1"/>
      <dgm:spPr/>
      <dgm:t>
        <a:bodyPr/>
        <a:lstStyle/>
        <a:p>
          <a:r>
            <a:rPr lang="ru-RU" sz="1600" dirty="0" smtClean="0"/>
            <a:t>Источники</a:t>
          </a:r>
          <a:r>
            <a:rPr lang="ru-RU" sz="1300" dirty="0" smtClean="0"/>
            <a:t> </a:t>
          </a:r>
          <a:r>
            <a:rPr lang="ru-RU" sz="1600" dirty="0" smtClean="0"/>
            <a:t>ионизирующего излучения</a:t>
          </a:r>
          <a:endParaRPr lang="ru-RU" sz="1600" dirty="0"/>
        </a:p>
      </dgm:t>
    </dgm:pt>
    <dgm:pt modelId="{A3FF6FD6-E2F1-4E86-9CE8-D045D671F2D5}" type="parTrans" cxnId="{F3005EEA-59EB-44CB-96E8-B0227D4CE68E}">
      <dgm:prSet/>
      <dgm:spPr/>
      <dgm:t>
        <a:bodyPr/>
        <a:lstStyle/>
        <a:p>
          <a:endParaRPr lang="ru-RU"/>
        </a:p>
      </dgm:t>
    </dgm:pt>
    <dgm:pt modelId="{D42D1763-F8E5-4D3C-83DE-93A90C7229AD}" type="sibTrans" cxnId="{F3005EEA-59EB-44CB-96E8-B0227D4CE68E}">
      <dgm:prSet/>
      <dgm:spPr/>
      <dgm:t>
        <a:bodyPr/>
        <a:lstStyle/>
        <a:p>
          <a:endParaRPr lang="ru-RU"/>
        </a:p>
      </dgm:t>
    </dgm:pt>
    <dgm:pt modelId="{106F6001-09E2-40EB-B1A5-E92E6667F379}">
      <dgm:prSet phldrT="[Текст]" custT="1"/>
      <dgm:spPr/>
      <dgm:t>
        <a:bodyPr/>
        <a:lstStyle/>
        <a:p>
          <a:r>
            <a:rPr lang="ru-RU" sz="1200" b="1" dirty="0" smtClean="0"/>
            <a:t>ИЗМЕРЕНИЕ ХАРАКТЕРИСТИК</a:t>
          </a:r>
          <a:endParaRPr lang="ru-RU" sz="1200" b="1" dirty="0"/>
        </a:p>
      </dgm:t>
    </dgm:pt>
    <dgm:pt modelId="{B34E1A12-EA52-449A-9798-5BB317F1CC6C}" type="parTrans" cxnId="{F75EE95C-C3EA-4913-9B37-12ACA26FDFB7}">
      <dgm:prSet/>
      <dgm:spPr/>
      <dgm:t>
        <a:bodyPr/>
        <a:lstStyle/>
        <a:p>
          <a:endParaRPr lang="ru-RU"/>
        </a:p>
      </dgm:t>
    </dgm:pt>
    <dgm:pt modelId="{CB8A4C60-D686-47FE-8EFE-6A8F5A8CCE52}" type="sibTrans" cxnId="{F75EE95C-C3EA-4913-9B37-12ACA26FDFB7}">
      <dgm:prSet/>
      <dgm:spPr/>
      <dgm:t>
        <a:bodyPr/>
        <a:lstStyle/>
        <a:p>
          <a:endParaRPr lang="ru-RU"/>
        </a:p>
      </dgm:t>
    </dgm:pt>
    <dgm:pt modelId="{B4F49E3B-E444-46D5-9837-7B9037CE4D5B}">
      <dgm:prSet phldrT="[Текст]" custT="1"/>
      <dgm:spPr/>
      <dgm:t>
        <a:bodyPr/>
        <a:lstStyle/>
        <a:p>
          <a:pPr marL="0" indent="0" algn="l"/>
          <a:r>
            <a:rPr lang="ru-RU" sz="1400" dirty="0" smtClean="0"/>
            <a:t>активности и удельной активности радионуклидов; </a:t>
          </a:r>
          <a:endParaRPr lang="ru-RU" sz="1400" dirty="0"/>
        </a:p>
      </dgm:t>
    </dgm:pt>
    <dgm:pt modelId="{CDF20F37-D7B9-4FDD-91CA-FE6223D788E5}" type="parTrans" cxnId="{95AF8641-045F-4DAA-A4C3-634AC6FAE31A}">
      <dgm:prSet/>
      <dgm:spPr/>
      <dgm:t>
        <a:bodyPr/>
        <a:lstStyle/>
        <a:p>
          <a:endParaRPr lang="ru-RU"/>
        </a:p>
      </dgm:t>
    </dgm:pt>
    <dgm:pt modelId="{78069A80-8C21-402D-8EB1-CC73FBBE6592}" type="sibTrans" cxnId="{95AF8641-045F-4DAA-A4C3-634AC6FAE31A}">
      <dgm:prSet/>
      <dgm:spPr/>
      <dgm:t>
        <a:bodyPr/>
        <a:lstStyle/>
        <a:p>
          <a:endParaRPr lang="ru-RU"/>
        </a:p>
      </dgm:t>
    </dgm:pt>
    <dgm:pt modelId="{8E51998A-F8AD-4668-9324-5813059D9E6A}">
      <dgm:prSet phldrT="[Текст]" custT="1"/>
      <dgm:spPr/>
      <dgm:t>
        <a:bodyPr/>
        <a:lstStyle/>
        <a:p>
          <a:pPr marL="0" indent="0" algn="l"/>
          <a:r>
            <a:rPr lang="ru-RU" sz="1400" dirty="0" smtClean="0"/>
            <a:t>энергетического распределения (спектра) ионизирующего излучения;</a:t>
          </a:r>
          <a:endParaRPr lang="ru-RU" sz="1400" dirty="0"/>
        </a:p>
      </dgm:t>
    </dgm:pt>
    <dgm:pt modelId="{D702E4AF-0665-4393-BC33-969411BA44C1}" type="parTrans" cxnId="{0B77696E-C908-4728-9655-E2981E52CB1D}">
      <dgm:prSet/>
      <dgm:spPr/>
      <dgm:t>
        <a:bodyPr/>
        <a:lstStyle/>
        <a:p>
          <a:endParaRPr lang="ru-RU"/>
        </a:p>
      </dgm:t>
    </dgm:pt>
    <dgm:pt modelId="{BEF9714C-D701-4681-9EEA-D4285362EF26}" type="sibTrans" cxnId="{0B77696E-C908-4728-9655-E2981E52CB1D}">
      <dgm:prSet/>
      <dgm:spPr/>
      <dgm:t>
        <a:bodyPr/>
        <a:lstStyle/>
        <a:p>
          <a:endParaRPr lang="ru-RU"/>
        </a:p>
      </dgm:t>
    </dgm:pt>
    <dgm:pt modelId="{DFE01D29-749B-4B7D-9B41-D153B5EDDD32}">
      <dgm:prSet phldrT="[Текст]" custT="1"/>
      <dgm:spPr/>
      <dgm:t>
        <a:bodyPr/>
        <a:lstStyle/>
        <a:p>
          <a:pPr marL="0" indent="0" algn="l"/>
          <a:r>
            <a:rPr lang="ru-RU" sz="1400" dirty="0" smtClean="0"/>
            <a:t>индивидуального эквивалента дозы и мощности амбиентного эквивалента дозы;</a:t>
          </a:r>
          <a:endParaRPr lang="ru-RU" sz="1400" dirty="0"/>
        </a:p>
      </dgm:t>
    </dgm:pt>
    <dgm:pt modelId="{36DEA724-A4C0-4CF8-A331-D4AE9ED485AA}" type="parTrans" cxnId="{69F1957B-5B11-4919-8A0F-22E6DF068EAB}">
      <dgm:prSet/>
      <dgm:spPr/>
      <dgm:t>
        <a:bodyPr/>
        <a:lstStyle/>
        <a:p>
          <a:endParaRPr lang="ru-RU"/>
        </a:p>
      </dgm:t>
    </dgm:pt>
    <dgm:pt modelId="{5BF59022-1245-422F-B5FD-64D9B7A2B684}" type="sibTrans" cxnId="{69F1957B-5B11-4919-8A0F-22E6DF068EAB}">
      <dgm:prSet/>
      <dgm:spPr/>
      <dgm:t>
        <a:bodyPr/>
        <a:lstStyle/>
        <a:p>
          <a:endParaRPr lang="ru-RU"/>
        </a:p>
      </dgm:t>
    </dgm:pt>
    <dgm:pt modelId="{B2ED9440-DA2D-4EFD-8140-2C80D7D2FF84}">
      <dgm:prSet phldrT="[Текст]" custT="1"/>
      <dgm:spPr/>
      <dgm:t>
        <a:bodyPr/>
        <a:lstStyle/>
        <a:p>
          <a:pPr marL="0" indent="0" algn="l"/>
          <a:r>
            <a:rPr lang="ru-RU" sz="1400" b="0" dirty="0" smtClean="0"/>
            <a:t>плотности потока </a:t>
          </a:r>
          <a:r>
            <a:rPr lang="ru-RU" sz="1400" dirty="0" smtClean="0"/>
            <a:t>альфа-, бета-излучения</a:t>
          </a:r>
          <a:r>
            <a:rPr lang="ru-RU" sz="1400" b="1" dirty="0" smtClean="0"/>
            <a:t>. </a:t>
          </a:r>
          <a:endParaRPr lang="ru-RU" sz="1400" b="1" dirty="0"/>
        </a:p>
      </dgm:t>
    </dgm:pt>
    <dgm:pt modelId="{EF582165-2A90-437E-8D19-106ED4C00C0B}" type="parTrans" cxnId="{C3C4A09A-6F50-4FA6-89F1-2CA1C52CC745}">
      <dgm:prSet/>
      <dgm:spPr/>
      <dgm:t>
        <a:bodyPr/>
        <a:lstStyle/>
        <a:p>
          <a:endParaRPr lang="ru-RU"/>
        </a:p>
      </dgm:t>
    </dgm:pt>
    <dgm:pt modelId="{6F5FBB2B-0B3B-421D-8129-932AD6FE62F8}" type="sibTrans" cxnId="{C3C4A09A-6F50-4FA6-89F1-2CA1C52CC745}">
      <dgm:prSet/>
      <dgm:spPr/>
      <dgm:t>
        <a:bodyPr/>
        <a:lstStyle/>
        <a:p>
          <a:endParaRPr lang="ru-RU"/>
        </a:p>
      </dgm:t>
    </dgm:pt>
    <dgm:pt modelId="{C41201C8-9A61-40F8-B572-0E2D7C13BB70}" type="pres">
      <dgm:prSet presAssocID="{70738262-31C5-46F8-B992-D9B617EBC3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744B5-E8F4-49F9-9552-0B2F5C1A81D3}" type="pres">
      <dgm:prSet presAssocID="{D2BBAB93-6BDA-409E-978B-B26369F3E71D}" presName="composite" presStyleCnt="0"/>
      <dgm:spPr/>
    </dgm:pt>
    <dgm:pt modelId="{06CE336C-31FB-4BA0-95E2-F47DD3CDFDAC}" type="pres">
      <dgm:prSet presAssocID="{D2BBAB93-6BDA-409E-978B-B26369F3E71D}" presName="parentText" presStyleLbl="alignNode1" presStyleIdx="0" presStyleCnt="3" custScaleX="1075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A6686-AEF0-4B26-9EAE-BB7434CF5226}" type="pres">
      <dgm:prSet presAssocID="{D2BBAB93-6BDA-409E-978B-B26369F3E71D}" presName="descendantText" presStyleLbl="alignAcc1" presStyleIdx="0" presStyleCnt="3" custLinFactNeighborX="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1B38E-5C4B-4697-B3EC-351D7B2E6892}" type="pres">
      <dgm:prSet presAssocID="{E5CABB58-6414-4A4F-A180-D57B44705F0E}" presName="sp" presStyleCnt="0"/>
      <dgm:spPr/>
    </dgm:pt>
    <dgm:pt modelId="{76EF0BED-3376-4AB2-9C9D-70A1EB06BA45}" type="pres">
      <dgm:prSet presAssocID="{ED4205ED-769A-4832-B3C6-EB6D1C603049}" presName="composite" presStyleCnt="0"/>
      <dgm:spPr/>
    </dgm:pt>
    <dgm:pt modelId="{AD9249AF-6F3C-46E0-BEA1-1EAEB5D6AD13}" type="pres">
      <dgm:prSet presAssocID="{ED4205ED-769A-4832-B3C6-EB6D1C603049}" presName="parentText" presStyleLbl="alignNode1" presStyleIdx="1" presStyleCnt="3" custScaleX="1075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9DFCD-20BB-4FB2-87F3-B0E1BB7CBD83}" type="pres">
      <dgm:prSet presAssocID="{ED4205ED-769A-4832-B3C6-EB6D1C603049}" presName="descendantText" presStyleLbl="alignAcc1" presStyleIdx="1" presStyleCnt="3" custLinFactNeighborX="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CF07-CBCA-4C47-BE29-CB7DEA3B6875}" type="pres">
      <dgm:prSet presAssocID="{6547AF3C-49D9-403B-8F63-CE418CDC4D2C}" presName="sp" presStyleCnt="0"/>
      <dgm:spPr/>
    </dgm:pt>
    <dgm:pt modelId="{CC3B9715-57AE-48DD-970A-1DBD3EC73463}" type="pres">
      <dgm:prSet presAssocID="{106F6001-09E2-40EB-B1A5-E92E6667F379}" presName="composite" presStyleCnt="0"/>
      <dgm:spPr/>
    </dgm:pt>
    <dgm:pt modelId="{623D0B85-4B01-4332-B175-A96C52CE73ED}" type="pres">
      <dgm:prSet presAssocID="{106F6001-09E2-40EB-B1A5-E92E6667F379}" presName="parentText" presStyleLbl="alignNode1" presStyleIdx="2" presStyleCnt="3" custScaleX="1075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C2AD5-F1ED-4EC5-83D9-B3A98B19B758}" type="pres">
      <dgm:prSet presAssocID="{106F6001-09E2-40EB-B1A5-E92E6667F379}" presName="descendantText" presStyleLbl="alignAcc1" presStyleIdx="2" presStyleCnt="3" custLinFactNeighborX="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162E3-19CD-46B6-A114-BAC83AF53281}" type="presOf" srcId="{5E2B0D40-E5F4-4205-A236-9508D1F6CB58}" destId="{072A6686-AEF0-4B26-9EAE-BB7434CF5226}" srcOrd="0" destOrd="0" presId="urn:microsoft.com/office/officeart/2005/8/layout/chevron2"/>
    <dgm:cxn modelId="{C3C4A09A-6F50-4FA6-89F1-2CA1C52CC745}" srcId="{106F6001-09E2-40EB-B1A5-E92E6667F379}" destId="{B2ED9440-DA2D-4EFD-8140-2C80D7D2FF84}" srcOrd="3" destOrd="0" parTransId="{EF582165-2A90-437E-8D19-106ED4C00C0B}" sibTransId="{6F5FBB2B-0B3B-421D-8129-932AD6FE62F8}"/>
    <dgm:cxn modelId="{F75EE95C-C3EA-4913-9B37-12ACA26FDFB7}" srcId="{70738262-31C5-46F8-B992-D9B617EBC3B1}" destId="{106F6001-09E2-40EB-B1A5-E92E6667F379}" srcOrd="2" destOrd="0" parTransId="{B34E1A12-EA52-449A-9798-5BB317F1CC6C}" sibTransId="{CB8A4C60-D686-47FE-8EFE-6A8F5A8CCE52}"/>
    <dgm:cxn modelId="{9BBC4721-C156-4CE7-8A86-FE4D7896E635}" type="presOf" srcId="{B4F49E3B-E444-46D5-9837-7B9037CE4D5B}" destId="{6FFC2AD5-F1ED-4EC5-83D9-B3A98B19B758}" srcOrd="0" destOrd="0" presId="urn:microsoft.com/office/officeart/2005/8/layout/chevron2"/>
    <dgm:cxn modelId="{3D6C9AF1-61AB-4BF8-9A97-6F4C7FC1344D}" type="presOf" srcId="{106F6001-09E2-40EB-B1A5-E92E6667F379}" destId="{623D0B85-4B01-4332-B175-A96C52CE73ED}" srcOrd="0" destOrd="0" presId="urn:microsoft.com/office/officeart/2005/8/layout/chevron2"/>
    <dgm:cxn modelId="{E05A7831-884D-471D-A117-750CDD4EE3B5}" type="presOf" srcId="{ED4205ED-769A-4832-B3C6-EB6D1C603049}" destId="{AD9249AF-6F3C-46E0-BEA1-1EAEB5D6AD13}" srcOrd="0" destOrd="0" presId="urn:microsoft.com/office/officeart/2005/8/layout/chevron2"/>
    <dgm:cxn modelId="{EFE72703-1800-441D-8AE8-98FE384B9E2A}" type="presOf" srcId="{DFE01D29-749B-4B7D-9B41-D153B5EDDD32}" destId="{6FFC2AD5-F1ED-4EC5-83D9-B3A98B19B758}" srcOrd="0" destOrd="2" presId="urn:microsoft.com/office/officeart/2005/8/layout/chevron2"/>
    <dgm:cxn modelId="{DCB1FC75-D2BD-43AC-8559-66BCB2524A34}" type="presOf" srcId="{636029E5-825D-4947-9CC8-CD09D1BA4EAC}" destId="{6429DFCD-20BB-4FB2-87F3-B0E1BB7CBD83}" srcOrd="0" destOrd="0" presId="urn:microsoft.com/office/officeart/2005/8/layout/chevron2"/>
    <dgm:cxn modelId="{E09CF2AC-ADB1-4248-B3EA-56E2F52A6D58}" srcId="{D2BBAB93-6BDA-409E-978B-B26369F3E71D}" destId="{5E2B0D40-E5F4-4205-A236-9508D1F6CB58}" srcOrd="0" destOrd="0" parTransId="{36FAAE46-D930-4D86-BB5B-7C8C8AAD450E}" sibTransId="{85D7C644-421F-4FAE-9641-8EBDA97C16BB}"/>
    <dgm:cxn modelId="{D170B417-1333-4396-BDF6-5D520A21F094}" type="presOf" srcId="{8E51998A-F8AD-4668-9324-5813059D9E6A}" destId="{6FFC2AD5-F1ED-4EC5-83D9-B3A98B19B758}" srcOrd="0" destOrd="1" presId="urn:microsoft.com/office/officeart/2005/8/layout/chevron2"/>
    <dgm:cxn modelId="{0B77696E-C908-4728-9655-E2981E52CB1D}" srcId="{106F6001-09E2-40EB-B1A5-E92E6667F379}" destId="{8E51998A-F8AD-4668-9324-5813059D9E6A}" srcOrd="1" destOrd="0" parTransId="{D702E4AF-0665-4393-BC33-969411BA44C1}" sibTransId="{BEF9714C-D701-4681-9EEA-D4285362EF26}"/>
    <dgm:cxn modelId="{CC88855F-F574-49BE-B712-3B07C9393670}" type="presOf" srcId="{B2ED9440-DA2D-4EFD-8140-2C80D7D2FF84}" destId="{6FFC2AD5-F1ED-4EC5-83D9-B3A98B19B758}" srcOrd="0" destOrd="3" presId="urn:microsoft.com/office/officeart/2005/8/layout/chevron2"/>
    <dgm:cxn modelId="{0AACE4E0-6F0D-47FE-8971-4602E91E9F1D}" type="presOf" srcId="{70738262-31C5-46F8-B992-D9B617EBC3B1}" destId="{C41201C8-9A61-40F8-B572-0E2D7C13BB70}" srcOrd="0" destOrd="0" presId="urn:microsoft.com/office/officeart/2005/8/layout/chevron2"/>
    <dgm:cxn modelId="{12F65258-29E7-4CCC-9F4E-2CA629A4E286}" srcId="{70738262-31C5-46F8-B992-D9B617EBC3B1}" destId="{D2BBAB93-6BDA-409E-978B-B26369F3E71D}" srcOrd="0" destOrd="0" parTransId="{B63B7A56-3A45-4AD3-8836-E2B03847CD91}" sibTransId="{E5CABB58-6414-4A4F-A180-D57B44705F0E}"/>
    <dgm:cxn modelId="{69F1957B-5B11-4919-8A0F-22E6DF068EAB}" srcId="{106F6001-09E2-40EB-B1A5-E92E6667F379}" destId="{DFE01D29-749B-4B7D-9B41-D153B5EDDD32}" srcOrd="2" destOrd="0" parTransId="{36DEA724-A4C0-4CF8-A331-D4AE9ED485AA}" sibTransId="{5BF59022-1245-422F-B5FD-64D9B7A2B684}"/>
    <dgm:cxn modelId="{95AF8641-045F-4DAA-A4C3-634AC6FAE31A}" srcId="{106F6001-09E2-40EB-B1A5-E92E6667F379}" destId="{B4F49E3B-E444-46D5-9837-7B9037CE4D5B}" srcOrd="0" destOrd="0" parTransId="{CDF20F37-D7B9-4FDD-91CA-FE6223D788E5}" sibTransId="{78069A80-8C21-402D-8EB1-CC73FBBE6592}"/>
    <dgm:cxn modelId="{E4EFCB3F-DA34-447A-8513-08CCBDD0E4AB}" type="presOf" srcId="{D2BBAB93-6BDA-409E-978B-B26369F3E71D}" destId="{06CE336C-31FB-4BA0-95E2-F47DD3CDFDAC}" srcOrd="0" destOrd="0" presId="urn:microsoft.com/office/officeart/2005/8/layout/chevron2"/>
    <dgm:cxn modelId="{F3005EEA-59EB-44CB-96E8-B0227D4CE68E}" srcId="{ED4205ED-769A-4832-B3C6-EB6D1C603049}" destId="{636029E5-825D-4947-9CC8-CD09D1BA4EAC}" srcOrd="0" destOrd="0" parTransId="{A3FF6FD6-E2F1-4E86-9CE8-D045D671F2D5}" sibTransId="{D42D1763-F8E5-4D3C-83DE-93A90C7229AD}"/>
    <dgm:cxn modelId="{41DBC77C-4987-41BD-B27B-52ED9518D18D}" srcId="{70738262-31C5-46F8-B992-D9B617EBC3B1}" destId="{ED4205ED-769A-4832-B3C6-EB6D1C603049}" srcOrd="1" destOrd="0" parTransId="{F2E96DC5-F51F-4BB2-B5C0-0C7A1DC3B73D}" sibTransId="{6547AF3C-49D9-403B-8F63-CE418CDC4D2C}"/>
    <dgm:cxn modelId="{5C4F2F7D-379C-48E7-8DF0-E7DF53991AC9}" type="presParOf" srcId="{C41201C8-9A61-40F8-B572-0E2D7C13BB70}" destId="{298744B5-E8F4-49F9-9552-0B2F5C1A81D3}" srcOrd="0" destOrd="0" presId="urn:microsoft.com/office/officeart/2005/8/layout/chevron2"/>
    <dgm:cxn modelId="{5E17A34A-DD39-4C55-A214-7DF4F1FF27B0}" type="presParOf" srcId="{298744B5-E8F4-49F9-9552-0B2F5C1A81D3}" destId="{06CE336C-31FB-4BA0-95E2-F47DD3CDFDAC}" srcOrd="0" destOrd="0" presId="urn:microsoft.com/office/officeart/2005/8/layout/chevron2"/>
    <dgm:cxn modelId="{1B923005-E4FE-4DC4-9C9F-6483FD5F7EF4}" type="presParOf" srcId="{298744B5-E8F4-49F9-9552-0B2F5C1A81D3}" destId="{072A6686-AEF0-4B26-9EAE-BB7434CF5226}" srcOrd="1" destOrd="0" presId="urn:microsoft.com/office/officeart/2005/8/layout/chevron2"/>
    <dgm:cxn modelId="{D41324F1-5D72-4E4B-9F66-3668B042A7A5}" type="presParOf" srcId="{C41201C8-9A61-40F8-B572-0E2D7C13BB70}" destId="{9BA1B38E-5C4B-4697-B3EC-351D7B2E6892}" srcOrd="1" destOrd="0" presId="urn:microsoft.com/office/officeart/2005/8/layout/chevron2"/>
    <dgm:cxn modelId="{7120BF2C-65E2-449B-87A3-8BC7D593C5F5}" type="presParOf" srcId="{C41201C8-9A61-40F8-B572-0E2D7C13BB70}" destId="{76EF0BED-3376-4AB2-9C9D-70A1EB06BA45}" srcOrd="2" destOrd="0" presId="urn:microsoft.com/office/officeart/2005/8/layout/chevron2"/>
    <dgm:cxn modelId="{C245C43D-3451-4C18-AF31-5FBFE71046D9}" type="presParOf" srcId="{76EF0BED-3376-4AB2-9C9D-70A1EB06BA45}" destId="{AD9249AF-6F3C-46E0-BEA1-1EAEB5D6AD13}" srcOrd="0" destOrd="0" presId="urn:microsoft.com/office/officeart/2005/8/layout/chevron2"/>
    <dgm:cxn modelId="{27593AE1-AC84-430C-99B6-7F21AE125354}" type="presParOf" srcId="{76EF0BED-3376-4AB2-9C9D-70A1EB06BA45}" destId="{6429DFCD-20BB-4FB2-87F3-B0E1BB7CBD83}" srcOrd="1" destOrd="0" presId="urn:microsoft.com/office/officeart/2005/8/layout/chevron2"/>
    <dgm:cxn modelId="{9014021C-B96E-4F2C-A0C7-D9D0E42D3E7A}" type="presParOf" srcId="{C41201C8-9A61-40F8-B572-0E2D7C13BB70}" destId="{DD1ACF07-CBCA-4C47-BE29-CB7DEA3B6875}" srcOrd="3" destOrd="0" presId="urn:microsoft.com/office/officeart/2005/8/layout/chevron2"/>
    <dgm:cxn modelId="{BF0AA6E9-26EE-43A1-877E-B19D648F438E}" type="presParOf" srcId="{C41201C8-9A61-40F8-B572-0E2D7C13BB70}" destId="{CC3B9715-57AE-48DD-970A-1DBD3EC73463}" srcOrd="4" destOrd="0" presId="urn:microsoft.com/office/officeart/2005/8/layout/chevron2"/>
    <dgm:cxn modelId="{A0CF984A-2CB4-4BD1-B5D4-D85B47DD6B61}" type="presParOf" srcId="{CC3B9715-57AE-48DD-970A-1DBD3EC73463}" destId="{623D0B85-4B01-4332-B175-A96C52CE73ED}" srcOrd="0" destOrd="0" presId="urn:microsoft.com/office/officeart/2005/8/layout/chevron2"/>
    <dgm:cxn modelId="{8796C1AA-FCD1-4E52-BA64-7DEB910A86C7}" type="presParOf" srcId="{CC3B9715-57AE-48DD-970A-1DBD3EC73463}" destId="{6FFC2AD5-F1ED-4EC5-83D9-B3A98B19B7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E18AA-258C-4D14-A7B5-65FB179EBFDC}" type="doc">
      <dgm:prSet loTypeId="urn:microsoft.com/office/officeart/2005/8/layout/vList3" loCatId="picture" qsTypeId="urn:microsoft.com/office/officeart/2005/8/quickstyle/simple1" qsCatId="simple" csTypeId="urn:microsoft.com/office/officeart/2005/8/colors/accent3_2" csCatId="accent3" phldr="1"/>
      <dgm:spPr/>
    </dgm:pt>
    <dgm:pt modelId="{B87CA8CA-3E3B-4C63-9821-7F379F4F1BD8}">
      <dgm:prSet phldrT="[Текст]" custT="1"/>
      <dgm:spPr/>
      <dgm:t>
        <a:bodyPr/>
        <a:lstStyle/>
        <a:p>
          <a:pPr algn="l"/>
          <a:r>
            <a:rPr lang="ru-RU" sz="1400" dirty="0" smtClean="0"/>
            <a:t>Стационарные системы радиационного контроля: </a:t>
          </a:r>
        </a:p>
        <a:p>
          <a:pPr algn="l"/>
          <a:r>
            <a:rPr lang="ru-RU" sz="1400" b="1" dirty="0" smtClean="0"/>
            <a:t>Янтарь-1П, -2П, -1А, -2А, -1Ж, -2Ж, -1Ж2</a:t>
          </a:r>
          <a:endParaRPr lang="ru-RU" sz="1400" b="1" dirty="0"/>
        </a:p>
      </dgm:t>
    </dgm:pt>
    <dgm:pt modelId="{FA4AF6D3-C83F-42BC-8F3E-4DBC542BE823}" type="parTrans" cxnId="{B334A592-ED65-4593-83DA-C8012937148E}">
      <dgm:prSet/>
      <dgm:spPr/>
      <dgm:t>
        <a:bodyPr/>
        <a:lstStyle/>
        <a:p>
          <a:endParaRPr lang="ru-RU"/>
        </a:p>
      </dgm:t>
    </dgm:pt>
    <dgm:pt modelId="{57E19873-9339-4674-87DA-507CD2EAD897}" type="sibTrans" cxnId="{B334A592-ED65-4593-83DA-C8012937148E}">
      <dgm:prSet/>
      <dgm:spPr/>
      <dgm:t>
        <a:bodyPr/>
        <a:lstStyle/>
        <a:p>
          <a:endParaRPr lang="ru-RU"/>
        </a:p>
      </dgm:t>
    </dgm:pt>
    <dgm:pt modelId="{5AFE36B9-241D-4CA8-A72F-8072D062E0FC}">
      <dgm:prSet phldrT="[Текст]" custT="1"/>
      <dgm:spPr/>
      <dgm:t>
        <a:bodyPr/>
        <a:lstStyle/>
        <a:p>
          <a:pPr algn="l"/>
          <a:r>
            <a:rPr lang="ru-RU" sz="1400" dirty="0" smtClean="0"/>
            <a:t>Радиометры-спектрометры:</a:t>
          </a:r>
        </a:p>
        <a:p>
          <a:pPr algn="l"/>
          <a:r>
            <a:rPr lang="ru-RU" sz="1400" b="1" dirty="0" smtClean="0"/>
            <a:t>МКС-А03-1</a:t>
          </a:r>
          <a:endParaRPr lang="ru-RU" sz="1400" b="1" dirty="0"/>
        </a:p>
      </dgm:t>
    </dgm:pt>
    <dgm:pt modelId="{B89D4EAE-1FAE-4D3D-B273-7D33261456F6}" type="parTrans" cxnId="{15C9CF49-C859-425A-AFF9-A791A7632A77}">
      <dgm:prSet/>
      <dgm:spPr/>
      <dgm:t>
        <a:bodyPr/>
        <a:lstStyle/>
        <a:p>
          <a:endParaRPr lang="ru-RU"/>
        </a:p>
      </dgm:t>
    </dgm:pt>
    <dgm:pt modelId="{FCCFDE8C-E778-4B82-9145-04F448682044}" type="sibTrans" cxnId="{15C9CF49-C859-425A-AFF9-A791A7632A77}">
      <dgm:prSet/>
      <dgm:spPr/>
      <dgm:t>
        <a:bodyPr/>
        <a:lstStyle/>
        <a:p>
          <a:endParaRPr lang="ru-RU"/>
        </a:p>
      </dgm:t>
    </dgm:pt>
    <dgm:pt modelId="{753C12FA-948A-4486-AA80-7D7E88038C0E}">
      <dgm:prSet phldrT="[Текст]" custT="1"/>
      <dgm:spPr/>
      <dgm:t>
        <a:bodyPr/>
        <a:lstStyle/>
        <a:p>
          <a:pPr algn="l"/>
          <a:r>
            <a:rPr lang="ru-RU" sz="1400" dirty="0" smtClean="0"/>
            <a:t>Спектрометры:</a:t>
          </a:r>
        </a:p>
        <a:p>
          <a:pPr algn="l"/>
          <a:r>
            <a:rPr lang="ru-RU" sz="1400" b="1" dirty="0" smtClean="0"/>
            <a:t>Гамма-1С/</a:t>
          </a:r>
          <a:r>
            <a:rPr lang="en-US" sz="1400" b="1" dirty="0" smtClean="0"/>
            <a:t>NB-02</a:t>
          </a:r>
          <a:r>
            <a:rPr lang="ru-RU" sz="1400" b="1" dirty="0" smtClean="0"/>
            <a:t>; СКС-50М</a:t>
          </a:r>
          <a:endParaRPr lang="ru-RU" sz="1400" b="1" dirty="0"/>
        </a:p>
      </dgm:t>
    </dgm:pt>
    <dgm:pt modelId="{1425024D-F53C-436D-AA1C-06B705470BA2}" type="parTrans" cxnId="{7DF0E55D-7C69-4A17-8027-BEFEF73F22F8}">
      <dgm:prSet/>
      <dgm:spPr/>
      <dgm:t>
        <a:bodyPr/>
        <a:lstStyle/>
        <a:p>
          <a:endParaRPr lang="ru-RU"/>
        </a:p>
      </dgm:t>
    </dgm:pt>
    <dgm:pt modelId="{6AB22B07-A6A2-4F97-BD55-46AD998BC664}" type="sibTrans" cxnId="{7DF0E55D-7C69-4A17-8027-BEFEF73F22F8}">
      <dgm:prSet/>
      <dgm:spPr/>
      <dgm:t>
        <a:bodyPr/>
        <a:lstStyle/>
        <a:p>
          <a:endParaRPr lang="ru-RU"/>
        </a:p>
      </dgm:t>
    </dgm:pt>
    <dgm:pt modelId="{B6FA430A-DD98-44A5-9C5C-85FACBC823A7}">
      <dgm:prSet custT="1"/>
      <dgm:spPr/>
      <dgm:t>
        <a:bodyPr/>
        <a:lstStyle/>
        <a:p>
          <a:pPr algn="l"/>
          <a:r>
            <a:rPr lang="ru-RU" sz="1400" dirty="0" smtClean="0"/>
            <a:t>Поисковые приборы: </a:t>
          </a:r>
        </a:p>
        <a:p>
          <a:pPr algn="l"/>
          <a:r>
            <a:rPr lang="ru-RU" sz="1400" b="1" dirty="0" smtClean="0"/>
            <a:t>ИСП-1401К-01; ИСП-1401К-01М</a:t>
          </a:r>
          <a:endParaRPr lang="ru-RU" sz="1400" b="1" dirty="0"/>
        </a:p>
      </dgm:t>
    </dgm:pt>
    <dgm:pt modelId="{923B7503-779F-4CAE-8AD8-160959AFE213}" type="parTrans" cxnId="{8C5CB726-1C84-40B6-B274-16FFBC40B730}">
      <dgm:prSet/>
      <dgm:spPr/>
      <dgm:t>
        <a:bodyPr/>
        <a:lstStyle/>
        <a:p>
          <a:endParaRPr lang="ru-RU"/>
        </a:p>
      </dgm:t>
    </dgm:pt>
    <dgm:pt modelId="{FEED5E9E-39CC-4DFA-ACC6-008C66474C22}" type="sibTrans" cxnId="{8C5CB726-1C84-40B6-B274-16FFBC40B730}">
      <dgm:prSet/>
      <dgm:spPr/>
      <dgm:t>
        <a:bodyPr/>
        <a:lstStyle/>
        <a:p>
          <a:endParaRPr lang="ru-RU"/>
        </a:p>
      </dgm:t>
    </dgm:pt>
    <dgm:pt modelId="{F8BF239F-52AE-4082-9B08-8384CED0EC34}">
      <dgm:prSet custT="1"/>
      <dgm:spPr/>
      <dgm:t>
        <a:bodyPr/>
        <a:lstStyle/>
        <a:p>
          <a:pPr algn="l"/>
          <a:r>
            <a:rPr lang="ru-RU" sz="1200" dirty="0" smtClean="0"/>
            <a:t>Дозиметры индивидуальные:</a:t>
          </a:r>
        </a:p>
        <a:p>
          <a:pPr algn="l"/>
          <a:r>
            <a:rPr lang="ru-RU" sz="1200" b="1" dirty="0" smtClean="0"/>
            <a:t>ДКГ-РМ1621; ДКГ-РМ1610 </a:t>
          </a:r>
          <a:endParaRPr lang="ru-RU" sz="1200" b="1" dirty="0"/>
        </a:p>
      </dgm:t>
    </dgm:pt>
    <dgm:pt modelId="{D0D1E9BE-E424-4B53-99B9-008448852080}" type="parTrans" cxnId="{EF5775CF-1F26-4818-BFE8-CE7702756602}">
      <dgm:prSet/>
      <dgm:spPr/>
      <dgm:t>
        <a:bodyPr/>
        <a:lstStyle/>
        <a:p>
          <a:endParaRPr lang="ru-RU"/>
        </a:p>
      </dgm:t>
    </dgm:pt>
    <dgm:pt modelId="{885A1F91-0211-4426-8A2A-3312E3D67BCA}" type="sibTrans" cxnId="{EF5775CF-1F26-4818-BFE8-CE7702756602}">
      <dgm:prSet/>
      <dgm:spPr/>
      <dgm:t>
        <a:bodyPr/>
        <a:lstStyle/>
        <a:p>
          <a:endParaRPr lang="ru-RU"/>
        </a:p>
      </dgm:t>
    </dgm:pt>
    <dgm:pt modelId="{AB693D1D-4961-4EE1-A44D-8CF6C794E9DA}">
      <dgm:prSet custT="1"/>
      <dgm:spPr/>
      <dgm:t>
        <a:bodyPr/>
        <a:lstStyle/>
        <a:p>
          <a:pPr algn="l"/>
          <a:r>
            <a:rPr lang="ru-RU" sz="1400" dirty="0" smtClean="0"/>
            <a:t>Дозиметры универсальные:</a:t>
          </a:r>
        </a:p>
        <a:p>
          <a:pPr algn="l"/>
          <a:r>
            <a:rPr lang="ru-RU" sz="1400" b="1" dirty="0" smtClean="0"/>
            <a:t>ДКС-АТ1121; ДКС-АТ1123</a:t>
          </a:r>
          <a:endParaRPr lang="ru-RU" sz="1400" b="1" dirty="0"/>
        </a:p>
      </dgm:t>
    </dgm:pt>
    <dgm:pt modelId="{3C6DC4F1-ABAE-4F2A-9252-D4FC28D4A811}" type="parTrans" cxnId="{88FD1EEB-53EE-43C4-8899-87359FF56DB4}">
      <dgm:prSet/>
      <dgm:spPr/>
      <dgm:t>
        <a:bodyPr/>
        <a:lstStyle/>
        <a:p>
          <a:endParaRPr lang="ru-RU"/>
        </a:p>
      </dgm:t>
    </dgm:pt>
    <dgm:pt modelId="{B7AE5156-8BC4-4248-9120-9426F4A5A183}" type="sibTrans" cxnId="{88FD1EEB-53EE-43C4-8899-87359FF56DB4}">
      <dgm:prSet/>
      <dgm:spPr/>
      <dgm:t>
        <a:bodyPr/>
        <a:lstStyle/>
        <a:p>
          <a:endParaRPr lang="ru-RU"/>
        </a:p>
      </dgm:t>
    </dgm:pt>
    <dgm:pt modelId="{41D2F393-1256-4D0B-9FF7-96DDA6D36394}" type="pres">
      <dgm:prSet presAssocID="{A25E18AA-258C-4D14-A7B5-65FB179EBFDC}" presName="linearFlow" presStyleCnt="0">
        <dgm:presLayoutVars>
          <dgm:dir/>
          <dgm:resizeHandles val="exact"/>
        </dgm:presLayoutVars>
      </dgm:prSet>
      <dgm:spPr/>
    </dgm:pt>
    <dgm:pt modelId="{CE17B29F-FBC8-40BC-846E-2FBC29C84550}" type="pres">
      <dgm:prSet presAssocID="{B87CA8CA-3E3B-4C63-9821-7F379F4F1BD8}" presName="composite" presStyleCnt="0"/>
      <dgm:spPr/>
    </dgm:pt>
    <dgm:pt modelId="{4D5CEB9B-97AA-4A7E-9124-E5EEB95A3FD5}" type="pres">
      <dgm:prSet presAssocID="{B87CA8CA-3E3B-4C63-9821-7F379F4F1BD8}" presName="imgShp" presStyleLbl="fgImgPlace1" presStyleIdx="0" presStyleCnt="6" custLinFactX="-100000" custLinFactNeighborX="-111808" custLinFactNeighborY="-30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B3EC1E3-21AF-4A3F-B414-B32AC7B2CD05}" type="pres">
      <dgm:prSet presAssocID="{B87CA8CA-3E3B-4C63-9821-7F379F4F1BD8}" presName="txShp" presStyleLbl="node1" presStyleIdx="0" presStyleCnt="6" custLinFactNeighborX="-18886" custLinFactNeighborY="-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504CA-E037-4CA3-B47C-04C28C5FAAE8}" type="pres">
      <dgm:prSet presAssocID="{57E19873-9339-4674-87DA-507CD2EAD897}" presName="spacing" presStyleCnt="0"/>
      <dgm:spPr/>
    </dgm:pt>
    <dgm:pt modelId="{37245E6A-03E6-4E7D-8425-80B6BD3A9D81}" type="pres">
      <dgm:prSet presAssocID="{B6FA430A-DD98-44A5-9C5C-85FACBC823A7}" presName="composite" presStyleCnt="0"/>
      <dgm:spPr/>
    </dgm:pt>
    <dgm:pt modelId="{ACEC637C-4C81-459E-BBA8-A87D91A5FCF3}" type="pres">
      <dgm:prSet presAssocID="{B6FA430A-DD98-44A5-9C5C-85FACBC823A7}" presName="imgShp" presStyleLbl="fgImgPlace1" presStyleIdx="1" presStyleCnt="6" custLinFactX="-45344" custLinFactNeighborX="-100000" custLinFactNeighborY="-12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C9B333C-031C-4D8B-A8A8-D5B50FE1622D}" type="pres">
      <dgm:prSet presAssocID="{B6FA430A-DD98-44A5-9C5C-85FACBC823A7}" presName="txShp" presStyleLbl="node1" presStyleIdx="1" presStyleCnt="6" custLinFactNeighborX="-12960" custLinFactNeighborY="-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E3729-2BA0-4A3C-8DC4-4230E881493F}" type="pres">
      <dgm:prSet presAssocID="{FEED5E9E-39CC-4DFA-ACC6-008C66474C22}" presName="spacing" presStyleCnt="0"/>
      <dgm:spPr/>
    </dgm:pt>
    <dgm:pt modelId="{4982BB25-3340-4C33-81C9-96BFE60753B5}" type="pres">
      <dgm:prSet presAssocID="{F8BF239F-52AE-4082-9B08-8384CED0EC34}" presName="composite" presStyleCnt="0"/>
      <dgm:spPr/>
    </dgm:pt>
    <dgm:pt modelId="{13CAAE86-610D-4437-8D12-1D6992586E8A}" type="pres">
      <dgm:prSet presAssocID="{F8BF239F-52AE-4082-9B08-8384CED0EC34}" presName="imgShp" presStyleLbl="fgImgPlace1" presStyleIdx="2" presStyleCnt="6" custLinFactNeighborX="-49417" custLinFactNeighborY="-43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3025F05-70E8-411E-84A1-97C19625698B}" type="pres">
      <dgm:prSet presAssocID="{F8BF239F-52AE-4082-9B08-8384CED0EC34}" presName="txShp" presStyleLbl="node1" presStyleIdx="2" presStyleCnt="6" custLinFactNeighborX="-4407" custLinFactNeighborY="-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50723-6AE9-4F54-B373-A6130BCB7D36}" type="pres">
      <dgm:prSet presAssocID="{885A1F91-0211-4426-8A2A-3312E3D67BCA}" presName="spacing" presStyleCnt="0"/>
      <dgm:spPr/>
    </dgm:pt>
    <dgm:pt modelId="{5E36F3A8-CFD7-42D2-B966-0E96A1EE6469}" type="pres">
      <dgm:prSet presAssocID="{AB693D1D-4961-4EE1-A44D-8CF6C794E9DA}" presName="composite" presStyleCnt="0"/>
      <dgm:spPr/>
    </dgm:pt>
    <dgm:pt modelId="{8421297B-801D-4C2F-98A1-E327243E82C6}" type="pres">
      <dgm:prSet presAssocID="{AB693D1D-4961-4EE1-A44D-8CF6C794E9DA}" presName="imgShp" presStyleLbl="fgImgPlace1" presStyleIdx="3" presStyleCnt="6" custLinFactNeighborX="-49417" custLinFactNeighborY="-431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3C524EFD-021E-4FDB-B3BC-2F4A82E67489}" type="pres">
      <dgm:prSet presAssocID="{AB693D1D-4961-4EE1-A44D-8CF6C794E9DA}" presName="txShp" presStyleLbl="node1" presStyleIdx="3" presStyleCnt="6" custLinFactNeighborX="-4407" custLinFactNeighborY="-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153EF-5C8E-4EB8-9C0E-88A4571FED8B}" type="pres">
      <dgm:prSet presAssocID="{B7AE5156-8BC4-4248-9120-9426F4A5A183}" presName="spacing" presStyleCnt="0"/>
      <dgm:spPr/>
    </dgm:pt>
    <dgm:pt modelId="{68FD15DC-ADF5-4D13-9157-F3028A3627F6}" type="pres">
      <dgm:prSet presAssocID="{5AFE36B9-241D-4CA8-A72F-8072D062E0FC}" presName="composite" presStyleCnt="0"/>
      <dgm:spPr/>
    </dgm:pt>
    <dgm:pt modelId="{F2FADADE-C20F-4CF7-82CD-9DE573F57DDC}" type="pres">
      <dgm:prSet presAssocID="{5AFE36B9-241D-4CA8-A72F-8072D062E0FC}" presName="imgShp" presStyleLbl="fgImgPlace1" presStyleIdx="4" presStyleCnt="6" custLinFactX="-45344" custLinFactNeighborX="-100000" custLinFactNeighborY="-122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FD63F71-E52A-4662-A0CD-800DC62970D5}" type="pres">
      <dgm:prSet presAssocID="{5AFE36B9-241D-4CA8-A72F-8072D062E0FC}" presName="txShp" presStyleLbl="node1" presStyleIdx="4" presStyleCnt="6" custLinFactNeighborX="-12960" custLinFactNeighborY="-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DA9F9-18EA-4075-8CED-7AD203FA54EA}" type="pres">
      <dgm:prSet presAssocID="{FCCFDE8C-E778-4B82-9145-04F448682044}" presName="spacing" presStyleCnt="0"/>
      <dgm:spPr/>
    </dgm:pt>
    <dgm:pt modelId="{BF4503D0-5DE6-49B1-8DB9-997B385D304E}" type="pres">
      <dgm:prSet presAssocID="{753C12FA-948A-4486-AA80-7D7E88038C0E}" presName="composite" presStyleCnt="0"/>
      <dgm:spPr/>
    </dgm:pt>
    <dgm:pt modelId="{F35E5F13-C4CB-4CF6-ADF9-B2A43826F4BF}" type="pres">
      <dgm:prSet presAssocID="{753C12FA-948A-4486-AA80-7D7E88038C0E}" presName="imgShp" presStyleLbl="fgImgPlace1" presStyleIdx="5" presStyleCnt="6" custLinFactX="-100000" custLinFactNeighborX="-111808" custLinFactNeighborY="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5F47733-21E9-4517-85FD-509E0FD8D0BA}" type="pres">
      <dgm:prSet presAssocID="{753C12FA-948A-4486-AA80-7D7E88038C0E}" presName="txShp" presStyleLbl="node1" presStyleIdx="5" presStyleCnt="6" custLinFactNeighborX="-18748" custLinFactNeighborY="-3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847133-2DAA-4246-AB85-30B359AC802D}" type="presOf" srcId="{AB693D1D-4961-4EE1-A44D-8CF6C794E9DA}" destId="{3C524EFD-021E-4FDB-B3BC-2F4A82E67489}" srcOrd="0" destOrd="0" presId="urn:microsoft.com/office/officeart/2005/8/layout/vList3"/>
    <dgm:cxn modelId="{EF5775CF-1F26-4818-BFE8-CE7702756602}" srcId="{A25E18AA-258C-4D14-A7B5-65FB179EBFDC}" destId="{F8BF239F-52AE-4082-9B08-8384CED0EC34}" srcOrd="2" destOrd="0" parTransId="{D0D1E9BE-E424-4B53-99B9-008448852080}" sibTransId="{885A1F91-0211-4426-8A2A-3312E3D67BCA}"/>
    <dgm:cxn modelId="{9C5E7C88-6A7F-4837-968E-3FE6D8E2FF52}" type="presOf" srcId="{5AFE36B9-241D-4CA8-A72F-8072D062E0FC}" destId="{7FD63F71-E52A-4662-A0CD-800DC62970D5}" srcOrd="0" destOrd="0" presId="urn:microsoft.com/office/officeart/2005/8/layout/vList3"/>
    <dgm:cxn modelId="{FD6CCBF1-BC7F-4716-911D-16AAF6EC860F}" type="presOf" srcId="{F8BF239F-52AE-4082-9B08-8384CED0EC34}" destId="{73025F05-70E8-411E-84A1-97C19625698B}" srcOrd="0" destOrd="0" presId="urn:microsoft.com/office/officeart/2005/8/layout/vList3"/>
    <dgm:cxn modelId="{B334A592-ED65-4593-83DA-C8012937148E}" srcId="{A25E18AA-258C-4D14-A7B5-65FB179EBFDC}" destId="{B87CA8CA-3E3B-4C63-9821-7F379F4F1BD8}" srcOrd="0" destOrd="0" parTransId="{FA4AF6D3-C83F-42BC-8F3E-4DBC542BE823}" sibTransId="{57E19873-9339-4674-87DA-507CD2EAD897}"/>
    <dgm:cxn modelId="{88FD1EEB-53EE-43C4-8899-87359FF56DB4}" srcId="{A25E18AA-258C-4D14-A7B5-65FB179EBFDC}" destId="{AB693D1D-4961-4EE1-A44D-8CF6C794E9DA}" srcOrd="3" destOrd="0" parTransId="{3C6DC4F1-ABAE-4F2A-9252-D4FC28D4A811}" sibTransId="{B7AE5156-8BC4-4248-9120-9426F4A5A183}"/>
    <dgm:cxn modelId="{EAC0AB07-2D0C-44B5-8F90-D24FF99A748E}" type="presOf" srcId="{753C12FA-948A-4486-AA80-7D7E88038C0E}" destId="{95F47733-21E9-4517-85FD-509E0FD8D0BA}" srcOrd="0" destOrd="0" presId="urn:microsoft.com/office/officeart/2005/8/layout/vList3"/>
    <dgm:cxn modelId="{7DF0E55D-7C69-4A17-8027-BEFEF73F22F8}" srcId="{A25E18AA-258C-4D14-A7B5-65FB179EBFDC}" destId="{753C12FA-948A-4486-AA80-7D7E88038C0E}" srcOrd="5" destOrd="0" parTransId="{1425024D-F53C-436D-AA1C-06B705470BA2}" sibTransId="{6AB22B07-A6A2-4F97-BD55-46AD998BC664}"/>
    <dgm:cxn modelId="{E3E2B02E-6144-4BCE-93A1-89ABC3D139B4}" type="presOf" srcId="{A25E18AA-258C-4D14-A7B5-65FB179EBFDC}" destId="{41D2F393-1256-4D0B-9FF7-96DDA6D36394}" srcOrd="0" destOrd="0" presId="urn:microsoft.com/office/officeart/2005/8/layout/vList3"/>
    <dgm:cxn modelId="{A28D814E-4516-4A0B-9FD1-38B5BBE51687}" type="presOf" srcId="{B87CA8CA-3E3B-4C63-9821-7F379F4F1BD8}" destId="{1B3EC1E3-21AF-4A3F-B414-B32AC7B2CD05}" srcOrd="0" destOrd="0" presId="urn:microsoft.com/office/officeart/2005/8/layout/vList3"/>
    <dgm:cxn modelId="{1AD89948-1D5B-4A72-8693-21DF15E24278}" type="presOf" srcId="{B6FA430A-DD98-44A5-9C5C-85FACBC823A7}" destId="{0C9B333C-031C-4D8B-A8A8-D5B50FE1622D}" srcOrd="0" destOrd="0" presId="urn:microsoft.com/office/officeart/2005/8/layout/vList3"/>
    <dgm:cxn modelId="{15C9CF49-C859-425A-AFF9-A791A7632A77}" srcId="{A25E18AA-258C-4D14-A7B5-65FB179EBFDC}" destId="{5AFE36B9-241D-4CA8-A72F-8072D062E0FC}" srcOrd="4" destOrd="0" parTransId="{B89D4EAE-1FAE-4D3D-B273-7D33261456F6}" sibTransId="{FCCFDE8C-E778-4B82-9145-04F448682044}"/>
    <dgm:cxn modelId="{8C5CB726-1C84-40B6-B274-16FFBC40B730}" srcId="{A25E18AA-258C-4D14-A7B5-65FB179EBFDC}" destId="{B6FA430A-DD98-44A5-9C5C-85FACBC823A7}" srcOrd="1" destOrd="0" parTransId="{923B7503-779F-4CAE-8AD8-160959AFE213}" sibTransId="{FEED5E9E-39CC-4DFA-ACC6-008C66474C22}"/>
    <dgm:cxn modelId="{971FFA3D-636B-48B4-B8D0-EE1B3D88EC0C}" type="presParOf" srcId="{41D2F393-1256-4D0B-9FF7-96DDA6D36394}" destId="{CE17B29F-FBC8-40BC-846E-2FBC29C84550}" srcOrd="0" destOrd="0" presId="urn:microsoft.com/office/officeart/2005/8/layout/vList3"/>
    <dgm:cxn modelId="{4700CD1D-9DE1-4236-BEDF-3B3B77B4F6FA}" type="presParOf" srcId="{CE17B29F-FBC8-40BC-846E-2FBC29C84550}" destId="{4D5CEB9B-97AA-4A7E-9124-E5EEB95A3FD5}" srcOrd="0" destOrd="0" presId="urn:microsoft.com/office/officeart/2005/8/layout/vList3"/>
    <dgm:cxn modelId="{1526B622-DE16-4769-B22C-90D26E38A3F3}" type="presParOf" srcId="{CE17B29F-FBC8-40BC-846E-2FBC29C84550}" destId="{1B3EC1E3-21AF-4A3F-B414-B32AC7B2CD05}" srcOrd="1" destOrd="0" presId="urn:microsoft.com/office/officeart/2005/8/layout/vList3"/>
    <dgm:cxn modelId="{DAF9DA64-1454-41F0-86E7-0B24668BD2EC}" type="presParOf" srcId="{41D2F393-1256-4D0B-9FF7-96DDA6D36394}" destId="{4FF504CA-E037-4CA3-B47C-04C28C5FAAE8}" srcOrd="1" destOrd="0" presId="urn:microsoft.com/office/officeart/2005/8/layout/vList3"/>
    <dgm:cxn modelId="{356D0890-8437-4AAB-BC42-FE27C2A9FD6E}" type="presParOf" srcId="{41D2F393-1256-4D0B-9FF7-96DDA6D36394}" destId="{37245E6A-03E6-4E7D-8425-80B6BD3A9D81}" srcOrd="2" destOrd="0" presId="urn:microsoft.com/office/officeart/2005/8/layout/vList3"/>
    <dgm:cxn modelId="{C7980E87-623B-434B-B92C-3770FAC8436B}" type="presParOf" srcId="{37245E6A-03E6-4E7D-8425-80B6BD3A9D81}" destId="{ACEC637C-4C81-459E-BBA8-A87D91A5FCF3}" srcOrd="0" destOrd="0" presId="urn:microsoft.com/office/officeart/2005/8/layout/vList3"/>
    <dgm:cxn modelId="{310D298B-9E70-464B-9CF7-AB4F1CA4441E}" type="presParOf" srcId="{37245E6A-03E6-4E7D-8425-80B6BD3A9D81}" destId="{0C9B333C-031C-4D8B-A8A8-D5B50FE1622D}" srcOrd="1" destOrd="0" presId="urn:microsoft.com/office/officeart/2005/8/layout/vList3"/>
    <dgm:cxn modelId="{4474B8DD-3812-42C2-BC24-4CDA2066ED38}" type="presParOf" srcId="{41D2F393-1256-4D0B-9FF7-96DDA6D36394}" destId="{AC2E3729-2BA0-4A3C-8DC4-4230E881493F}" srcOrd="3" destOrd="0" presId="urn:microsoft.com/office/officeart/2005/8/layout/vList3"/>
    <dgm:cxn modelId="{81E06182-EA9F-4184-BE94-BBF080785F71}" type="presParOf" srcId="{41D2F393-1256-4D0B-9FF7-96DDA6D36394}" destId="{4982BB25-3340-4C33-81C9-96BFE60753B5}" srcOrd="4" destOrd="0" presId="urn:microsoft.com/office/officeart/2005/8/layout/vList3"/>
    <dgm:cxn modelId="{4ADA7292-D97A-446E-AAD0-4B97035A9CFE}" type="presParOf" srcId="{4982BB25-3340-4C33-81C9-96BFE60753B5}" destId="{13CAAE86-610D-4437-8D12-1D6992586E8A}" srcOrd="0" destOrd="0" presId="urn:microsoft.com/office/officeart/2005/8/layout/vList3"/>
    <dgm:cxn modelId="{5BF2895E-EE01-4392-B0C9-4493753CB3F0}" type="presParOf" srcId="{4982BB25-3340-4C33-81C9-96BFE60753B5}" destId="{73025F05-70E8-411E-84A1-97C19625698B}" srcOrd="1" destOrd="0" presId="urn:microsoft.com/office/officeart/2005/8/layout/vList3"/>
    <dgm:cxn modelId="{EA2D398D-0B80-4752-B654-7463461D7353}" type="presParOf" srcId="{41D2F393-1256-4D0B-9FF7-96DDA6D36394}" destId="{B1C50723-6AE9-4F54-B373-A6130BCB7D36}" srcOrd="5" destOrd="0" presId="urn:microsoft.com/office/officeart/2005/8/layout/vList3"/>
    <dgm:cxn modelId="{31D97B7D-B310-437F-A153-8307A421A420}" type="presParOf" srcId="{41D2F393-1256-4D0B-9FF7-96DDA6D36394}" destId="{5E36F3A8-CFD7-42D2-B966-0E96A1EE6469}" srcOrd="6" destOrd="0" presId="urn:microsoft.com/office/officeart/2005/8/layout/vList3"/>
    <dgm:cxn modelId="{887BF631-55B3-4CBD-890A-D4106AD3E09D}" type="presParOf" srcId="{5E36F3A8-CFD7-42D2-B966-0E96A1EE6469}" destId="{8421297B-801D-4C2F-98A1-E327243E82C6}" srcOrd="0" destOrd="0" presId="urn:microsoft.com/office/officeart/2005/8/layout/vList3"/>
    <dgm:cxn modelId="{903EC91C-1B08-4F8C-A41E-EAD371905272}" type="presParOf" srcId="{5E36F3A8-CFD7-42D2-B966-0E96A1EE6469}" destId="{3C524EFD-021E-4FDB-B3BC-2F4A82E67489}" srcOrd="1" destOrd="0" presId="urn:microsoft.com/office/officeart/2005/8/layout/vList3"/>
    <dgm:cxn modelId="{A0E9A005-2B1C-4D00-B623-0E8C40994A60}" type="presParOf" srcId="{41D2F393-1256-4D0B-9FF7-96DDA6D36394}" destId="{660153EF-5C8E-4EB8-9C0E-88A4571FED8B}" srcOrd="7" destOrd="0" presId="urn:microsoft.com/office/officeart/2005/8/layout/vList3"/>
    <dgm:cxn modelId="{15D2EB28-74D5-4302-87F1-9734C908F141}" type="presParOf" srcId="{41D2F393-1256-4D0B-9FF7-96DDA6D36394}" destId="{68FD15DC-ADF5-4D13-9157-F3028A3627F6}" srcOrd="8" destOrd="0" presId="urn:microsoft.com/office/officeart/2005/8/layout/vList3"/>
    <dgm:cxn modelId="{DC1B050F-99DD-4AAD-B6FB-D095058E50C9}" type="presParOf" srcId="{68FD15DC-ADF5-4D13-9157-F3028A3627F6}" destId="{F2FADADE-C20F-4CF7-82CD-9DE573F57DDC}" srcOrd="0" destOrd="0" presId="urn:microsoft.com/office/officeart/2005/8/layout/vList3"/>
    <dgm:cxn modelId="{F97268CA-0F2D-4592-B242-8F0DB8A0EAE0}" type="presParOf" srcId="{68FD15DC-ADF5-4D13-9157-F3028A3627F6}" destId="{7FD63F71-E52A-4662-A0CD-800DC62970D5}" srcOrd="1" destOrd="0" presId="urn:microsoft.com/office/officeart/2005/8/layout/vList3"/>
    <dgm:cxn modelId="{9B38BE3E-8D48-436E-88DD-333907687E34}" type="presParOf" srcId="{41D2F393-1256-4D0B-9FF7-96DDA6D36394}" destId="{89ADA9F9-18EA-4075-8CED-7AD203FA54EA}" srcOrd="9" destOrd="0" presId="urn:microsoft.com/office/officeart/2005/8/layout/vList3"/>
    <dgm:cxn modelId="{8B243FCD-29ED-4C51-8D48-5F1A5CE49E56}" type="presParOf" srcId="{41D2F393-1256-4D0B-9FF7-96DDA6D36394}" destId="{BF4503D0-5DE6-49B1-8DB9-997B385D304E}" srcOrd="10" destOrd="0" presId="urn:microsoft.com/office/officeart/2005/8/layout/vList3"/>
    <dgm:cxn modelId="{C80647F5-9043-4BA6-B838-F144D39B3336}" type="presParOf" srcId="{BF4503D0-5DE6-49B1-8DB9-997B385D304E}" destId="{F35E5F13-C4CB-4CF6-ADF9-B2A43826F4BF}" srcOrd="0" destOrd="0" presId="urn:microsoft.com/office/officeart/2005/8/layout/vList3"/>
    <dgm:cxn modelId="{0FDBAE5D-CA55-490F-A5A2-B6F969F7A635}" type="presParOf" srcId="{BF4503D0-5DE6-49B1-8DB9-997B385D304E}" destId="{95F47733-21E9-4517-85FD-509E0FD8D0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E336C-31FB-4BA0-95E2-F47DD3CDFDAC}">
      <dsp:nvSpPr>
        <dsp:cNvPr id="0" name=""/>
        <dsp:cNvSpPr/>
      </dsp:nvSpPr>
      <dsp:spPr>
        <a:xfrm rot="5400000">
          <a:off x="-202795" y="186324"/>
          <a:ext cx="1482862" cy="111653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ОБНАРУЖЕНИЕ</a:t>
          </a:r>
          <a:endParaRPr lang="ru-RU" sz="1200" b="1" kern="1200" dirty="0"/>
        </a:p>
      </dsp:txBody>
      <dsp:txXfrm rot="-5400000">
        <a:off x="-19633" y="561433"/>
        <a:ext cx="1116539" cy="366323"/>
      </dsp:txXfrm>
    </dsp:sp>
    <dsp:sp modelId="{072A6686-AEF0-4B26-9EAE-BB7434CF5226}">
      <dsp:nvSpPr>
        <dsp:cNvPr id="0" name=""/>
        <dsp:cNvSpPr/>
      </dsp:nvSpPr>
      <dsp:spPr>
        <a:xfrm rot="5400000">
          <a:off x="4269719" y="-3208918"/>
          <a:ext cx="963860" cy="7388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Объекты с повышенным уровнем ионизирующего излучения</a:t>
          </a:r>
          <a:endParaRPr lang="ru-RU" sz="1600" kern="1200" dirty="0"/>
        </a:p>
      </dsp:txBody>
      <dsp:txXfrm rot="-5400000">
        <a:off x="1057638" y="50215"/>
        <a:ext cx="7340971" cy="869756"/>
      </dsp:txXfrm>
    </dsp:sp>
    <dsp:sp modelId="{AD9249AF-6F3C-46E0-BEA1-1EAEB5D6AD13}">
      <dsp:nvSpPr>
        <dsp:cNvPr id="0" name=""/>
        <dsp:cNvSpPr/>
      </dsp:nvSpPr>
      <dsp:spPr>
        <a:xfrm rot="5400000">
          <a:off x="-202795" y="1473730"/>
          <a:ext cx="1482862" cy="11165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ЛОКАЛИЗАЦИЯ</a:t>
          </a:r>
          <a:endParaRPr lang="ru-RU" sz="1200" b="1" kern="1200" dirty="0"/>
        </a:p>
      </dsp:txBody>
      <dsp:txXfrm rot="-5400000">
        <a:off x="-19633" y="1848839"/>
        <a:ext cx="1116539" cy="366323"/>
      </dsp:txXfrm>
    </dsp:sp>
    <dsp:sp modelId="{6429DFCD-20BB-4FB2-87F3-B0E1BB7CBD83}">
      <dsp:nvSpPr>
        <dsp:cNvPr id="0" name=""/>
        <dsp:cNvSpPr/>
      </dsp:nvSpPr>
      <dsp:spPr>
        <a:xfrm rot="5400000">
          <a:off x="4269719" y="-1921512"/>
          <a:ext cx="963860" cy="7388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Источники</a:t>
          </a:r>
          <a:r>
            <a:rPr lang="ru-RU" sz="1300" kern="1200" dirty="0" smtClean="0"/>
            <a:t> </a:t>
          </a:r>
          <a:r>
            <a:rPr lang="ru-RU" sz="1600" kern="1200" dirty="0" smtClean="0"/>
            <a:t>ионизирующего излучения</a:t>
          </a:r>
          <a:endParaRPr lang="ru-RU" sz="1600" kern="1200" dirty="0"/>
        </a:p>
      </dsp:txBody>
      <dsp:txXfrm rot="-5400000">
        <a:off x="1057638" y="1337621"/>
        <a:ext cx="7340971" cy="869756"/>
      </dsp:txXfrm>
    </dsp:sp>
    <dsp:sp modelId="{623D0B85-4B01-4332-B175-A96C52CE73ED}">
      <dsp:nvSpPr>
        <dsp:cNvPr id="0" name=""/>
        <dsp:cNvSpPr/>
      </dsp:nvSpPr>
      <dsp:spPr>
        <a:xfrm rot="5400000">
          <a:off x="-202795" y="2761135"/>
          <a:ext cx="1482862" cy="11165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ИЗМЕРЕНИЕ ХАРАКТЕРИСТИК</a:t>
          </a:r>
          <a:endParaRPr lang="ru-RU" sz="1200" b="1" kern="1200" dirty="0"/>
        </a:p>
      </dsp:txBody>
      <dsp:txXfrm rot="-5400000">
        <a:off x="-19633" y="3136244"/>
        <a:ext cx="1116539" cy="366323"/>
      </dsp:txXfrm>
    </dsp:sp>
    <dsp:sp modelId="{6FFC2AD5-F1ED-4EC5-83D9-B3A98B19B758}">
      <dsp:nvSpPr>
        <dsp:cNvPr id="0" name=""/>
        <dsp:cNvSpPr/>
      </dsp:nvSpPr>
      <dsp:spPr>
        <a:xfrm rot="5400000">
          <a:off x="4269466" y="-633854"/>
          <a:ext cx="964367" cy="7388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активности и удельной активности радионуклидов; </a:t>
          </a:r>
          <a:endParaRPr lang="ru-RU" sz="1400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энергетического распределения (спектра) ионизирующего излучения;</a:t>
          </a:r>
          <a:endParaRPr lang="ru-RU" sz="1400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индивидуального эквивалента дозы и мощности амбиентного эквивалента дозы;</a:t>
          </a:r>
          <a:endParaRPr lang="ru-RU" sz="1400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плотности потока </a:t>
          </a:r>
          <a:r>
            <a:rPr lang="ru-RU" sz="1400" kern="1200" dirty="0" smtClean="0"/>
            <a:t>альфа-, бета-излучения</a:t>
          </a:r>
          <a:r>
            <a:rPr lang="ru-RU" sz="1400" b="1" kern="1200" dirty="0" smtClean="0"/>
            <a:t>. </a:t>
          </a:r>
          <a:endParaRPr lang="ru-RU" sz="1400" b="1" kern="1200" dirty="0"/>
        </a:p>
      </dsp:txBody>
      <dsp:txXfrm rot="-5400000">
        <a:off x="1057639" y="2625050"/>
        <a:ext cx="7340946" cy="870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EC1E3-21AF-4A3F-B414-B32AC7B2CD05}">
      <dsp:nvSpPr>
        <dsp:cNvPr id="0" name=""/>
        <dsp:cNvSpPr/>
      </dsp:nvSpPr>
      <dsp:spPr>
        <a:xfrm rot="10800000">
          <a:off x="518757" y="0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Стационарные системы радиационного контроля: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Янтарь-1П, -2П, -1А, -2А, -1Ж, -2Ж, -1Ж2</a:t>
          </a:r>
          <a:endParaRPr lang="ru-RU" sz="1400" b="1" kern="1200" dirty="0"/>
        </a:p>
      </dsp:txBody>
      <dsp:txXfrm rot="10800000">
        <a:off x="654307" y="0"/>
        <a:ext cx="5945210" cy="542199"/>
      </dsp:txXfrm>
    </dsp:sp>
    <dsp:sp modelId="{4D5CEB9B-97AA-4A7E-9124-E5EEB95A3FD5}">
      <dsp:nvSpPr>
        <dsp:cNvPr id="0" name=""/>
        <dsp:cNvSpPr/>
      </dsp:nvSpPr>
      <dsp:spPr>
        <a:xfrm>
          <a:off x="247648" y="0"/>
          <a:ext cx="542199" cy="5421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B333C-031C-4D8B-A8A8-D5B50FE1622D}">
      <dsp:nvSpPr>
        <dsp:cNvPr id="0" name=""/>
        <dsp:cNvSpPr/>
      </dsp:nvSpPr>
      <dsp:spPr>
        <a:xfrm rot="10800000">
          <a:off x="879103" y="699797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Поисковые приборы: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ИСП-1401К-01; ИСП-1401К-01М</a:t>
          </a:r>
          <a:endParaRPr lang="ru-RU" sz="1400" b="1" kern="1200" dirty="0"/>
        </a:p>
      </dsp:txBody>
      <dsp:txXfrm rot="10800000">
        <a:off x="1014653" y="699797"/>
        <a:ext cx="5945210" cy="542199"/>
      </dsp:txXfrm>
    </dsp:sp>
    <dsp:sp modelId="{ACEC637C-4C81-459E-BBA8-A87D91A5FCF3}">
      <dsp:nvSpPr>
        <dsp:cNvPr id="0" name=""/>
        <dsp:cNvSpPr/>
      </dsp:nvSpPr>
      <dsp:spPr>
        <a:xfrm>
          <a:off x="608015" y="699797"/>
          <a:ext cx="542199" cy="5421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5F05-70E8-411E-84A1-97C19625698B}">
      <dsp:nvSpPr>
        <dsp:cNvPr id="0" name=""/>
        <dsp:cNvSpPr/>
      </dsp:nvSpPr>
      <dsp:spPr>
        <a:xfrm rot="10800000">
          <a:off x="1399190" y="1387072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Дозиметры индивидуальные: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ДКГ-РМ1621; ДКГ-РМ1610 </a:t>
          </a:r>
          <a:endParaRPr lang="ru-RU" sz="1200" b="1" kern="1200" dirty="0"/>
        </a:p>
      </dsp:txBody>
      <dsp:txXfrm rot="10800000">
        <a:off x="1534740" y="1387072"/>
        <a:ext cx="5945210" cy="542199"/>
      </dsp:txXfrm>
    </dsp:sp>
    <dsp:sp modelId="{13CAAE86-610D-4437-8D12-1D6992586E8A}">
      <dsp:nvSpPr>
        <dsp:cNvPr id="0" name=""/>
        <dsp:cNvSpPr/>
      </dsp:nvSpPr>
      <dsp:spPr>
        <a:xfrm>
          <a:off x="1128131" y="1387072"/>
          <a:ext cx="542199" cy="5421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24EFD-021E-4FDB-B3BC-2F4A82E67489}">
      <dsp:nvSpPr>
        <dsp:cNvPr id="0" name=""/>
        <dsp:cNvSpPr/>
      </dsp:nvSpPr>
      <dsp:spPr>
        <a:xfrm rot="10800000">
          <a:off x="1399190" y="2091122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Дозиметры универсальные: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ДКС-АТ1121; ДКС-АТ1123</a:t>
          </a:r>
          <a:endParaRPr lang="ru-RU" sz="1400" b="1" kern="1200" dirty="0"/>
        </a:p>
      </dsp:txBody>
      <dsp:txXfrm rot="10800000">
        <a:off x="1534740" y="2091122"/>
        <a:ext cx="5945210" cy="542199"/>
      </dsp:txXfrm>
    </dsp:sp>
    <dsp:sp modelId="{8421297B-801D-4C2F-98A1-E327243E82C6}">
      <dsp:nvSpPr>
        <dsp:cNvPr id="0" name=""/>
        <dsp:cNvSpPr/>
      </dsp:nvSpPr>
      <dsp:spPr>
        <a:xfrm>
          <a:off x="1128131" y="2091122"/>
          <a:ext cx="542199" cy="5421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63F71-E52A-4662-A0CD-800DC62970D5}">
      <dsp:nvSpPr>
        <dsp:cNvPr id="0" name=""/>
        <dsp:cNvSpPr/>
      </dsp:nvSpPr>
      <dsp:spPr>
        <a:xfrm rot="10800000">
          <a:off x="879103" y="2811948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Радиометры-спектрометры: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МКС-А03-1</a:t>
          </a:r>
          <a:endParaRPr lang="ru-RU" sz="1400" b="1" kern="1200" dirty="0"/>
        </a:p>
      </dsp:txBody>
      <dsp:txXfrm rot="10800000">
        <a:off x="1014653" y="2811948"/>
        <a:ext cx="5945210" cy="542199"/>
      </dsp:txXfrm>
    </dsp:sp>
    <dsp:sp modelId="{F2FADADE-C20F-4CF7-82CD-9DE573F57DDC}">
      <dsp:nvSpPr>
        <dsp:cNvPr id="0" name=""/>
        <dsp:cNvSpPr/>
      </dsp:nvSpPr>
      <dsp:spPr>
        <a:xfrm>
          <a:off x="608015" y="2811948"/>
          <a:ext cx="542199" cy="54219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47733-21E9-4517-85FD-509E0FD8D0BA}">
      <dsp:nvSpPr>
        <dsp:cNvPr id="0" name=""/>
        <dsp:cNvSpPr/>
      </dsp:nvSpPr>
      <dsp:spPr>
        <a:xfrm rot="10800000">
          <a:off x="527148" y="3502388"/>
          <a:ext cx="6080760" cy="5421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Спектрометры: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Гамма-1С/</a:t>
          </a:r>
          <a:r>
            <a:rPr lang="en-US" sz="1400" b="1" kern="1200" dirty="0" smtClean="0"/>
            <a:t>NB-02</a:t>
          </a:r>
          <a:r>
            <a:rPr lang="ru-RU" sz="1400" b="1" kern="1200" dirty="0" smtClean="0"/>
            <a:t>; СКС-50М</a:t>
          </a:r>
          <a:endParaRPr lang="ru-RU" sz="1400" b="1" kern="1200" dirty="0"/>
        </a:p>
      </dsp:txBody>
      <dsp:txXfrm rot="10800000">
        <a:off x="662698" y="3502388"/>
        <a:ext cx="5945210" cy="542199"/>
      </dsp:txXfrm>
    </dsp:sp>
    <dsp:sp modelId="{F35E5F13-C4CB-4CF6-ADF9-B2A43826F4BF}">
      <dsp:nvSpPr>
        <dsp:cNvPr id="0" name=""/>
        <dsp:cNvSpPr/>
      </dsp:nvSpPr>
      <dsp:spPr>
        <a:xfrm>
          <a:off x="247648" y="3522612"/>
          <a:ext cx="542199" cy="54219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1pPr>
    <a:lvl2pPr marL="343688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2pPr>
    <a:lvl3pPr marL="687377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3pPr>
    <a:lvl4pPr marL="1031065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4pPr>
    <a:lvl5pPr marL="1374753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5pPr>
    <a:lvl6pPr marL="1718441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2129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5818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9505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3385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1121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1331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3146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0624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4550"/>
            <a:ext cx="4059238" cy="2282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9763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354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341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3976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8820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5264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8144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31970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236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/>
        </p:blipFill>
        <p:spPr>
          <a:xfrm>
            <a:off x="0" y="-1"/>
            <a:ext cx="9239417" cy="51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7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2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2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5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3" y="663476"/>
            <a:ext cx="5012267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699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0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3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3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3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5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6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5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6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4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4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780798"/>
            <a:ext cx="4536757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7" y="780797"/>
            <a:ext cx="4542885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8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8" y="2885328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4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1" y="1493210"/>
            <a:ext cx="1593851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7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7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2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6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3" y="1216638"/>
            <a:ext cx="3957637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4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8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19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4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1" y="2758"/>
            <a:ext cx="365760" cy="271562"/>
          </a:xfrm>
          <a:solidFill>
            <a:srgbClr val="AB251B"/>
          </a:solidFill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fld id="{295E3C14-64CF-4458-8353-DE8849BFBF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5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2" y="4970526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5" y="4970526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A65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79170" y="4970526"/>
            <a:ext cx="1070806" cy="153888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0" i="1" dirty="0" smtClean="0">
                <a:solidFill>
                  <a:srgbClr val="530304"/>
                </a:solidFill>
              </a:rPr>
              <a:t>vfrta.customs.gov.ru</a:t>
            </a:r>
            <a:endParaRPr lang="ru-RU" sz="1000" b="0" i="1" dirty="0">
              <a:solidFill>
                <a:srgbClr val="53030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007939" y="1"/>
            <a:ext cx="2136062" cy="6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007938" y="1"/>
            <a:ext cx="0" cy="655503"/>
          </a:xfrm>
          <a:prstGeom prst="line">
            <a:avLst/>
          </a:prstGeom>
          <a:ln w="28575">
            <a:solidFill>
              <a:srgbClr val="530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71" y="58459"/>
            <a:ext cx="1982268" cy="5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37" r:id="rId2"/>
    <p:sldLayoutId id="2147484667" r:id="rId3"/>
    <p:sldLayoutId id="2147484668" r:id="rId4"/>
    <p:sldLayoutId id="2147484669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1" r:id="rId12"/>
    <p:sldLayoutId id="2147484682" r:id="rId13"/>
    <p:sldLayoutId id="2147484683" r:id="rId14"/>
    <p:sldLayoutId id="2147484684" r:id="rId15"/>
    <p:sldLayoutId id="2147484685" r:id="rId16"/>
    <p:sldLayoutId id="2147484686" r:id="rId17"/>
    <p:sldLayoutId id="2147484687" r:id="rId18"/>
    <p:sldLayoutId id="2147484688" r:id="rId19"/>
    <p:sldLayoutId id="2147484689" r:id="rId20"/>
    <p:sldLayoutId id="2147484690" r:id="rId21"/>
    <p:sldLayoutId id="2147484691" r:id="rId22"/>
    <p:sldLayoutId id="2147484692" r:id="rId23"/>
    <p:sldLayoutId id="2147484693" r:id="rId24"/>
    <p:sldLayoutId id="2147484694" r:id="rId25"/>
    <p:sldLayoutId id="2147484695" r:id="rId26"/>
    <p:sldLayoutId id="2147484696" r:id="rId27"/>
    <p:sldLayoutId id="2147484697" r:id="rId28"/>
    <p:sldLayoutId id="2147484698" r:id="rId29"/>
    <p:sldLayoutId id="2147484699" r:id="rId30"/>
    <p:sldLayoutId id="2147484700" r:id="rId31"/>
    <p:sldLayoutId id="2147484701" r:id="rId32"/>
    <p:sldLayoutId id="2147484702" r:id="rId33"/>
    <p:sldLayoutId id="2147484703" r:id="rId34"/>
    <p:sldLayoutId id="2147484467" r:id="rId35"/>
    <p:sldLayoutId id="2147484738" r:id="rId36"/>
    <p:sldLayoutId id="2147484739" r:id="rId37"/>
  </p:sldLayoutIdLst>
  <p:hf hdr="0" ftr="0" dt="0"/>
  <p:txStyles>
    <p:titleStyle>
      <a:lvl1pPr algn="l" defTabSz="68566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4" indent="-171414" algn="l" defTabSz="68566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44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75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905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36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66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96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24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53" indent="-171414" algn="l" defTabSz="6856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1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9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0" algn="l" defTabSz="6856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 userDrawn="1">
          <p15:clr>
            <a:srgbClr val="F26B43"/>
          </p15:clr>
        </p15:guide>
        <p15:guide id="2" pos="5762" userDrawn="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788" y="1915064"/>
            <a:ext cx="8772212" cy="2776206"/>
          </a:xfrm>
        </p:spPr>
        <p:txBody>
          <a:bodyPr/>
          <a:lstStyle/>
          <a:p>
            <a:pPr algn="r"/>
            <a:r>
              <a:rPr lang="ru-RU" sz="2000" b="1" dirty="0"/>
              <a:t>К вопросу о применении приборов радиационного контроля для измерения мощности эквивалентной дозы объектов таможенного контроля с повышенным уровнем ионизирующего излучения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16 - 18 октября 2023 г..</a:t>
            </a:r>
            <a:endParaRPr lang="en-US" sz="2800" cap="non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8003" y="725700"/>
            <a:ext cx="4966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+mj-lt"/>
              </a:rPr>
              <a:t>XVI Международное совещание имени В.Н. Даниленко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+mj-lt"/>
              </a:rPr>
              <a:t>«Проблемы прикладной спектрометрии и радиометрии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(ППСР-2023)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138" y="3555129"/>
            <a:ext cx="4966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Борисенко 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Александр Валентинович,</a:t>
            </a:r>
            <a:br>
              <a:rPr lang="ru-RU" sz="1400" i="1" dirty="0">
                <a:solidFill>
                  <a:schemeClr val="bg1"/>
                </a:solidFill>
                <a:latin typeface="+mj-lt"/>
              </a:rPr>
            </a:br>
            <a:r>
              <a:rPr lang="ru-RU" sz="1400" i="1" dirty="0">
                <a:solidFill>
                  <a:schemeClr val="bg1"/>
                </a:solidFill>
                <a:latin typeface="+mj-lt"/>
              </a:rPr>
              <a:t>к.х.н., доцент, начальник Учебного центра ТКДРМ</a:t>
            </a:r>
            <a:br>
              <a:rPr lang="ru-RU" sz="1400" i="1" dirty="0">
                <a:solidFill>
                  <a:schemeClr val="bg1"/>
                </a:solidFill>
                <a:latin typeface="+mj-lt"/>
              </a:rPr>
            </a:br>
            <a:r>
              <a:rPr lang="ru-RU" sz="1400" i="1" dirty="0">
                <a:solidFill>
                  <a:schemeClr val="bg1"/>
                </a:solidFill>
                <a:latin typeface="+mj-lt"/>
              </a:rPr>
              <a:t>Владивостокского филиала РТА</a:t>
            </a:r>
          </a:p>
        </p:txBody>
      </p:sp>
    </p:spTree>
    <p:extLst>
      <p:ext uri="{BB962C8B-B14F-4D97-AF65-F5344CB8AC3E}">
        <p14:creationId xmlns:p14="http://schemas.microsoft.com/office/powerpoint/2010/main" val="18203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 smtClean="0"/>
              <a:t>Основные физические характеристики </a:t>
            </a:r>
            <a:r>
              <a:rPr lang="ru-RU" b="1" dirty="0"/>
              <a:t>точечных источников </a:t>
            </a:r>
            <a:br>
              <a:rPr lang="ru-RU" b="1" dirty="0"/>
            </a:br>
            <a:r>
              <a:rPr lang="ru-RU" b="1" dirty="0"/>
              <a:t>гамма-излучения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10755"/>
              </p:ext>
            </p:extLst>
          </p:nvPr>
        </p:nvGraphicFramePr>
        <p:xfrm>
          <a:off x="586596" y="940278"/>
          <a:ext cx="7841412" cy="37869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27093"/>
                <a:gridCol w="880258"/>
                <a:gridCol w="1053502"/>
                <a:gridCol w="1896304"/>
                <a:gridCol w="2884255"/>
              </a:tblGrid>
              <a:tr h="371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1400" b="1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1/2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распада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Энергия, МэВ (относительная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интенсивность)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групп частиц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гамма-излучения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9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Cs-137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β-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1,176(7); 0,514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0,662</a:t>
                      </a:r>
                      <a:r>
                        <a:rPr lang="ru-RU" sz="1400" u="none" strike="noStrike" dirty="0">
                          <a:effectLst/>
                        </a:rPr>
                        <a:t>(85)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Ba-133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ЭЗ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0,080 (</a:t>
                      </a:r>
                      <a:r>
                        <a:rPr lang="ru-RU" sz="1400" u="none" strike="noStrike" dirty="0">
                          <a:effectLst/>
                        </a:rPr>
                        <a:t>36); 0,302(14); </a:t>
                      </a:r>
                      <a:r>
                        <a:rPr lang="ru-RU" sz="1400" b="1" u="none" strike="noStrike" dirty="0">
                          <a:effectLst/>
                        </a:rPr>
                        <a:t>0,356</a:t>
                      </a:r>
                      <a:r>
                        <a:rPr lang="ru-RU" sz="1400" u="none" strike="noStrike" dirty="0">
                          <a:effectLst/>
                        </a:rPr>
                        <a:t>(69)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10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Eu-152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ЭЗ (72)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 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0,122</a:t>
                      </a:r>
                      <a:r>
                        <a:rPr lang="ru-RU" sz="1400" u="none" strike="noStrike" dirty="0">
                          <a:effectLst/>
                        </a:rPr>
                        <a:t>(37);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0,344</a:t>
                      </a:r>
                      <a:r>
                        <a:rPr lang="ru-RU" sz="1400" u="none" strike="noStrike" dirty="0">
                          <a:effectLst/>
                        </a:rPr>
                        <a:t>(27); 0,965(15);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1,408</a:t>
                      </a:r>
                      <a:r>
                        <a:rPr lang="ru-RU" sz="1400" u="none" strike="noStrike" dirty="0">
                          <a:effectLst/>
                        </a:rPr>
                        <a:t>(22)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17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β- (28)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1,480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83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β+(0,021)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0,710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5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Co-60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5,263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β-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1,48(0,12); 0,314(99)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1,173(</a:t>
                      </a:r>
                      <a:r>
                        <a:rPr lang="ru-RU" sz="1400" u="none" strike="noStrike" dirty="0">
                          <a:effectLst/>
                        </a:rPr>
                        <a:t>100); </a:t>
                      </a:r>
                      <a:r>
                        <a:rPr lang="ru-RU" sz="1400" b="1" u="none" strike="noStrike" dirty="0">
                          <a:effectLst/>
                        </a:rPr>
                        <a:t>1,332</a:t>
                      </a:r>
                      <a:r>
                        <a:rPr lang="ru-RU" sz="1400" u="none" strike="noStrike" dirty="0">
                          <a:effectLst/>
                        </a:rPr>
                        <a:t>(100)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/>
              <a:t>Типовая энергетическая зависимость чувствительности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ИСП-РМ1401К-01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608" t="26012" r="9894" b="30466"/>
          <a:stretch/>
        </p:blipFill>
        <p:spPr>
          <a:xfrm rot="16200000">
            <a:off x="-726778" y="2066199"/>
            <a:ext cx="3200634" cy="1168165"/>
          </a:xfrm>
          <a:prstGeom prst="rect">
            <a:avLst/>
          </a:prstGeom>
        </p:spPr>
      </p:pic>
      <p:sp>
        <p:nvSpPr>
          <p:cNvPr id="58" name="TextBox 73"/>
          <p:cNvSpPr txBox="1">
            <a:spLocks noChangeArrowheads="1"/>
          </p:cNvSpPr>
          <p:nvPr/>
        </p:nvSpPr>
        <p:spPr bwMode="auto">
          <a:xfrm>
            <a:off x="9432386" y="119798"/>
            <a:ext cx="635918" cy="32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ts val="300"/>
              </a:spcBef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just">
              <a:spcBef>
                <a:spcPts val="300"/>
              </a:spcBef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spcBef>
                <a:spcPts val="300"/>
              </a:spcBef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spcBef>
                <a:spcPts val="300"/>
              </a:spcBef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just">
              <a:spcBef>
                <a:spcPts val="300"/>
              </a:spcBef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F5F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400" dirty="0"/>
              <a:t>Cs-137</a:t>
            </a:r>
            <a:endParaRPr lang="ru-RU" altLang="ru-RU" sz="1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1494251" y="931654"/>
            <a:ext cx="7398924" cy="3855274"/>
            <a:chOff x="1863811" y="1418741"/>
            <a:chExt cx="7398924" cy="342857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3811" y="1418741"/>
              <a:ext cx="7398924" cy="3428571"/>
            </a:xfrm>
            <a:prstGeom prst="rect">
              <a:avLst/>
            </a:prstGeom>
          </p:spPr>
        </p:pic>
        <p:sp>
          <p:nvSpPr>
            <p:cNvPr id="56" name="TextBox 71"/>
            <p:cNvSpPr txBox="1">
              <a:spLocks noChangeArrowheads="1"/>
            </p:cNvSpPr>
            <p:nvPr/>
          </p:nvSpPr>
          <p:spPr bwMode="auto">
            <a:xfrm>
              <a:off x="4776808" y="3690221"/>
              <a:ext cx="89784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dirty="0"/>
                <a:t>Ва -133</a:t>
              </a:r>
            </a:p>
          </p:txBody>
        </p:sp>
        <p:sp>
          <p:nvSpPr>
            <p:cNvPr id="59" name="TextBox 74"/>
            <p:cNvSpPr txBox="1">
              <a:spLocks noChangeArrowheads="1"/>
            </p:cNvSpPr>
            <p:nvPr/>
          </p:nvSpPr>
          <p:spPr bwMode="auto">
            <a:xfrm>
              <a:off x="7079290" y="1840437"/>
              <a:ext cx="70173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dirty="0"/>
                <a:t>Со-60</a:t>
              </a:r>
            </a:p>
          </p:txBody>
        </p:sp>
        <p:sp>
          <p:nvSpPr>
            <p:cNvPr id="66" name="TextBox 72"/>
            <p:cNvSpPr txBox="1">
              <a:spLocks noChangeArrowheads="1"/>
            </p:cNvSpPr>
            <p:nvPr/>
          </p:nvSpPr>
          <p:spPr bwMode="auto">
            <a:xfrm>
              <a:off x="6011981" y="2538110"/>
              <a:ext cx="7617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smtClean="0"/>
                <a:t>Eu-152</a:t>
              </a:r>
              <a:endParaRPr lang="ru-RU" altLang="ru-RU" sz="1400" dirty="0"/>
            </a:p>
          </p:txBody>
        </p:sp>
        <p:sp>
          <p:nvSpPr>
            <p:cNvPr id="67" name="TextBox 72"/>
            <p:cNvSpPr txBox="1">
              <a:spLocks noChangeArrowheads="1"/>
            </p:cNvSpPr>
            <p:nvPr/>
          </p:nvSpPr>
          <p:spPr bwMode="auto">
            <a:xfrm>
              <a:off x="5415683" y="2155605"/>
              <a:ext cx="7617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just">
                <a:spcBef>
                  <a:spcPts val="300"/>
                </a:spcBef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F5FA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smtClean="0"/>
                <a:t>Cs-137</a:t>
              </a:r>
              <a:endParaRPr lang="ru-RU" altLang="ru-RU" sz="1400" dirty="0"/>
            </a:p>
          </p:txBody>
        </p:sp>
        <p:cxnSp>
          <p:nvCxnSpPr>
            <p:cNvPr id="69" name="Прямая со стрелкой 68"/>
            <p:cNvCxnSpPr>
              <a:stCxn id="67" idx="2"/>
            </p:cNvCxnSpPr>
            <p:nvPr/>
          </p:nvCxnSpPr>
          <p:spPr>
            <a:xfrm>
              <a:off x="5796557" y="2463382"/>
              <a:ext cx="474394" cy="111939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5400136" y="3010619"/>
              <a:ext cx="329084" cy="67960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5400136" y="2954881"/>
              <a:ext cx="274517" cy="73534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H="1" flipV="1">
              <a:off x="4633445" y="2204080"/>
              <a:ext cx="745609" cy="148614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>
              <a:off x="6399300" y="2821897"/>
              <a:ext cx="400307" cy="93922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6392174" y="2845887"/>
              <a:ext cx="146649" cy="8443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66" idx="2"/>
            </p:cNvCxnSpPr>
            <p:nvPr/>
          </p:nvCxnSpPr>
          <p:spPr>
            <a:xfrm flipH="1">
              <a:off x="5729220" y="2845887"/>
              <a:ext cx="663635" cy="16473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 flipV="1">
              <a:off x="4891177" y="2309493"/>
              <a:ext cx="1120804" cy="38250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H="1">
              <a:off x="6688949" y="2155605"/>
              <a:ext cx="747733" cy="158857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3576732" y="689792"/>
            <a:ext cx="3384785" cy="664461"/>
            <a:chOff x="3576731" y="689792"/>
            <a:chExt cx="3419291" cy="6644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8" name="Прямоугольник 97"/>
            <p:cNvSpPr/>
            <p:nvPr/>
          </p:nvSpPr>
          <p:spPr>
            <a:xfrm>
              <a:off x="3576731" y="689792"/>
              <a:ext cx="3419291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b"/>
              <a:r>
                <a:rPr lang="ru-RU" sz="1100" dirty="0" smtClean="0"/>
                <a:t>Ва-133: 0,080 </a:t>
              </a:r>
              <a:r>
                <a:rPr lang="ru-RU" sz="1100" dirty="0"/>
                <a:t>(36); 0,302(14); </a:t>
              </a:r>
              <a:r>
                <a:rPr lang="ru-RU" sz="1100" b="1" dirty="0"/>
                <a:t>0,356</a:t>
              </a:r>
              <a:r>
                <a:rPr lang="ru-RU" sz="1100" dirty="0"/>
                <a:t>(69)</a:t>
              </a:r>
              <a:endParaRPr lang="ru-RU" sz="1100" dirty="0">
                <a:solidFill>
                  <a:srgbClr val="000000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576732" y="877810"/>
              <a:ext cx="341929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b"/>
              <a:r>
                <a:rPr lang="ru-RU" sz="1100" b="1" dirty="0" smtClean="0"/>
                <a:t>Е</a:t>
              </a:r>
              <a:r>
                <a:rPr lang="en-US" sz="1100" b="1" dirty="0" smtClean="0"/>
                <a:t>u</a:t>
              </a:r>
              <a:r>
                <a:rPr lang="ru-RU" sz="1100" b="1" dirty="0" smtClean="0"/>
                <a:t>-152: 0,122</a:t>
              </a:r>
              <a:r>
                <a:rPr lang="ru-RU" sz="1100" dirty="0" smtClean="0"/>
                <a:t>(37</a:t>
              </a:r>
              <a:r>
                <a:rPr lang="ru-RU" sz="1100" dirty="0"/>
                <a:t>); </a:t>
              </a:r>
              <a:r>
                <a:rPr lang="ru-RU" sz="1100" b="1" dirty="0"/>
                <a:t>0,344</a:t>
              </a:r>
              <a:r>
                <a:rPr lang="ru-RU" sz="1100" dirty="0"/>
                <a:t>(27); 0,965(15); </a:t>
              </a:r>
              <a:r>
                <a:rPr lang="ru-RU" sz="1100" b="1" dirty="0"/>
                <a:t>1,408</a:t>
              </a:r>
              <a:r>
                <a:rPr lang="ru-RU" sz="1100" dirty="0"/>
                <a:t>(22)</a:t>
              </a:r>
              <a:endParaRPr lang="ru-RU" sz="1100" dirty="0">
                <a:solidFill>
                  <a:srgbClr val="000000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585580" y="1092643"/>
              <a:ext cx="3410442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b"/>
              <a:r>
                <a:rPr lang="en-US" sz="1100" b="1" smtClean="0"/>
                <a:t>Co-60</a:t>
              </a:r>
              <a:r>
                <a:rPr lang="ru-RU" sz="1100" b="1" dirty="0" smtClean="0"/>
                <a:t>:</a:t>
              </a:r>
              <a:r>
                <a:rPr lang="en-US" sz="1100" b="1" dirty="0" smtClean="0"/>
                <a:t> </a:t>
              </a:r>
              <a:r>
                <a:rPr lang="ru-RU" sz="1100" b="1" dirty="0" smtClean="0"/>
                <a:t>1,173(</a:t>
              </a:r>
              <a:r>
                <a:rPr lang="ru-RU" sz="1100" dirty="0" smtClean="0"/>
                <a:t>100</a:t>
              </a:r>
              <a:r>
                <a:rPr lang="ru-RU" sz="1100" dirty="0"/>
                <a:t>); </a:t>
              </a:r>
              <a:r>
                <a:rPr lang="ru-RU" sz="1100" b="1" dirty="0"/>
                <a:t>1,332</a:t>
              </a:r>
              <a:r>
                <a:rPr lang="ru-RU" sz="1100" dirty="0"/>
                <a:t>(100)</a:t>
              </a:r>
              <a:endParaRPr lang="ru-RU" sz="11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03" name="Прямая соединительная линия 102"/>
          <p:cNvCxnSpPr/>
          <p:nvPr/>
        </p:nvCxnSpPr>
        <p:spPr>
          <a:xfrm>
            <a:off x="2596399" y="3396153"/>
            <a:ext cx="5417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2283596" y="310376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31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/>
              <a:t>Типовая энергетическая зависимость чувствительности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ДКС-АТ1123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8" name="Picture 4" descr="https://ntcexpert.ru/images/stories/11_15/DKS-AT11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66" y="869255"/>
            <a:ext cx="6570547" cy="3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3" y="1194399"/>
            <a:ext cx="160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/>
              <a:t>Типовая энергетическая зависимость чувствительности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МКС-АТ6130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566" r="21132" b="4187"/>
          <a:stretch/>
        </p:blipFill>
        <p:spPr>
          <a:xfrm>
            <a:off x="160546" y="1047750"/>
            <a:ext cx="1777042" cy="2920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869" y="876660"/>
            <a:ext cx="6994384" cy="33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788" y="2325757"/>
            <a:ext cx="8772212" cy="2365513"/>
          </a:xfrm>
        </p:spPr>
        <p:txBody>
          <a:bodyPr/>
          <a:lstStyle/>
          <a:p>
            <a:r>
              <a:rPr lang="ru-RU" sz="3200" dirty="0"/>
              <a:t>Спасибо за внимание!</a:t>
            </a:r>
            <a:br>
              <a:rPr lang="ru-RU" sz="3200" dirty="0"/>
            </a:br>
            <a:r>
              <a:rPr lang="ru-RU" sz="2600" dirty="0"/>
              <a:t/>
            </a:r>
            <a:br>
              <a:rPr lang="ru-RU" sz="2600" dirty="0"/>
            </a:b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41258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 flipH="1">
            <a:off x="5422219" y="1386740"/>
            <a:ext cx="2855272" cy="3149407"/>
          </a:xfrm>
          <a:custGeom>
            <a:avLst/>
            <a:gdLst>
              <a:gd name="T0" fmla="*/ 1441 w 11941"/>
              <a:gd name="T1" fmla="*/ 6489 h 13171"/>
              <a:gd name="T2" fmla="*/ 1440 w 11941"/>
              <a:gd name="T3" fmla="*/ 5978 h 13171"/>
              <a:gd name="T4" fmla="*/ 1448 w 11941"/>
              <a:gd name="T5" fmla="*/ 5652 h 13171"/>
              <a:gd name="T6" fmla="*/ 1466 w 11941"/>
              <a:gd name="T7" fmla="*/ 5319 h 13171"/>
              <a:gd name="T8" fmla="*/ 1501 w 11941"/>
              <a:gd name="T9" fmla="*/ 4983 h 13171"/>
              <a:gd name="T10" fmla="*/ 1557 w 11941"/>
              <a:gd name="T11" fmla="*/ 4647 h 13171"/>
              <a:gd name="T12" fmla="*/ 1636 w 11941"/>
              <a:gd name="T13" fmla="*/ 4317 h 13171"/>
              <a:gd name="T14" fmla="*/ 1746 w 11941"/>
              <a:gd name="T15" fmla="*/ 3998 h 13171"/>
              <a:gd name="T16" fmla="*/ 1889 w 11941"/>
              <a:gd name="T17" fmla="*/ 3693 h 13171"/>
              <a:gd name="T18" fmla="*/ 2070 w 11941"/>
              <a:gd name="T19" fmla="*/ 3407 h 13171"/>
              <a:gd name="T20" fmla="*/ 2293 w 11941"/>
              <a:gd name="T21" fmla="*/ 3146 h 13171"/>
              <a:gd name="T22" fmla="*/ 2483 w 11941"/>
              <a:gd name="T23" fmla="*/ 2974 h 13171"/>
              <a:gd name="T24" fmla="*/ 2695 w 11941"/>
              <a:gd name="T25" fmla="*/ 2820 h 13171"/>
              <a:gd name="T26" fmla="*/ 2931 w 11941"/>
              <a:gd name="T27" fmla="*/ 2681 h 13171"/>
              <a:gd name="T28" fmla="*/ 3189 w 11941"/>
              <a:gd name="T29" fmla="*/ 2560 h 13171"/>
              <a:gd name="T30" fmla="*/ 3469 w 11941"/>
              <a:gd name="T31" fmla="*/ 2455 h 13171"/>
              <a:gd name="T32" fmla="*/ 3772 w 11941"/>
              <a:gd name="T33" fmla="*/ 2367 h 13171"/>
              <a:gd name="T34" fmla="*/ 4097 w 11941"/>
              <a:gd name="T35" fmla="*/ 2296 h 13171"/>
              <a:gd name="T36" fmla="*/ 4444 w 11941"/>
              <a:gd name="T37" fmla="*/ 2243 h 13171"/>
              <a:gd name="T38" fmla="*/ 4813 w 11941"/>
              <a:gd name="T39" fmla="*/ 2206 h 13171"/>
              <a:gd name="T40" fmla="*/ 5203 w 11941"/>
              <a:gd name="T41" fmla="*/ 2186 h 13171"/>
              <a:gd name="T42" fmla="*/ 9978 w 11941"/>
              <a:gd name="T43" fmla="*/ 2182 h 13171"/>
              <a:gd name="T44" fmla="*/ 11941 w 11941"/>
              <a:gd name="T45" fmla="*/ 1462 h 13171"/>
              <a:gd name="T46" fmla="*/ 9978 w 11941"/>
              <a:gd name="T47" fmla="*/ 744 h 13171"/>
              <a:gd name="T48" fmla="*/ 5128 w 11941"/>
              <a:gd name="T49" fmla="*/ 749 h 13171"/>
              <a:gd name="T50" fmla="*/ 4630 w 11941"/>
              <a:gd name="T51" fmla="*/ 778 h 13171"/>
              <a:gd name="T52" fmla="*/ 4155 w 11941"/>
              <a:gd name="T53" fmla="*/ 832 h 13171"/>
              <a:gd name="T54" fmla="*/ 3705 w 11941"/>
              <a:gd name="T55" fmla="*/ 909 h 13171"/>
              <a:gd name="T56" fmla="*/ 3281 w 11941"/>
              <a:gd name="T57" fmla="*/ 1011 h 13171"/>
              <a:gd name="T58" fmla="*/ 2882 w 11941"/>
              <a:gd name="T59" fmla="*/ 1138 h 13171"/>
              <a:gd name="T60" fmla="*/ 2508 w 11941"/>
              <a:gd name="T61" fmla="*/ 1288 h 13171"/>
              <a:gd name="T62" fmla="*/ 2160 w 11941"/>
              <a:gd name="T63" fmla="*/ 1463 h 13171"/>
              <a:gd name="T64" fmla="*/ 1838 w 11941"/>
              <a:gd name="T65" fmla="*/ 1663 h 13171"/>
              <a:gd name="T66" fmla="*/ 1540 w 11941"/>
              <a:gd name="T67" fmla="*/ 1886 h 13171"/>
              <a:gd name="T68" fmla="*/ 1270 w 11941"/>
              <a:gd name="T69" fmla="*/ 2133 h 13171"/>
              <a:gd name="T70" fmla="*/ 939 w 11941"/>
              <a:gd name="T71" fmla="*/ 2515 h 13171"/>
              <a:gd name="T72" fmla="*/ 671 w 11941"/>
              <a:gd name="T73" fmla="*/ 2918 h 13171"/>
              <a:gd name="T74" fmla="*/ 458 w 11941"/>
              <a:gd name="T75" fmla="*/ 3338 h 13171"/>
              <a:gd name="T76" fmla="*/ 296 w 11941"/>
              <a:gd name="T77" fmla="*/ 3769 h 13171"/>
              <a:gd name="T78" fmla="*/ 176 w 11941"/>
              <a:gd name="T79" fmla="*/ 4206 h 13171"/>
              <a:gd name="T80" fmla="*/ 94 w 11941"/>
              <a:gd name="T81" fmla="*/ 4642 h 13171"/>
              <a:gd name="T82" fmla="*/ 42 w 11941"/>
              <a:gd name="T83" fmla="*/ 5072 h 13171"/>
              <a:gd name="T84" fmla="*/ 13 w 11941"/>
              <a:gd name="T85" fmla="*/ 5490 h 13171"/>
              <a:gd name="T86" fmla="*/ 1 w 11941"/>
              <a:gd name="T87" fmla="*/ 5890 h 13171"/>
              <a:gd name="T88" fmla="*/ 2 w 11941"/>
              <a:gd name="T89" fmla="*/ 6502 h 1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41" h="13171">
                <a:moveTo>
                  <a:pt x="2" y="13171"/>
                </a:moveTo>
                <a:lnTo>
                  <a:pt x="1441" y="13171"/>
                </a:lnTo>
                <a:lnTo>
                  <a:pt x="1441" y="6489"/>
                </a:lnTo>
                <a:lnTo>
                  <a:pt x="1440" y="6290"/>
                </a:lnTo>
                <a:lnTo>
                  <a:pt x="1439" y="6084"/>
                </a:lnTo>
                <a:lnTo>
                  <a:pt x="1440" y="5978"/>
                </a:lnTo>
                <a:lnTo>
                  <a:pt x="1441" y="5871"/>
                </a:lnTo>
                <a:lnTo>
                  <a:pt x="1444" y="5762"/>
                </a:lnTo>
                <a:lnTo>
                  <a:pt x="1448" y="5652"/>
                </a:lnTo>
                <a:lnTo>
                  <a:pt x="1453" y="5542"/>
                </a:lnTo>
                <a:lnTo>
                  <a:pt x="1459" y="5432"/>
                </a:lnTo>
                <a:lnTo>
                  <a:pt x="1466" y="5319"/>
                </a:lnTo>
                <a:lnTo>
                  <a:pt x="1476" y="5207"/>
                </a:lnTo>
                <a:lnTo>
                  <a:pt x="1488" y="5096"/>
                </a:lnTo>
                <a:lnTo>
                  <a:pt x="1501" y="4983"/>
                </a:lnTo>
                <a:lnTo>
                  <a:pt x="1518" y="4871"/>
                </a:lnTo>
                <a:lnTo>
                  <a:pt x="1535" y="4759"/>
                </a:lnTo>
                <a:lnTo>
                  <a:pt x="1557" y="4647"/>
                </a:lnTo>
                <a:lnTo>
                  <a:pt x="1581" y="4537"/>
                </a:lnTo>
                <a:lnTo>
                  <a:pt x="1606" y="4427"/>
                </a:lnTo>
                <a:lnTo>
                  <a:pt x="1636" y="4317"/>
                </a:lnTo>
                <a:lnTo>
                  <a:pt x="1669" y="4209"/>
                </a:lnTo>
                <a:lnTo>
                  <a:pt x="1706" y="4103"/>
                </a:lnTo>
                <a:lnTo>
                  <a:pt x="1746" y="3998"/>
                </a:lnTo>
                <a:lnTo>
                  <a:pt x="1789" y="3894"/>
                </a:lnTo>
                <a:lnTo>
                  <a:pt x="1838" y="3793"/>
                </a:lnTo>
                <a:lnTo>
                  <a:pt x="1889" y="3693"/>
                </a:lnTo>
                <a:lnTo>
                  <a:pt x="1945" y="3595"/>
                </a:lnTo>
                <a:lnTo>
                  <a:pt x="2005" y="3500"/>
                </a:lnTo>
                <a:lnTo>
                  <a:pt x="2070" y="3407"/>
                </a:lnTo>
                <a:lnTo>
                  <a:pt x="2139" y="3318"/>
                </a:lnTo>
                <a:lnTo>
                  <a:pt x="2213" y="3230"/>
                </a:lnTo>
                <a:lnTo>
                  <a:pt x="2293" y="3146"/>
                </a:lnTo>
                <a:lnTo>
                  <a:pt x="2354" y="3087"/>
                </a:lnTo>
                <a:lnTo>
                  <a:pt x="2417" y="3030"/>
                </a:lnTo>
                <a:lnTo>
                  <a:pt x="2483" y="2974"/>
                </a:lnTo>
                <a:lnTo>
                  <a:pt x="2552" y="2921"/>
                </a:lnTo>
                <a:lnTo>
                  <a:pt x="2622" y="2869"/>
                </a:lnTo>
                <a:lnTo>
                  <a:pt x="2695" y="2820"/>
                </a:lnTo>
                <a:lnTo>
                  <a:pt x="2771" y="2771"/>
                </a:lnTo>
                <a:lnTo>
                  <a:pt x="2850" y="2725"/>
                </a:lnTo>
                <a:lnTo>
                  <a:pt x="2931" y="2681"/>
                </a:lnTo>
                <a:lnTo>
                  <a:pt x="3015" y="2638"/>
                </a:lnTo>
                <a:lnTo>
                  <a:pt x="3101" y="2598"/>
                </a:lnTo>
                <a:lnTo>
                  <a:pt x="3189" y="2560"/>
                </a:lnTo>
                <a:lnTo>
                  <a:pt x="3280" y="2523"/>
                </a:lnTo>
                <a:lnTo>
                  <a:pt x="3373" y="2488"/>
                </a:lnTo>
                <a:lnTo>
                  <a:pt x="3469" y="2455"/>
                </a:lnTo>
                <a:lnTo>
                  <a:pt x="3568" y="2424"/>
                </a:lnTo>
                <a:lnTo>
                  <a:pt x="3669" y="2395"/>
                </a:lnTo>
                <a:lnTo>
                  <a:pt x="3772" y="2367"/>
                </a:lnTo>
                <a:lnTo>
                  <a:pt x="3878" y="2342"/>
                </a:lnTo>
                <a:lnTo>
                  <a:pt x="3986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6" y="2259"/>
                </a:lnTo>
                <a:lnTo>
                  <a:pt x="4444" y="2243"/>
                </a:lnTo>
                <a:lnTo>
                  <a:pt x="4564" y="2228"/>
                </a:lnTo>
                <a:lnTo>
                  <a:pt x="4687" y="2216"/>
                </a:lnTo>
                <a:lnTo>
                  <a:pt x="4813" y="2206"/>
                </a:lnTo>
                <a:lnTo>
                  <a:pt x="4941" y="2197"/>
                </a:lnTo>
                <a:lnTo>
                  <a:pt x="5071" y="2190"/>
                </a:lnTo>
                <a:lnTo>
                  <a:pt x="5203" y="2186"/>
                </a:lnTo>
                <a:lnTo>
                  <a:pt x="5338" y="2183"/>
                </a:lnTo>
                <a:lnTo>
                  <a:pt x="5475" y="2182"/>
                </a:lnTo>
                <a:lnTo>
                  <a:pt x="9978" y="2182"/>
                </a:lnTo>
                <a:lnTo>
                  <a:pt x="9233" y="2926"/>
                </a:lnTo>
                <a:lnTo>
                  <a:pt x="10477" y="2926"/>
                </a:lnTo>
                <a:lnTo>
                  <a:pt x="11941" y="1462"/>
                </a:lnTo>
                <a:lnTo>
                  <a:pt x="10477" y="0"/>
                </a:lnTo>
                <a:lnTo>
                  <a:pt x="9233" y="0"/>
                </a:lnTo>
                <a:lnTo>
                  <a:pt x="9978" y="744"/>
                </a:lnTo>
                <a:lnTo>
                  <a:pt x="5475" y="744"/>
                </a:lnTo>
                <a:lnTo>
                  <a:pt x="5301" y="745"/>
                </a:lnTo>
                <a:lnTo>
                  <a:pt x="5128" y="749"/>
                </a:lnTo>
                <a:lnTo>
                  <a:pt x="4959" y="756"/>
                </a:lnTo>
                <a:lnTo>
                  <a:pt x="4793" y="766"/>
                </a:lnTo>
                <a:lnTo>
                  <a:pt x="4630" y="778"/>
                </a:lnTo>
                <a:lnTo>
                  <a:pt x="4469" y="793"/>
                </a:lnTo>
                <a:lnTo>
                  <a:pt x="4311" y="811"/>
                </a:lnTo>
                <a:lnTo>
                  <a:pt x="4155" y="832"/>
                </a:lnTo>
                <a:lnTo>
                  <a:pt x="4003" y="854"/>
                </a:lnTo>
                <a:lnTo>
                  <a:pt x="3853" y="880"/>
                </a:lnTo>
                <a:lnTo>
                  <a:pt x="3705" y="909"/>
                </a:lnTo>
                <a:lnTo>
                  <a:pt x="3562" y="941"/>
                </a:lnTo>
                <a:lnTo>
                  <a:pt x="3420" y="975"/>
                </a:lnTo>
                <a:lnTo>
                  <a:pt x="3281" y="1011"/>
                </a:lnTo>
                <a:lnTo>
                  <a:pt x="3145" y="1051"/>
                </a:lnTo>
                <a:lnTo>
                  <a:pt x="3012" y="1093"/>
                </a:lnTo>
                <a:lnTo>
                  <a:pt x="2882" y="1138"/>
                </a:lnTo>
                <a:lnTo>
                  <a:pt x="2755" y="1185"/>
                </a:lnTo>
                <a:lnTo>
                  <a:pt x="2630" y="1236"/>
                </a:lnTo>
                <a:lnTo>
                  <a:pt x="2508" y="1288"/>
                </a:lnTo>
                <a:lnTo>
                  <a:pt x="2389" y="1344"/>
                </a:lnTo>
                <a:lnTo>
                  <a:pt x="2273" y="1403"/>
                </a:lnTo>
                <a:lnTo>
                  <a:pt x="2160" y="1463"/>
                </a:lnTo>
                <a:lnTo>
                  <a:pt x="2049" y="1527"/>
                </a:lnTo>
                <a:lnTo>
                  <a:pt x="1942" y="1594"/>
                </a:lnTo>
                <a:lnTo>
                  <a:pt x="1838" y="1663"/>
                </a:lnTo>
                <a:lnTo>
                  <a:pt x="1735" y="1734"/>
                </a:lnTo>
                <a:lnTo>
                  <a:pt x="1636" y="1810"/>
                </a:lnTo>
                <a:lnTo>
                  <a:pt x="1540" y="1886"/>
                </a:lnTo>
                <a:lnTo>
                  <a:pt x="1448" y="1966"/>
                </a:lnTo>
                <a:lnTo>
                  <a:pt x="1358" y="2049"/>
                </a:lnTo>
                <a:lnTo>
                  <a:pt x="1270" y="2133"/>
                </a:lnTo>
                <a:lnTo>
                  <a:pt x="1152" y="2258"/>
                </a:lnTo>
                <a:lnTo>
                  <a:pt x="1042" y="2385"/>
                </a:lnTo>
                <a:lnTo>
                  <a:pt x="939" y="2515"/>
                </a:lnTo>
                <a:lnTo>
                  <a:pt x="843" y="2647"/>
                </a:lnTo>
                <a:lnTo>
                  <a:pt x="753" y="2782"/>
                </a:lnTo>
                <a:lnTo>
                  <a:pt x="671" y="2918"/>
                </a:lnTo>
                <a:lnTo>
                  <a:pt x="594" y="3057"/>
                </a:lnTo>
                <a:lnTo>
                  <a:pt x="523" y="3197"/>
                </a:lnTo>
                <a:lnTo>
                  <a:pt x="458" y="3338"/>
                </a:lnTo>
                <a:lnTo>
                  <a:pt x="399" y="3482"/>
                </a:lnTo>
                <a:lnTo>
                  <a:pt x="344" y="3625"/>
                </a:lnTo>
                <a:lnTo>
                  <a:pt x="296" y="3769"/>
                </a:lnTo>
                <a:lnTo>
                  <a:pt x="252" y="3914"/>
                </a:lnTo>
                <a:lnTo>
                  <a:pt x="212" y="4061"/>
                </a:lnTo>
                <a:lnTo>
                  <a:pt x="176" y="4206"/>
                </a:lnTo>
                <a:lnTo>
                  <a:pt x="145" y="4351"/>
                </a:lnTo>
                <a:lnTo>
                  <a:pt x="117" y="4497"/>
                </a:lnTo>
                <a:lnTo>
                  <a:pt x="94" y="4642"/>
                </a:lnTo>
                <a:lnTo>
                  <a:pt x="73" y="4786"/>
                </a:lnTo>
                <a:lnTo>
                  <a:pt x="57" y="4930"/>
                </a:lnTo>
                <a:lnTo>
                  <a:pt x="42" y="5072"/>
                </a:lnTo>
                <a:lnTo>
                  <a:pt x="30" y="5213"/>
                </a:lnTo>
                <a:lnTo>
                  <a:pt x="20" y="5352"/>
                </a:lnTo>
                <a:lnTo>
                  <a:pt x="13" y="5490"/>
                </a:lnTo>
                <a:lnTo>
                  <a:pt x="7" y="5625"/>
                </a:lnTo>
                <a:lnTo>
                  <a:pt x="4" y="5759"/>
                </a:lnTo>
                <a:lnTo>
                  <a:pt x="1" y="5890"/>
                </a:lnTo>
                <a:lnTo>
                  <a:pt x="0" y="6019"/>
                </a:lnTo>
                <a:lnTo>
                  <a:pt x="0" y="6267"/>
                </a:lnTo>
                <a:lnTo>
                  <a:pt x="2" y="6502"/>
                </a:lnTo>
                <a:lnTo>
                  <a:pt x="2" y="131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5422213" y="2182341"/>
            <a:ext cx="2022365" cy="2353805"/>
          </a:xfrm>
          <a:custGeom>
            <a:avLst/>
            <a:gdLst>
              <a:gd name="T0" fmla="*/ 1441 w 8457"/>
              <a:gd name="T1" fmla="*/ 6489 h 9844"/>
              <a:gd name="T2" fmla="*/ 1440 w 8457"/>
              <a:gd name="T3" fmla="*/ 5978 h 9844"/>
              <a:gd name="T4" fmla="*/ 1447 w 8457"/>
              <a:gd name="T5" fmla="*/ 5653 h 9844"/>
              <a:gd name="T6" fmla="*/ 1467 w 8457"/>
              <a:gd name="T7" fmla="*/ 5319 h 9844"/>
              <a:gd name="T8" fmla="*/ 1501 w 8457"/>
              <a:gd name="T9" fmla="*/ 4983 h 9844"/>
              <a:gd name="T10" fmla="*/ 1557 w 8457"/>
              <a:gd name="T11" fmla="*/ 4647 h 9844"/>
              <a:gd name="T12" fmla="*/ 1636 w 8457"/>
              <a:gd name="T13" fmla="*/ 4317 h 9844"/>
              <a:gd name="T14" fmla="*/ 1745 w 8457"/>
              <a:gd name="T15" fmla="*/ 3998 h 9844"/>
              <a:gd name="T16" fmla="*/ 1889 w 8457"/>
              <a:gd name="T17" fmla="*/ 3693 h 9844"/>
              <a:gd name="T18" fmla="*/ 2070 w 8457"/>
              <a:gd name="T19" fmla="*/ 3407 h 9844"/>
              <a:gd name="T20" fmla="*/ 2293 w 8457"/>
              <a:gd name="T21" fmla="*/ 3146 h 9844"/>
              <a:gd name="T22" fmla="*/ 2483 w 8457"/>
              <a:gd name="T23" fmla="*/ 2974 h 9844"/>
              <a:gd name="T24" fmla="*/ 2696 w 8457"/>
              <a:gd name="T25" fmla="*/ 2820 h 9844"/>
              <a:gd name="T26" fmla="*/ 2931 w 8457"/>
              <a:gd name="T27" fmla="*/ 2682 h 9844"/>
              <a:gd name="T28" fmla="*/ 3189 w 8457"/>
              <a:gd name="T29" fmla="*/ 2560 h 9844"/>
              <a:gd name="T30" fmla="*/ 3470 w 8457"/>
              <a:gd name="T31" fmla="*/ 2455 h 9844"/>
              <a:gd name="T32" fmla="*/ 3772 w 8457"/>
              <a:gd name="T33" fmla="*/ 2367 h 9844"/>
              <a:gd name="T34" fmla="*/ 4097 w 8457"/>
              <a:gd name="T35" fmla="*/ 2296 h 9844"/>
              <a:gd name="T36" fmla="*/ 4444 w 8457"/>
              <a:gd name="T37" fmla="*/ 2243 h 9844"/>
              <a:gd name="T38" fmla="*/ 4812 w 8457"/>
              <a:gd name="T39" fmla="*/ 2206 h 9844"/>
              <a:gd name="T40" fmla="*/ 5202 w 8457"/>
              <a:gd name="T41" fmla="*/ 2186 h 9844"/>
              <a:gd name="T42" fmla="*/ 6494 w 8457"/>
              <a:gd name="T43" fmla="*/ 2182 h 9844"/>
              <a:gd name="T44" fmla="*/ 8457 w 8457"/>
              <a:gd name="T45" fmla="*/ 1463 h 9844"/>
              <a:gd name="T46" fmla="*/ 6494 w 8457"/>
              <a:gd name="T47" fmla="*/ 744 h 9844"/>
              <a:gd name="T48" fmla="*/ 5129 w 8457"/>
              <a:gd name="T49" fmla="*/ 749 h 9844"/>
              <a:gd name="T50" fmla="*/ 4630 w 8457"/>
              <a:gd name="T51" fmla="*/ 778 h 9844"/>
              <a:gd name="T52" fmla="*/ 4155 w 8457"/>
              <a:gd name="T53" fmla="*/ 832 h 9844"/>
              <a:gd name="T54" fmla="*/ 3706 w 8457"/>
              <a:gd name="T55" fmla="*/ 909 h 9844"/>
              <a:gd name="T56" fmla="*/ 3281 w 8457"/>
              <a:gd name="T57" fmla="*/ 1011 h 9844"/>
              <a:gd name="T58" fmla="*/ 2882 w 8457"/>
              <a:gd name="T59" fmla="*/ 1138 h 9844"/>
              <a:gd name="T60" fmla="*/ 2508 w 8457"/>
              <a:gd name="T61" fmla="*/ 1289 h 9844"/>
              <a:gd name="T62" fmla="*/ 2159 w 8457"/>
              <a:gd name="T63" fmla="*/ 1463 h 9844"/>
              <a:gd name="T64" fmla="*/ 1837 w 8457"/>
              <a:gd name="T65" fmla="*/ 1663 h 9844"/>
              <a:gd name="T66" fmla="*/ 1540 w 8457"/>
              <a:gd name="T67" fmla="*/ 1887 h 9844"/>
              <a:gd name="T68" fmla="*/ 1270 w 8457"/>
              <a:gd name="T69" fmla="*/ 2134 h 9844"/>
              <a:gd name="T70" fmla="*/ 939 w 8457"/>
              <a:gd name="T71" fmla="*/ 2515 h 9844"/>
              <a:gd name="T72" fmla="*/ 670 w 8457"/>
              <a:gd name="T73" fmla="*/ 2919 h 9844"/>
              <a:gd name="T74" fmla="*/ 459 w 8457"/>
              <a:gd name="T75" fmla="*/ 3338 h 9844"/>
              <a:gd name="T76" fmla="*/ 296 w 8457"/>
              <a:gd name="T77" fmla="*/ 3770 h 9844"/>
              <a:gd name="T78" fmla="*/ 177 w 8457"/>
              <a:gd name="T79" fmla="*/ 4206 h 9844"/>
              <a:gd name="T80" fmla="*/ 94 w 8457"/>
              <a:gd name="T81" fmla="*/ 4642 h 9844"/>
              <a:gd name="T82" fmla="*/ 42 w 8457"/>
              <a:gd name="T83" fmla="*/ 5072 h 9844"/>
              <a:gd name="T84" fmla="*/ 13 w 8457"/>
              <a:gd name="T85" fmla="*/ 5490 h 9844"/>
              <a:gd name="T86" fmla="*/ 2 w 8457"/>
              <a:gd name="T87" fmla="*/ 5890 h 9844"/>
              <a:gd name="T88" fmla="*/ 2 w 8457"/>
              <a:gd name="T89" fmla="*/ 6504 h 9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57" h="9844">
                <a:moveTo>
                  <a:pt x="2" y="9844"/>
                </a:moveTo>
                <a:lnTo>
                  <a:pt x="1441" y="9844"/>
                </a:lnTo>
                <a:lnTo>
                  <a:pt x="1441" y="6489"/>
                </a:lnTo>
                <a:lnTo>
                  <a:pt x="1440" y="6290"/>
                </a:lnTo>
                <a:lnTo>
                  <a:pt x="1439" y="6084"/>
                </a:lnTo>
                <a:lnTo>
                  <a:pt x="1440" y="5978"/>
                </a:lnTo>
                <a:lnTo>
                  <a:pt x="1441" y="5871"/>
                </a:lnTo>
                <a:lnTo>
                  <a:pt x="1444" y="5762"/>
                </a:lnTo>
                <a:lnTo>
                  <a:pt x="1447" y="5653"/>
                </a:lnTo>
                <a:lnTo>
                  <a:pt x="1452" y="5542"/>
                </a:lnTo>
                <a:lnTo>
                  <a:pt x="1459" y="5432"/>
                </a:lnTo>
                <a:lnTo>
                  <a:pt x="1467" y="5319"/>
                </a:lnTo>
                <a:lnTo>
                  <a:pt x="1476" y="5208"/>
                </a:lnTo>
                <a:lnTo>
                  <a:pt x="1488" y="5096"/>
                </a:lnTo>
                <a:lnTo>
                  <a:pt x="1501" y="4983"/>
                </a:lnTo>
                <a:lnTo>
                  <a:pt x="1517" y="4871"/>
                </a:lnTo>
                <a:lnTo>
                  <a:pt x="1536" y="4759"/>
                </a:lnTo>
                <a:lnTo>
                  <a:pt x="1557" y="4647"/>
                </a:lnTo>
                <a:lnTo>
                  <a:pt x="1580" y="4537"/>
                </a:lnTo>
                <a:lnTo>
                  <a:pt x="1607" y="4427"/>
                </a:lnTo>
                <a:lnTo>
                  <a:pt x="1636" y="4317"/>
                </a:lnTo>
                <a:lnTo>
                  <a:pt x="1669" y="4209"/>
                </a:lnTo>
                <a:lnTo>
                  <a:pt x="1706" y="4103"/>
                </a:lnTo>
                <a:lnTo>
                  <a:pt x="1745" y="3998"/>
                </a:lnTo>
                <a:lnTo>
                  <a:pt x="1790" y="3895"/>
                </a:lnTo>
                <a:lnTo>
                  <a:pt x="1837" y="3793"/>
                </a:lnTo>
                <a:lnTo>
                  <a:pt x="1889" y="3693"/>
                </a:lnTo>
                <a:lnTo>
                  <a:pt x="1945" y="3596"/>
                </a:lnTo>
                <a:lnTo>
                  <a:pt x="2005" y="3500"/>
                </a:lnTo>
                <a:lnTo>
                  <a:pt x="2070" y="3407"/>
                </a:lnTo>
                <a:lnTo>
                  <a:pt x="2139" y="3318"/>
                </a:lnTo>
                <a:lnTo>
                  <a:pt x="2214" y="3230"/>
                </a:lnTo>
                <a:lnTo>
                  <a:pt x="2293" y="3146"/>
                </a:lnTo>
                <a:lnTo>
                  <a:pt x="2353" y="3087"/>
                </a:lnTo>
                <a:lnTo>
                  <a:pt x="2417" y="3030"/>
                </a:lnTo>
                <a:lnTo>
                  <a:pt x="2483" y="2974"/>
                </a:lnTo>
                <a:lnTo>
                  <a:pt x="2551" y="2921"/>
                </a:lnTo>
                <a:lnTo>
                  <a:pt x="2623" y="2869"/>
                </a:lnTo>
                <a:lnTo>
                  <a:pt x="2696" y="2820"/>
                </a:lnTo>
                <a:lnTo>
                  <a:pt x="2771" y="2771"/>
                </a:lnTo>
                <a:lnTo>
                  <a:pt x="2850" y="2725"/>
                </a:lnTo>
                <a:lnTo>
                  <a:pt x="2931" y="2682"/>
                </a:lnTo>
                <a:lnTo>
                  <a:pt x="3015" y="2638"/>
                </a:lnTo>
                <a:lnTo>
                  <a:pt x="3100" y="2598"/>
                </a:lnTo>
                <a:lnTo>
                  <a:pt x="3189" y="2560"/>
                </a:lnTo>
                <a:lnTo>
                  <a:pt x="3280" y="2523"/>
                </a:lnTo>
                <a:lnTo>
                  <a:pt x="3374" y="2488"/>
                </a:lnTo>
                <a:lnTo>
                  <a:pt x="3470" y="2455"/>
                </a:lnTo>
                <a:lnTo>
                  <a:pt x="3568" y="2424"/>
                </a:lnTo>
                <a:lnTo>
                  <a:pt x="3669" y="2395"/>
                </a:lnTo>
                <a:lnTo>
                  <a:pt x="3772" y="2367"/>
                </a:lnTo>
                <a:lnTo>
                  <a:pt x="3878" y="2342"/>
                </a:lnTo>
                <a:lnTo>
                  <a:pt x="3986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5" y="2259"/>
                </a:lnTo>
                <a:lnTo>
                  <a:pt x="4444" y="2243"/>
                </a:lnTo>
                <a:lnTo>
                  <a:pt x="4565" y="2228"/>
                </a:lnTo>
                <a:lnTo>
                  <a:pt x="4687" y="2216"/>
                </a:lnTo>
                <a:lnTo>
                  <a:pt x="4812" y="2206"/>
                </a:lnTo>
                <a:lnTo>
                  <a:pt x="4940" y="2197"/>
                </a:lnTo>
                <a:lnTo>
                  <a:pt x="5070" y="2190"/>
                </a:lnTo>
                <a:lnTo>
                  <a:pt x="5202" y="2186"/>
                </a:lnTo>
                <a:lnTo>
                  <a:pt x="5338" y="2183"/>
                </a:lnTo>
                <a:lnTo>
                  <a:pt x="5475" y="2182"/>
                </a:lnTo>
                <a:lnTo>
                  <a:pt x="6494" y="2182"/>
                </a:lnTo>
                <a:lnTo>
                  <a:pt x="5749" y="2926"/>
                </a:lnTo>
                <a:lnTo>
                  <a:pt x="6993" y="2926"/>
                </a:lnTo>
                <a:lnTo>
                  <a:pt x="8457" y="1463"/>
                </a:lnTo>
                <a:lnTo>
                  <a:pt x="6993" y="0"/>
                </a:lnTo>
                <a:lnTo>
                  <a:pt x="5749" y="0"/>
                </a:lnTo>
                <a:lnTo>
                  <a:pt x="6494" y="744"/>
                </a:lnTo>
                <a:lnTo>
                  <a:pt x="5475" y="744"/>
                </a:lnTo>
                <a:lnTo>
                  <a:pt x="5300" y="745"/>
                </a:lnTo>
                <a:lnTo>
                  <a:pt x="5129" y="749"/>
                </a:lnTo>
                <a:lnTo>
                  <a:pt x="4960" y="756"/>
                </a:lnTo>
                <a:lnTo>
                  <a:pt x="4794" y="766"/>
                </a:lnTo>
                <a:lnTo>
                  <a:pt x="4630" y="778"/>
                </a:lnTo>
                <a:lnTo>
                  <a:pt x="4469" y="794"/>
                </a:lnTo>
                <a:lnTo>
                  <a:pt x="4311" y="811"/>
                </a:lnTo>
                <a:lnTo>
                  <a:pt x="4155" y="832"/>
                </a:lnTo>
                <a:lnTo>
                  <a:pt x="4002" y="854"/>
                </a:lnTo>
                <a:lnTo>
                  <a:pt x="3853" y="880"/>
                </a:lnTo>
                <a:lnTo>
                  <a:pt x="3706" y="909"/>
                </a:lnTo>
                <a:lnTo>
                  <a:pt x="3562" y="941"/>
                </a:lnTo>
                <a:lnTo>
                  <a:pt x="3420" y="975"/>
                </a:lnTo>
                <a:lnTo>
                  <a:pt x="3281" y="1011"/>
                </a:lnTo>
                <a:lnTo>
                  <a:pt x="3146" y="1051"/>
                </a:lnTo>
                <a:lnTo>
                  <a:pt x="3013" y="1093"/>
                </a:lnTo>
                <a:lnTo>
                  <a:pt x="2882" y="1138"/>
                </a:lnTo>
                <a:lnTo>
                  <a:pt x="2755" y="1185"/>
                </a:lnTo>
                <a:lnTo>
                  <a:pt x="2630" y="1236"/>
                </a:lnTo>
                <a:lnTo>
                  <a:pt x="2508" y="1289"/>
                </a:lnTo>
                <a:lnTo>
                  <a:pt x="2389" y="1345"/>
                </a:lnTo>
                <a:lnTo>
                  <a:pt x="2273" y="1403"/>
                </a:lnTo>
                <a:lnTo>
                  <a:pt x="2159" y="1463"/>
                </a:lnTo>
                <a:lnTo>
                  <a:pt x="2049" y="1527"/>
                </a:lnTo>
                <a:lnTo>
                  <a:pt x="1942" y="1594"/>
                </a:lnTo>
                <a:lnTo>
                  <a:pt x="1837" y="1663"/>
                </a:lnTo>
                <a:lnTo>
                  <a:pt x="1735" y="1735"/>
                </a:lnTo>
                <a:lnTo>
                  <a:pt x="1636" y="1810"/>
                </a:lnTo>
                <a:lnTo>
                  <a:pt x="1540" y="1887"/>
                </a:lnTo>
                <a:lnTo>
                  <a:pt x="1447" y="1966"/>
                </a:lnTo>
                <a:lnTo>
                  <a:pt x="1357" y="2049"/>
                </a:lnTo>
                <a:lnTo>
                  <a:pt x="1270" y="2134"/>
                </a:lnTo>
                <a:lnTo>
                  <a:pt x="1152" y="2258"/>
                </a:lnTo>
                <a:lnTo>
                  <a:pt x="1042" y="2385"/>
                </a:lnTo>
                <a:lnTo>
                  <a:pt x="939" y="2515"/>
                </a:lnTo>
                <a:lnTo>
                  <a:pt x="843" y="2648"/>
                </a:lnTo>
                <a:lnTo>
                  <a:pt x="753" y="2782"/>
                </a:lnTo>
                <a:lnTo>
                  <a:pt x="670" y="2919"/>
                </a:lnTo>
                <a:lnTo>
                  <a:pt x="594" y="3057"/>
                </a:lnTo>
                <a:lnTo>
                  <a:pt x="523" y="3197"/>
                </a:lnTo>
                <a:lnTo>
                  <a:pt x="459" y="3338"/>
                </a:lnTo>
                <a:lnTo>
                  <a:pt x="399" y="3482"/>
                </a:lnTo>
                <a:lnTo>
                  <a:pt x="345" y="3625"/>
                </a:lnTo>
                <a:lnTo>
                  <a:pt x="296" y="3770"/>
                </a:lnTo>
                <a:lnTo>
                  <a:pt x="251" y="3914"/>
                </a:lnTo>
                <a:lnTo>
                  <a:pt x="212" y="4061"/>
                </a:lnTo>
                <a:lnTo>
                  <a:pt x="177" y="4206"/>
                </a:lnTo>
                <a:lnTo>
                  <a:pt x="145" y="4351"/>
                </a:lnTo>
                <a:lnTo>
                  <a:pt x="118" y="4497"/>
                </a:lnTo>
                <a:lnTo>
                  <a:pt x="94" y="4642"/>
                </a:lnTo>
                <a:lnTo>
                  <a:pt x="74" y="4786"/>
                </a:lnTo>
                <a:lnTo>
                  <a:pt x="56" y="4930"/>
                </a:lnTo>
                <a:lnTo>
                  <a:pt x="42" y="5072"/>
                </a:lnTo>
                <a:lnTo>
                  <a:pt x="29" y="5213"/>
                </a:lnTo>
                <a:lnTo>
                  <a:pt x="20" y="5352"/>
                </a:lnTo>
                <a:lnTo>
                  <a:pt x="13" y="5490"/>
                </a:lnTo>
                <a:lnTo>
                  <a:pt x="8" y="5625"/>
                </a:lnTo>
                <a:lnTo>
                  <a:pt x="4" y="5759"/>
                </a:lnTo>
                <a:lnTo>
                  <a:pt x="2" y="5890"/>
                </a:lnTo>
                <a:lnTo>
                  <a:pt x="0" y="6019"/>
                </a:lnTo>
                <a:lnTo>
                  <a:pt x="0" y="6268"/>
                </a:lnTo>
                <a:lnTo>
                  <a:pt x="2" y="6504"/>
                </a:lnTo>
                <a:lnTo>
                  <a:pt x="2" y="98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flipH="1">
            <a:off x="5428942" y="2961444"/>
            <a:ext cx="3287150" cy="1558921"/>
          </a:xfrm>
          <a:custGeom>
            <a:avLst/>
            <a:gdLst>
              <a:gd name="T0" fmla="*/ 11783 w 13746"/>
              <a:gd name="T1" fmla="*/ 744 h 6517"/>
              <a:gd name="T2" fmla="*/ 5290 w 13746"/>
              <a:gd name="T3" fmla="*/ 745 h 6517"/>
              <a:gd name="T4" fmla="*/ 5018 w 13746"/>
              <a:gd name="T5" fmla="*/ 752 h 6517"/>
              <a:gd name="T6" fmla="*/ 4753 w 13746"/>
              <a:gd name="T7" fmla="*/ 767 h 6517"/>
              <a:gd name="T8" fmla="*/ 4494 w 13746"/>
              <a:gd name="T9" fmla="*/ 786 h 6517"/>
              <a:gd name="T10" fmla="*/ 4243 w 13746"/>
              <a:gd name="T11" fmla="*/ 813 h 6517"/>
              <a:gd name="T12" fmla="*/ 3999 w 13746"/>
              <a:gd name="T13" fmla="*/ 846 h 6517"/>
              <a:gd name="T14" fmla="*/ 3762 w 13746"/>
              <a:gd name="T15" fmla="*/ 885 h 6517"/>
              <a:gd name="T16" fmla="*/ 3533 w 13746"/>
              <a:gd name="T17" fmla="*/ 931 h 6517"/>
              <a:gd name="T18" fmla="*/ 3311 w 13746"/>
              <a:gd name="T19" fmla="*/ 982 h 6517"/>
              <a:gd name="T20" fmla="*/ 3098 w 13746"/>
              <a:gd name="T21" fmla="*/ 1040 h 6517"/>
              <a:gd name="T22" fmla="*/ 2891 w 13746"/>
              <a:gd name="T23" fmla="*/ 1105 h 6517"/>
              <a:gd name="T24" fmla="*/ 2703 w 13746"/>
              <a:gd name="T25" fmla="*/ 1172 h 6517"/>
              <a:gd name="T26" fmla="*/ 2519 w 13746"/>
              <a:gd name="T27" fmla="*/ 1245 h 6517"/>
              <a:gd name="T28" fmla="*/ 2341 w 13746"/>
              <a:gd name="T29" fmla="*/ 1324 h 6517"/>
              <a:gd name="T30" fmla="*/ 2170 w 13746"/>
              <a:gd name="T31" fmla="*/ 1409 h 6517"/>
              <a:gd name="T32" fmla="*/ 2006 w 13746"/>
              <a:gd name="T33" fmla="*/ 1499 h 6517"/>
              <a:gd name="T34" fmla="*/ 1847 w 13746"/>
              <a:gd name="T35" fmla="*/ 1595 h 6517"/>
              <a:gd name="T36" fmla="*/ 1695 w 13746"/>
              <a:gd name="T37" fmla="*/ 1698 h 6517"/>
              <a:gd name="T38" fmla="*/ 1550 w 13746"/>
              <a:gd name="T39" fmla="*/ 1806 h 6517"/>
              <a:gd name="T40" fmla="*/ 1411 w 13746"/>
              <a:gd name="T41" fmla="*/ 1919 h 6517"/>
              <a:gd name="T42" fmla="*/ 1279 w 13746"/>
              <a:gd name="T43" fmla="*/ 2039 h 6517"/>
              <a:gd name="T44" fmla="*/ 1083 w 13746"/>
              <a:gd name="T45" fmla="*/ 2237 h 6517"/>
              <a:gd name="T46" fmla="*/ 793 w 13746"/>
              <a:gd name="T47" fmla="*/ 2602 h 6517"/>
              <a:gd name="T48" fmla="*/ 558 w 13746"/>
              <a:gd name="T49" fmla="*/ 2988 h 6517"/>
              <a:gd name="T50" fmla="*/ 375 w 13746"/>
              <a:gd name="T51" fmla="*/ 3386 h 6517"/>
              <a:gd name="T52" fmla="*/ 236 w 13746"/>
              <a:gd name="T53" fmla="*/ 3793 h 6517"/>
              <a:gd name="T54" fmla="*/ 136 w 13746"/>
              <a:gd name="T55" fmla="*/ 4202 h 6517"/>
              <a:gd name="T56" fmla="*/ 69 w 13746"/>
              <a:gd name="T57" fmla="*/ 4609 h 6517"/>
              <a:gd name="T58" fmla="*/ 28 w 13746"/>
              <a:gd name="T59" fmla="*/ 5009 h 6517"/>
              <a:gd name="T60" fmla="*/ 7 w 13746"/>
              <a:gd name="T61" fmla="*/ 5395 h 6517"/>
              <a:gd name="T62" fmla="*/ 0 w 13746"/>
              <a:gd name="T63" fmla="*/ 5764 h 6517"/>
              <a:gd name="T64" fmla="*/ 2 w 13746"/>
              <a:gd name="T65" fmla="*/ 6256 h 6517"/>
              <a:gd name="T66" fmla="*/ 3 w 13746"/>
              <a:gd name="T67" fmla="*/ 6371 h 6517"/>
              <a:gd name="T68" fmla="*/ 4 w 13746"/>
              <a:gd name="T69" fmla="*/ 6481 h 6517"/>
              <a:gd name="T70" fmla="*/ 1444 w 13746"/>
              <a:gd name="T71" fmla="*/ 6235 h 6517"/>
              <a:gd name="T72" fmla="*/ 1442 w 13746"/>
              <a:gd name="T73" fmla="*/ 6220 h 6517"/>
              <a:gd name="T74" fmla="*/ 1441 w 13746"/>
              <a:gd name="T75" fmla="*/ 6012 h 6517"/>
              <a:gd name="T76" fmla="*/ 1442 w 13746"/>
              <a:gd name="T77" fmla="*/ 5614 h 6517"/>
              <a:gd name="T78" fmla="*/ 1451 w 13746"/>
              <a:gd name="T79" fmla="*/ 5308 h 6517"/>
              <a:gd name="T80" fmla="*/ 1473 w 13746"/>
              <a:gd name="T81" fmla="*/ 5000 h 6517"/>
              <a:gd name="T82" fmla="*/ 1510 w 13746"/>
              <a:gd name="T83" fmla="*/ 4693 h 6517"/>
              <a:gd name="T84" fmla="*/ 1567 w 13746"/>
              <a:gd name="T85" fmla="*/ 4390 h 6517"/>
              <a:gd name="T86" fmla="*/ 1649 w 13746"/>
              <a:gd name="T87" fmla="*/ 4094 h 6517"/>
              <a:gd name="T88" fmla="*/ 1758 w 13746"/>
              <a:gd name="T89" fmla="*/ 3809 h 6517"/>
              <a:gd name="T90" fmla="*/ 1900 w 13746"/>
              <a:gd name="T91" fmla="*/ 3540 h 6517"/>
              <a:gd name="T92" fmla="*/ 2076 w 13746"/>
              <a:gd name="T93" fmla="*/ 3289 h 6517"/>
              <a:gd name="T94" fmla="*/ 2276 w 13746"/>
              <a:gd name="T95" fmla="*/ 3074 h 6517"/>
              <a:gd name="T96" fmla="*/ 2473 w 13746"/>
              <a:gd name="T97" fmla="*/ 2911 h 6517"/>
              <a:gd name="T98" fmla="*/ 2694 w 13746"/>
              <a:gd name="T99" fmla="*/ 2763 h 6517"/>
              <a:gd name="T100" fmla="*/ 2940 w 13746"/>
              <a:gd name="T101" fmla="*/ 2632 h 6517"/>
              <a:gd name="T102" fmla="*/ 3210 w 13746"/>
              <a:gd name="T103" fmla="*/ 2518 h 6517"/>
              <a:gd name="T104" fmla="*/ 3504 w 13746"/>
              <a:gd name="T105" fmla="*/ 2420 h 6517"/>
              <a:gd name="T106" fmla="*/ 3822 w 13746"/>
              <a:gd name="T107" fmla="*/ 2340 h 6517"/>
              <a:gd name="T108" fmla="*/ 4165 w 13746"/>
              <a:gd name="T109" fmla="*/ 2275 h 6517"/>
              <a:gd name="T110" fmla="*/ 4530 w 13746"/>
              <a:gd name="T111" fmla="*/ 2227 h 6517"/>
              <a:gd name="T112" fmla="*/ 4920 w 13746"/>
              <a:gd name="T113" fmla="*/ 2196 h 6517"/>
              <a:gd name="T114" fmla="*/ 5332 w 13746"/>
              <a:gd name="T115" fmla="*/ 2183 h 6517"/>
              <a:gd name="T116" fmla="*/ 11038 w 13746"/>
              <a:gd name="T117" fmla="*/ 2925 h 6517"/>
              <a:gd name="T118" fmla="*/ 12282 w 13746"/>
              <a:gd name="T119" fmla="*/ 0 h 6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46" h="6517">
                <a:moveTo>
                  <a:pt x="12282" y="0"/>
                </a:moveTo>
                <a:lnTo>
                  <a:pt x="11038" y="0"/>
                </a:lnTo>
                <a:lnTo>
                  <a:pt x="11783" y="744"/>
                </a:lnTo>
                <a:lnTo>
                  <a:pt x="5475" y="744"/>
                </a:lnTo>
                <a:lnTo>
                  <a:pt x="5382" y="744"/>
                </a:lnTo>
                <a:lnTo>
                  <a:pt x="5290" y="745"/>
                </a:lnTo>
                <a:lnTo>
                  <a:pt x="5199" y="747"/>
                </a:lnTo>
                <a:lnTo>
                  <a:pt x="5108" y="749"/>
                </a:lnTo>
                <a:lnTo>
                  <a:pt x="5018" y="752"/>
                </a:lnTo>
                <a:lnTo>
                  <a:pt x="4928" y="756"/>
                </a:lnTo>
                <a:lnTo>
                  <a:pt x="4841" y="760"/>
                </a:lnTo>
                <a:lnTo>
                  <a:pt x="4753" y="767"/>
                </a:lnTo>
                <a:lnTo>
                  <a:pt x="4665" y="772"/>
                </a:lnTo>
                <a:lnTo>
                  <a:pt x="4580" y="779"/>
                </a:lnTo>
                <a:lnTo>
                  <a:pt x="4494" y="786"/>
                </a:lnTo>
                <a:lnTo>
                  <a:pt x="4409" y="795"/>
                </a:lnTo>
                <a:lnTo>
                  <a:pt x="4326" y="804"/>
                </a:lnTo>
                <a:lnTo>
                  <a:pt x="4243" y="813"/>
                </a:lnTo>
                <a:lnTo>
                  <a:pt x="4161" y="823"/>
                </a:lnTo>
                <a:lnTo>
                  <a:pt x="4079" y="835"/>
                </a:lnTo>
                <a:lnTo>
                  <a:pt x="3999" y="846"/>
                </a:lnTo>
                <a:lnTo>
                  <a:pt x="3919" y="858"/>
                </a:lnTo>
                <a:lnTo>
                  <a:pt x="3841" y="871"/>
                </a:lnTo>
                <a:lnTo>
                  <a:pt x="3762" y="885"/>
                </a:lnTo>
                <a:lnTo>
                  <a:pt x="3685" y="900"/>
                </a:lnTo>
                <a:lnTo>
                  <a:pt x="3609" y="915"/>
                </a:lnTo>
                <a:lnTo>
                  <a:pt x="3533" y="931"/>
                </a:lnTo>
                <a:lnTo>
                  <a:pt x="3459" y="947"/>
                </a:lnTo>
                <a:lnTo>
                  <a:pt x="3385" y="965"/>
                </a:lnTo>
                <a:lnTo>
                  <a:pt x="3311" y="982"/>
                </a:lnTo>
                <a:lnTo>
                  <a:pt x="3239" y="1001"/>
                </a:lnTo>
                <a:lnTo>
                  <a:pt x="3168" y="1020"/>
                </a:lnTo>
                <a:lnTo>
                  <a:pt x="3098" y="1040"/>
                </a:lnTo>
                <a:lnTo>
                  <a:pt x="3029" y="1061"/>
                </a:lnTo>
                <a:lnTo>
                  <a:pt x="2960" y="1082"/>
                </a:lnTo>
                <a:lnTo>
                  <a:pt x="2891" y="1105"/>
                </a:lnTo>
                <a:lnTo>
                  <a:pt x="2827" y="1126"/>
                </a:lnTo>
                <a:lnTo>
                  <a:pt x="2764" y="1149"/>
                </a:lnTo>
                <a:lnTo>
                  <a:pt x="2703" y="1172"/>
                </a:lnTo>
                <a:lnTo>
                  <a:pt x="2641" y="1195"/>
                </a:lnTo>
                <a:lnTo>
                  <a:pt x="2580" y="1220"/>
                </a:lnTo>
                <a:lnTo>
                  <a:pt x="2519" y="1245"/>
                </a:lnTo>
                <a:lnTo>
                  <a:pt x="2459" y="1271"/>
                </a:lnTo>
                <a:lnTo>
                  <a:pt x="2400" y="1296"/>
                </a:lnTo>
                <a:lnTo>
                  <a:pt x="2341" y="1324"/>
                </a:lnTo>
                <a:lnTo>
                  <a:pt x="2284" y="1351"/>
                </a:lnTo>
                <a:lnTo>
                  <a:pt x="2227" y="1380"/>
                </a:lnTo>
                <a:lnTo>
                  <a:pt x="2170" y="1409"/>
                </a:lnTo>
                <a:lnTo>
                  <a:pt x="2114" y="1439"/>
                </a:lnTo>
                <a:lnTo>
                  <a:pt x="2060" y="1469"/>
                </a:lnTo>
                <a:lnTo>
                  <a:pt x="2006" y="1499"/>
                </a:lnTo>
                <a:lnTo>
                  <a:pt x="1952" y="1530"/>
                </a:lnTo>
                <a:lnTo>
                  <a:pt x="1899" y="1563"/>
                </a:lnTo>
                <a:lnTo>
                  <a:pt x="1847" y="1595"/>
                </a:lnTo>
                <a:lnTo>
                  <a:pt x="1796" y="1629"/>
                </a:lnTo>
                <a:lnTo>
                  <a:pt x="1745" y="1663"/>
                </a:lnTo>
                <a:lnTo>
                  <a:pt x="1695" y="1698"/>
                </a:lnTo>
                <a:lnTo>
                  <a:pt x="1646" y="1733"/>
                </a:lnTo>
                <a:lnTo>
                  <a:pt x="1597" y="1770"/>
                </a:lnTo>
                <a:lnTo>
                  <a:pt x="1550" y="1806"/>
                </a:lnTo>
                <a:lnTo>
                  <a:pt x="1502" y="1843"/>
                </a:lnTo>
                <a:lnTo>
                  <a:pt x="1456" y="1881"/>
                </a:lnTo>
                <a:lnTo>
                  <a:pt x="1411" y="1919"/>
                </a:lnTo>
                <a:lnTo>
                  <a:pt x="1365" y="1958"/>
                </a:lnTo>
                <a:lnTo>
                  <a:pt x="1322" y="1998"/>
                </a:lnTo>
                <a:lnTo>
                  <a:pt x="1279" y="2039"/>
                </a:lnTo>
                <a:lnTo>
                  <a:pt x="1235" y="2079"/>
                </a:lnTo>
                <a:lnTo>
                  <a:pt x="1194" y="2121"/>
                </a:lnTo>
                <a:lnTo>
                  <a:pt x="1083" y="2237"/>
                </a:lnTo>
                <a:lnTo>
                  <a:pt x="979" y="2357"/>
                </a:lnTo>
                <a:lnTo>
                  <a:pt x="882" y="2479"/>
                </a:lnTo>
                <a:lnTo>
                  <a:pt x="793" y="2602"/>
                </a:lnTo>
                <a:lnTo>
                  <a:pt x="708" y="2729"/>
                </a:lnTo>
                <a:lnTo>
                  <a:pt x="630" y="2857"/>
                </a:lnTo>
                <a:lnTo>
                  <a:pt x="558" y="2988"/>
                </a:lnTo>
                <a:lnTo>
                  <a:pt x="492" y="3119"/>
                </a:lnTo>
                <a:lnTo>
                  <a:pt x="430" y="3252"/>
                </a:lnTo>
                <a:lnTo>
                  <a:pt x="375" y="3386"/>
                </a:lnTo>
                <a:lnTo>
                  <a:pt x="324" y="3521"/>
                </a:lnTo>
                <a:lnTo>
                  <a:pt x="279" y="3656"/>
                </a:lnTo>
                <a:lnTo>
                  <a:pt x="236" y="3793"/>
                </a:lnTo>
                <a:lnTo>
                  <a:pt x="199" y="3929"/>
                </a:lnTo>
                <a:lnTo>
                  <a:pt x="166" y="4065"/>
                </a:lnTo>
                <a:lnTo>
                  <a:pt x="136" y="4202"/>
                </a:lnTo>
                <a:lnTo>
                  <a:pt x="110" y="4338"/>
                </a:lnTo>
                <a:lnTo>
                  <a:pt x="89" y="4474"/>
                </a:lnTo>
                <a:lnTo>
                  <a:pt x="69" y="4609"/>
                </a:lnTo>
                <a:lnTo>
                  <a:pt x="53" y="4744"/>
                </a:lnTo>
                <a:lnTo>
                  <a:pt x="39" y="4877"/>
                </a:lnTo>
                <a:lnTo>
                  <a:pt x="28" y="5009"/>
                </a:lnTo>
                <a:lnTo>
                  <a:pt x="20" y="5140"/>
                </a:lnTo>
                <a:lnTo>
                  <a:pt x="12" y="5269"/>
                </a:lnTo>
                <a:lnTo>
                  <a:pt x="7" y="5395"/>
                </a:lnTo>
                <a:lnTo>
                  <a:pt x="4" y="5521"/>
                </a:lnTo>
                <a:lnTo>
                  <a:pt x="1" y="5644"/>
                </a:lnTo>
                <a:lnTo>
                  <a:pt x="0" y="5764"/>
                </a:lnTo>
                <a:lnTo>
                  <a:pt x="0" y="5996"/>
                </a:lnTo>
                <a:lnTo>
                  <a:pt x="2" y="6218"/>
                </a:lnTo>
                <a:lnTo>
                  <a:pt x="2" y="6256"/>
                </a:lnTo>
                <a:lnTo>
                  <a:pt x="3" y="6294"/>
                </a:lnTo>
                <a:lnTo>
                  <a:pt x="3" y="6332"/>
                </a:lnTo>
                <a:lnTo>
                  <a:pt x="3" y="6371"/>
                </a:lnTo>
                <a:lnTo>
                  <a:pt x="4" y="6408"/>
                </a:lnTo>
                <a:lnTo>
                  <a:pt x="4" y="6445"/>
                </a:lnTo>
                <a:lnTo>
                  <a:pt x="4" y="6481"/>
                </a:lnTo>
                <a:lnTo>
                  <a:pt x="4" y="6517"/>
                </a:lnTo>
                <a:lnTo>
                  <a:pt x="1444" y="6517"/>
                </a:lnTo>
                <a:lnTo>
                  <a:pt x="1444" y="6235"/>
                </a:lnTo>
                <a:lnTo>
                  <a:pt x="1443" y="6235"/>
                </a:lnTo>
                <a:lnTo>
                  <a:pt x="1442" y="6227"/>
                </a:lnTo>
                <a:lnTo>
                  <a:pt x="1442" y="6220"/>
                </a:lnTo>
                <a:lnTo>
                  <a:pt x="1442" y="6212"/>
                </a:lnTo>
                <a:lnTo>
                  <a:pt x="1442" y="6204"/>
                </a:lnTo>
                <a:lnTo>
                  <a:pt x="1441" y="6012"/>
                </a:lnTo>
                <a:lnTo>
                  <a:pt x="1440" y="5815"/>
                </a:lnTo>
                <a:lnTo>
                  <a:pt x="1441" y="5715"/>
                </a:lnTo>
                <a:lnTo>
                  <a:pt x="1442" y="5614"/>
                </a:lnTo>
                <a:lnTo>
                  <a:pt x="1444" y="5513"/>
                </a:lnTo>
                <a:lnTo>
                  <a:pt x="1447" y="5411"/>
                </a:lnTo>
                <a:lnTo>
                  <a:pt x="1451" y="5308"/>
                </a:lnTo>
                <a:lnTo>
                  <a:pt x="1457" y="5206"/>
                </a:lnTo>
                <a:lnTo>
                  <a:pt x="1464" y="5103"/>
                </a:lnTo>
                <a:lnTo>
                  <a:pt x="1473" y="5000"/>
                </a:lnTo>
                <a:lnTo>
                  <a:pt x="1483" y="4897"/>
                </a:lnTo>
                <a:lnTo>
                  <a:pt x="1495" y="4795"/>
                </a:lnTo>
                <a:lnTo>
                  <a:pt x="1510" y="4693"/>
                </a:lnTo>
                <a:lnTo>
                  <a:pt x="1527" y="4591"/>
                </a:lnTo>
                <a:lnTo>
                  <a:pt x="1546" y="4490"/>
                </a:lnTo>
                <a:lnTo>
                  <a:pt x="1567" y="4390"/>
                </a:lnTo>
                <a:lnTo>
                  <a:pt x="1592" y="4290"/>
                </a:lnTo>
                <a:lnTo>
                  <a:pt x="1619" y="4191"/>
                </a:lnTo>
                <a:lnTo>
                  <a:pt x="1649" y="4094"/>
                </a:lnTo>
                <a:lnTo>
                  <a:pt x="1682" y="3998"/>
                </a:lnTo>
                <a:lnTo>
                  <a:pt x="1718" y="3903"/>
                </a:lnTo>
                <a:lnTo>
                  <a:pt x="1758" y="3809"/>
                </a:lnTo>
                <a:lnTo>
                  <a:pt x="1802" y="3718"/>
                </a:lnTo>
                <a:lnTo>
                  <a:pt x="1848" y="3628"/>
                </a:lnTo>
                <a:lnTo>
                  <a:pt x="1900" y="3540"/>
                </a:lnTo>
                <a:lnTo>
                  <a:pt x="1954" y="3454"/>
                </a:lnTo>
                <a:lnTo>
                  <a:pt x="2013" y="3370"/>
                </a:lnTo>
                <a:lnTo>
                  <a:pt x="2076" y="3289"/>
                </a:lnTo>
                <a:lnTo>
                  <a:pt x="2144" y="3209"/>
                </a:lnTo>
                <a:lnTo>
                  <a:pt x="2217" y="3132"/>
                </a:lnTo>
                <a:lnTo>
                  <a:pt x="2276" y="3074"/>
                </a:lnTo>
                <a:lnTo>
                  <a:pt x="2339" y="3018"/>
                </a:lnTo>
                <a:lnTo>
                  <a:pt x="2405" y="2963"/>
                </a:lnTo>
                <a:lnTo>
                  <a:pt x="2473" y="2911"/>
                </a:lnTo>
                <a:lnTo>
                  <a:pt x="2545" y="2860"/>
                </a:lnTo>
                <a:lnTo>
                  <a:pt x="2618" y="2811"/>
                </a:lnTo>
                <a:lnTo>
                  <a:pt x="2694" y="2763"/>
                </a:lnTo>
                <a:lnTo>
                  <a:pt x="2774" y="2718"/>
                </a:lnTo>
                <a:lnTo>
                  <a:pt x="2855" y="2674"/>
                </a:lnTo>
                <a:lnTo>
                  <a:pt x="2940" y="2632"/>
                </a:lnTo>
                <a:lnTo>
                  <a:pt x="3028" y="2592"/>
                </a:lnTo>
                <a:lnTo>
                  <a:pt x="3117" y="2554"/>
                </a:lnTo>
                <a:lnTo>
                  <a:pt x="3210" y="2518"/>
                </a:lnTo>
                <a:lnTo>
                  <a:pt x="3305" y="2484"/>
                </a:lnTo>
                <a:lnTo>
                  <a:pt x="3403" y="2451"/>
                </a:lnTo>
                <a:lnTo>
                  <a:pt x="3504" y="2420"/>
                </a:lnTo>
                <a:lnTo>
                  <a:pt x="3608" y="2391"/>
                </a:lnTo>
                <a:lnTo>
                  <a:pt x="3714" y="2364"/>
                </a:lnTo>
                <a:lnTo>
                  <a:pt x="3822" y="2340"/>
                </a:lnTo>
                <a:lnTo>
                  <a:pt x="3934" y="2316"/>
                </a:lnTo>
                <a:lnTo>
                  <a:pt x="4048" y="2294"/>
                </a:lnTo>
                <a:lnTo>
                  <a:pt x="4165" y="2275"/>
                </a:lnTo>
                <a:lnTo>
                  <a:pt x="4283" y="2257"/>
                </a:lnTo>
                <a:lnTo>
                  <a:pt x="4406" y="2242"/>
                </a:lnTo>
                <a:lnTo>
                  <a:pt x="4530" y="2227"/>
                </a:lnTo>
                <a:lnTo>
                  <a:pt x="4658" y="2215"/>
                </a:lnTo>
                <a:lnTo>
                  <a:pt x="4787" y="2204"/>
                </a:lnTo>
                <a:lnTo>
                  <a:pt x="4920" y="2196"/>
                </a:lnTo>
                <a:lnTo>
                  <a:pt x="5054" y="2190"/>
                </a:lnTo>
                <a:lnTo>
                  <a:pt x="5193" y="2185"/>
                </a:lnTo>
                <a:lnTo>
                  <a:pt x="5332" y="2183"/>
                </a:lnTo>
                <a:lnTo>
                  <a:pt x="5475" y="2182"/>
                </a:lnTo>
                <a:lnTo>
                  <a:pt x="11783" y="2182"/>
                </a:lnTo>
                <a:lnTo>
                  <a:pt x="11038" y="2925"/>
                </a:lnTo>
                <a:lnTo>
                  <a:pt x="12282" y="2925"/>
                </a:lnTo>
                <a:lnTo>
                  <a:pt x="13746" y="1462"/>
                </a:lnTo>
                <a:lnTo>
                  <a:pt x="122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31" name="TextBox 30"/>
          <p:cNvSpPr txBox="1"/>
          <p:nvPr/>
        </p:nvSpPr>
        <p:spPr>
          <a:xfrm>
            <a:off x="4977665" y="1508577"/>
            <a:ext cx="4105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 smtClean="0">
                <a:solidFill>
                  <a:schemeClr val="accent3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I</a:t>
            </a:r>
            <a:endParaRPr lang="ru-RU" sz="2250" b="1" dirty="0">
              <a:solidFill>
                <a:schemeClr val="accent3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7666" y="2328138"/>
            <a:ext cx="4105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 smtClean="0">
                <a:solidFill>
                  <a:schemeClr val="accent4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II</a:t>
            </a:r>
            <a:endParaRPr lang="ru-RU" sz="2250" b="1" dirty="0">
              <a:solidFill>
                <a:schemeClr val="accent4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3612" y="3117791"/>
            <a:ext cx="44532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 smtClean="0">
                <a:solidFill>
                  <a:schemeClr val="accent6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III</a:t>
            </a:r>
            <a:endParaRPr lang="ru-RU" sz="2250" b="1" dirty="0">
              <a:solidFill>
                <a:schemeClr val="accent6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ключевые задачи таможенного контроля делящихся и радиоактивных </a:t>
            </a:r>
            <a:r>
              <a:rPr lang="ru-RU" b="1" dirty="0" smtClean="0"/>
              <a:t>материалов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004462" y="1536996"/>
            <a:ext cx="397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955"/>
            <a:r>
              <a:rPr lang="ru-RU" sz="1200" dirty="0">
                <a:solidFill>
                  <a:srgbClr val="530304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предотвращение незаконного перемещения ДРМ через таможенную границу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52303" y="2276313"/>
            <a:ext cx="393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955"/>
            <a:r>
              <a:rPr lang="ru-RU" sz="1200" dirty="0">
                <a:solidFill>
                  <a:srgbClr val="530304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организация таможенного контроля ДРМ, легально перемещаемых через таможенную границу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26096" y="3010130"/>
            <a:ext cx="383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955"/>
            <a:r>
              <a:rPr lang="ru-RU" sz="1200" dirty="0">
                <a:solidFill>
                  <a:srgbClr val="530304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обеспечение радиационной безопасности в таможенном органе при осуществлении таможенного контроля и эксплуатации источников ионизирующего излучения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0825" y="782851"/>
            <a:ext cx="84652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800" b="1" dirty="0" smtClean="0">
                <a:solidFill>
                  <a:srgbClr val="530304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Перед </a:t>
            </a:r>
            <a:r>
              <a:rPr lang="ru-RU" sz="1800" b="1" dirty="0">
                <a:solidFill>
                  <a:srgbClr val="530304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таможенными органами определены три ключевые задачи </a:t>
            </a:r>
            <a:r>
              <a:rPr lang="ru-RU" sz="1800" b="1" dirty="0" smtClean="0">
                <a:solidFill>
                  <a:srgbClr val="530304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ТКДРМ:</a:t>
            </a:r>
            <a:endParaRPr lang="ru-RU" sz="1800" b="1" dirty="0">
              <a:solidFill>
                <a:srgbClr val="530304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46578" y="2531181"/>
            <a:ext cx="201162" cy="120794"/>
            <a:chOff x="8847761" y="6169974"/>
            <a:chExt cx="1455834" cy="874199"/>
          </a:xfrm>
        </p:grpSpPr>
        <p:sp>
          <p:nvSpPr>
            <p:cNvPr id="50" name="Полилиния 49">
              <a:extLst>
                <a:ext uri="{FF2B5EF4-FFF2-40B4-BE49-F238E27FC236}">
                  <a16:creationId xmlns=""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8980313" y="6301843"/>
              <a:ext cx="1187998" cy="742330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8847761" y="6169974"/>
              <a:ext cx="726550" cy="132427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=""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9574311" y="6169974"/>
              <a:ext cx="729284" cy="135223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9574311" y="6169974"/>
              <a:ext cx="6212" cy="874199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=""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9053359" y="6962306"/>
              <a:ext cx="323553" cy="6212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=""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9053359" y="6891310"/>
              <a:ext cx="141869" cy="6212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=""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9226223" y="6891310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=""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9053355" y="6824837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63" name="Рисунок 172">
            <a:extLst>
              <a:ext uri="{FF2B5EF4-FFF2-40B4-BE49-F238E27FC236}">
                <a16:creationId xmlns="" xmlns:a16="http://schemas.microsoft.com/office/drawing/2014/main" id="{0B3D93C5-6CFB-3147-B1E4-674C568EA2CA}"/>
              </a:ext>
            </a:extLst>
          </p:cNvPr>
          <p:cNvGrpSpPr/>
          <p:nvPr/>
        </p:nvGrpSpPr>
        <p:grpSpPr>
          <a:xfrm>
            <a:off x="362698" y="3142289"/>
            <a:ext cx="619546" cy="619579"/>
            <a:chOff x="4985730" y="2318507"/>
            <a:chExt cx="2221925" cy="2222044"/>
          </a:xfrm>
        </p:grpSpPr>
        <p:sp>
          <p:nvSpPr>
            <p:cNvPr id="64" name="Полилиния 63">
              <a:extLst>
                <a:ext uri="{FF2B5EF4-FFF2-40B4-BE49-F238E27FC236}">
                  <a16:creationId xmlns="" xmlns:a16="http://schemas.microsoft.com/office/drawing/2014/main" id="{140DF82C-BACE-1B40-8E93-D2AB8A1CAD0F}"/>
                </a:ext>
              </a:extLst>
            </p:cNvPr>
            <p:cNvSpPr/>
            <p:nvPr/>
          </p:nvSpPr>
          <p:spPr>
            <a:xfrm>
              <a:off x="5069669" y="2540123"/>
              <a:ext cx="910397" cy="888871"/>
            </a:xfrm>
            <a:custGeom>
              <a:avLst/>
              <a:gdLst>
                <a:gd name="connsiteX0" fmla="*/ 0 w 910399"/>
                <a:gd name="connsiteY0" fmla="*/ 888873 h 888873"/>
                <a:gd name="connsiteX1" fmla="*/ 513017 w 910399"/>
                <a:gd name="connsiteY1" fmla="*/ 0 h 888873"/>
                <a:gd name="connsiteX2" fmla="*/ 910400 w 910399"/>
                <a:gd name="connsiteY2" fmla="*/ 688181 h 888873"/>
                <a:gd name="connsiteX3" fmla="*/ 794480 w 910399"/>
                <a:gd name="connsiteY3" fmla="*/ 888873 h 8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99" h="888873">
                  <a:moveTo>
                    <a:pt x="0" y="888873"/>
                  </a:moveTo>
                  <a:cubicBezTo>
                    <a:pt x="-171" y="522180"/>
                    <a:pt x="195425" y="183290"/>
                    <a:pt x="513017" y="0"/>
                  </a:cubicBezTo>
                  <a:lnTo>
                    <a:pt x="910400" y="688181"/>
                  </a:lnTo>
                  <a:cubicBezTo>
                    <a:pt x="838676" y="729567"/>
                    <a:pt x="794490" y="806072"/>
                    <a:pt x="794480" y="88887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="" xmlns:a16="http://schemas.microsoft.com/office/drawing/2014/main" id="{F3F4E571-5D10-A34A-B4CC-4F2B02BD0867}"/>
                </a:ext>
              </a:extLst>
            </p:cNvPr>
            <p:cNvSpPr/>
            <p:nvPr/>
          </p:nvSpPr>
          <p:spPr>
            <a:xfrm>
              <a:off x="6612620" y="3881763"/>
              <a:ext cx="533399" cy="533400"/>
            </a:xfrm>
            <a:custGeom>
              <a:avLst/>
              <a:gdLst>
                <a:gd name="connsiteX0" fmla="*/ 452248 w 533400"/>
                <a:gd name="connsiteY0" fmla="*/ 266557 h 533400"/>
                <a:gd name="connsiteX1" fmla="*/ 266700 w 533400"/>
                <a:gd name="connsiteY1" fmla="*/ 81201 h 533400"/>
                <a:gd name="connsiteX2" fmla="*/ 81344 w 533400"/>
                <a:gd name="connsiteY2" fmla="*/ 266748 h 533400"/>
                <a:gd name="connsiteX3" fmla="*/ 266891 w 533400"/>
                <a:gd name="connsiteY3" fmla="*/ 452104 h 533400"/>
                <a:gd name="connsiteX4" fmla="*/ 452248 w 533400"/>
                <a:gd name="connsiteY4" fmla="*/ 266557 h 533400"/>
                <a:gd name="connsiteX5" fmla="*/ 0 w 533400"/>
                <a:gd name="connsiteY5" fmla="*/ 266557 h 533400"/>
                <a:gd name="connsiteX6" fmla="*/ 266844 w 533400"/>
                <a:gd name="connsiteY6" fmla="*/ 0 h 533400"/>
                <a:gd name="connsiteX7" fmla="*/ 533401 w 533400"/>
                <a:gd name="connsiteY7" fmla="*/ 266843 h 533400"/>
                <a:gd name="connsiteX8" fmla="*/ 266558 w 533400"/>
                <a:gd name="connsiteY8" fmla="*/ 533400 h 533400"/>
                <a:gd name="connsiteX9" fmla="*/ 97632 w 533400"/>
                <a:gd name="connsiteY9" fmla="*/ 472964 h 533400"/>
                <a:gd name="connsiteX10" fmla="*/ 41149 w 533400"/>
                <a:gd name="connsiteY10" fmla="*/ 408956 h 533400"/>
                <a:gd name="connsiteX11" fmla="*/ 0 w 533400"/>
                <a:gd name="connsiteY11" fmla="*/ 266557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400" h="533400">
                  <a:moveTo>
                    <a:pt x="452248" y="266557"/>
                  </a:moveTo>
                  <a:cubicBezTo>
                    <a:pt x="452190" y="164135"/>
                    <a:pt x="369123" y="81143"/>
                    <a:pt x="266700" y="81201"/>
                  </a:cubicBezTo>
                  <a:cubicBezTo>
                    <a:pt x="164278" y="81258"/>
                    <a:pt x="81287" y="164325"/>
                    <a:pt x="81344" y="266748"/>
                  </a:cubicBezTo>
                  <a:cubicBezTo>
                    <a:pt x="81401" y="369170"/>
                    <a:pt x="164469" y="452161"/>
                    <a:pt x="266891" y="452104"/>
                  </a:cubicBezTo>
                  <a:cubicBezTo>
                    <a:pt x="369313" y="452047"/>
                    <a:pt x="452295" y="368980"/>
                    <a:pt x="452248" y="266557"/>
                  </a:cubicBezTo>
                  <a:close/>
                  <a:moveTo>
                    <a:pt x="0" y="266557"/>
                  </a:moveTo>
                  <a:cubicBezTo>
                    <a:pt x="77" y="119263"/>
                    <a:pt x="119549" y="-76"/>
                    <a:pt x="266844" y="0"/>
                  </a:cubicBezTo>
                  <a:cubicBezTo>
                    <a:pt x="414138" y="76"/>
                    <a:pt x="533477" y="119548"/>
                    <a:pt x="533401" y="266843"/>
                  </a:cubicBezTo>
                  <a:cubicBezTo>
                    <a:pt x="533324" y="414138"/>
                    <a:pt x="413852" y="533476"/>
                    <a:pt x="266558" y="533400"/>
                  </a:cubicBezTo>
                  <a:cubicBezTo>
                    <a:pt x="204959" y="533372"/>
                    <a:pt x="145276" y="512016"/>
                    <a:pt x="97632" y="472964"/>
                  </a:cubicBezTo>
                  <a:cubicBezTo>
                    <a:pt x="75562" y="454723"/>
                    <a:pt x="56493" y="433130"/>
                    <a:pt x="41149" y="408956"/>
                  </a:cubicBezTo>
                  <a:cubicBezTo>
                    <a:pt x="14174" y="366370"/>
                    <a:pt x="-95" y="316973"/>
                    <a:pt x="0" y="266557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="" xmlns:a16="http://schemas.microsoft.com/office/drawing/2014/main" id="{E12C453D-A783-1B43-9FDD-1C02F4520EBB}"/>
                </a:ext>
              </a:extLst>
            </p:cNvPr>
            <p:cNvSpPr/>
            <p:nvPr/>
          </p:nvSpPr>
          <p:spPr>
            <a:xfrm>
              <a:off x="6752922" y="4038118"/>
              <a:ext cx="227265" cy="237743"/>
            </a:xfrm>
            <a:custGeom>
              <a:avLst/>
              <a:gdLst>
                <a:gd name="connsiteX0" fmla="*/ 0 w 227266"/>
                <a:gd name="connsiteY0" fmla="*/ 89535 h 237743"/>
                <a:gd name="connsiteX1" fmla="*/ 30766 w 227266"/>
                <a:gd name="connsiteY1" fmla="*/ 67151 h 237743"/>
                <a:gd name="connsiteX2" fmla="*/ 102870 w 227266"/>
                <a:gd name="connsiteY2" fmla="*/ 166688 h 237743"/>
                <a:gd name="connsiteX3" fmla="*/ 193929 w 227266"/>
                <a:gd name="connsiteY3" fmla="*/ 0 h 237743"/>
                <a:gd name="connsiteX4" fmla="*/ 227266 w 227266"/>
                <a:gd name="connsiteY4" fmla="*/ 18192 h 237743"/>
                <a:gd name="connsiteX5" fmla="*/ 107442 w 227266"/>
                <a:gd name="connsiteY5" fmla="*/ 237744 h 237743"/>
                <a:gd name="connsiteX6" fmla="*/ 0 w 227266"/>
                <a:gd name="connsiteY6" fmla="*/ 89535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266" h="237743">
                  <a:moveTo>
                    <a:pt x="0" y="89535"/>
                  </a:moveTo>
                  <a:lnTo>
                    <a:pt x="30766" y="67151"/>
                  </a:lnTo>
                  <a:lnTo>
                    <a:pt x="102870" y="166688"/>
                  </a:lnTo>
                  <a:lnTo>
                    <a:pt x="193929" y="0"/>
                  </a:lnTo>
                  <a:lnTo>
                    <a:pt x="227266" y="18192"/>
                  </a:lnTo>
                  <a:lnTo>
                    <a:pt x="107442" y="237744"/>
                  </a:lnTo>
                  <a:lnTo>
                    <a:pt x="0" y="8953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="" xmlns:a16="http://schemas.microsoft.com/office/drawing/2014/main" id="{3EA636BF-895C-F146-898E-4F24A4FDF6D9}"/>
                </a:ext>
              </a:extLst>
            </p:cNvPr>
            <p:cNvSpPr/>
            <p:nvPr/>
          </p:nvSpPr>
          <p:spPr>
            <a:xfrm>
              <a:off x="5582779" y="3629971"/>
              <a:ext cx="1026315" cy="825385"/>
            </a:xfrm>
            <a:custGeom>
              <a:avLst/>
              <a:gdLst>
                <a:gd name="connsiteX0" fmla="*/ 1026319 w 1026318"/>
                <a:gd name="connsiteY0" fmla="*/ 687991 h 825386"/>
                <a:gd name="connsiteX1" fmla="*/ 0 w 1026318"/>
                <a:gd name="connsiteY1" fmla="*/ 687991 h 825386"/>
                <a:gd name="connsiteX2" fmla="*/ 0 w 1026318"/>
                <a:gd name="connsiteY2" fmla="*/ 687991 h 825386"/>
                <a:gd name="connsiteX3" fmla="*/ 397288 w 1026318"/>
                <a:gd name="connsiteY3" fmla="*/ 0 h 825386"/>
                <a:gd name="connsiteX4" fmla="*/ 629031 w 1026318"/>
                <a:gd name="connsiteY4" fmla="*/ 0 h 825386"/>
                <a:gd name="connsiteX5" fmla="*/ 840200 w 1026318"/>
                <a:gd name="connsiteY5" fmla="*/ 365665 h 825386"/>
                <a:gd name="connsiteX6" fmla="*/ 840200 w 1026318"/>
                <a:gd name="connsiteY6" fmla="*/ 365665 h 82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318" h="825386">
                  <a:moveTo>
                    <a:pt x="1026319" y="687991"/>
                  </a:moveTo>
                  <a:cubicBezTo>
                    <a:pt x="708736" y="871185"/>
                    <a:pt x="317583" y="871185"/>
                    <a:pt x="0" y="687991"/>
                  </a:cubicBezTo>
                  <a:lnTo>
                    <a:pt x="0" y="687991"/>
                  </a:lnTo>
                  <a:lnTo>
                    <a:pt x="397288" y="0"/>
                  </a:lnTo>
                  <a:cubicBezTo>
                    <a:pt x="469021" y="41281"/>
                    <a:pt x="557298" y="41281"/>
                    <a:pt x="629031" y="0"/>
                  </a:cubicBezTo>
                  <a:lnTo>
                    <a:pt x="840200" y="365665"/>
                  </a:lnTo>
                  <a:lnTo>
                    <a:pt x="840200" y="36566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="" xmlns:a16="http://schemas.microsoft.com/office/drawing/2014/main" id="{DD556D8C-4588-3344-BF4E-A45603FE9F6C}"/>
                </a:ext>
              </a:extLst>
            </p:cNvPr>
            <p:cNvSpPr/>
            <p:nvPr/>
          </p:nvSpPr>
          <p:spPr>
            <a:xfrm>
              <a:off x="5932345" y="3265450"/>
              <a:ext cx="327278" cy="327278"/>
            </a:xfrm>
            <a:custGeom>
              <a:avLst/>
              <a:gdLst>
                <a:gd name="connsiteX0" fmla="*/ 163639 w 327278"/>
                <a:gd name="connsiteY0" fmla="*/ 0 h 327279"/>
                <a:gd name="connsiteX1" fmla="*/ 327279 w 327278"/>
                <a:gd name="connsiteY1" fmla="*/ 163639 h 327279"/>
                <a:gd name="connsiteX2" fmla="*/ 163639 w 327278"/>
                <a:gd name="connsiteY2" fmla="*/ 327279 h 327279"/>
                <a:gd name="connsiteX3" fmla="*/ 0 w 327278"/>
                <a:gd name="connsiteY3" fmla="*/ 163639 h 327279"/>
                <a:gd name="connsiteX4" fmla="*/ 0 w 327278"/>
                <a:gd name="connsiteY4" fmla="*/ 163544 h 327279"/>
                <a:gd name="connsiteX5" fmla="*/ 163639 w 327278"/>
                <a:gd name="connsiteY5" fmla="*/ 0 h 3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78" h="327279">
                  <a:moveTo>
                    <a:pt x="163639" y="0"/>
                  </a:moveTo>
                  <a:cubicBezTo>
                    <a:pt x="254013" y="0"/>
                    <a:pt x="327279" y="73266"/>
                    <a:pt x="327279" y="163639"/>
                  </a:cubicBezTo>
                  <a:cubicBezTo>
                    <a:pt x="327279" y="254013"/>
                    <a:pt x="254013" y="327279"/>
                    <a:pt x="163639" y="327279"/>
                  </a:cubicBezTo>
                  <a:cubicBezTo>
                    <a:pt x="73266" y="327279"/>
                    <a:pt x="0" y="254013"/>
                    <a:pt x="0" y="163639"/>
                  </a:cubicBezTo>
                  <a:cubicBezTo>
                    <a:pt x="0" y="163611"/>
                    <a:pt x="0" y="163573"/>
                    <a:pt x="0" y="163544"/>
                  </a:cubicBezTo>
                  <a:cubicBezTo>
                    <a:pt x="57" y="73209"/>
                    <a:pt x="73304" y="0"/>
                    <a:pt x="16363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="" xmlns:a16="http://schemas.microsoft.com/office/drawing/2014/main" id="{BF975D1A-EE96-8E48-B47A-0B75824627D3}"/>
                </a:ext>
              </a:extLst>
            </p:cNvPr>
            <p:cNvSpPr/>
            <p:nvPr/>
          </p:nvSpPr>
          <p:spPr>
            <a:xfrm>
              <a:off x="4985730" y="2318507"/>
              <a:ext cx="2221923" cy="2222044"/>
            </a:xfrm>
            <a:custGeom>
              <a:avLst/>
              <a:gdLst>
                <a:gd name="connsiteX0" fmla="*/ 1110257 w 2221928"/>
                <a:gd name="connsiteY0" fmla="*/ 84169 h 2222047"/>
                <a:gd name="connsiteX1" fmla="*/ 84148 w 2221928"/>
                <a:gd name="connsiteY1" fmla="*/ 1110698 h 2222047"/>
                <a:gd name="connsiteX2" fmla="*/ 1110686 w 2221928"/>
                <a:gd name="connsiteY2" fmla="*/ 2136807 h 2222047"/>
                <a:gd name="connsiteX3" fmla="*/ 1623369 w 2221928"/>
                <a:gd name="connsiteY3" fmla="*/ 1999456 h 2222047"/>
                <a:gd name="connsiteX4" fmla="*/ 1668041 w 2221928"/>
                <a:gd name="connsiteY4" fmla="*/ 1972215 h 2222047"/>
                <a:gd name="connsiteX5" fmla="*/ 1724524 w 2221928"/>
                <a:gd name="connsiteY5" fmla="*/ 2036223 h 2222047"/>
                <a:gd name="connsiteX6" fmla="*/ 1722905 w 2221928"/>
                <a:gd name="connsiteY6" fmla="*/ 2038223 h 2222047"/>
                <a:gd name="connsiteX7" fmla="*/ 183827 w 2221928"/>
                <a:gd name="connsiteY7" fmla="*/ 1722907 h 2222047"/>
                <a:gd name="connsiteX8" fmla="*/ 499143 w 2221928"/>
                <a:gd name="connsiteY8" fmla="*/ 183820 h 2222047"/>
                <a:gd name="connsiteX9" fmla="*/ 2038221 w 2221928"/>
                <a:gd name="connsiteY9" fmla="*/ 499145 h 2222047"/>
                <a:gd name="connsiteX10" fmla="*/ 2085522 w 2221928"/>
                <a:gd name="connsiteY10" fmla="*/ 1644364 h 2222047"/>
                <a:gd name="connsiteX11" fmla="*/ 2016466 w 2221928"/>
                <a:gd name="connsiteY11" fmla="*/ 1592834 h 2222047"/>
                <a:gd name="connsiteX12" fmla="*/ 1623464 w 2221928"/>
                <a:gd name="connsiteY12" fmla="*/ 221234 h 2222047"/>
                <a:gd name="connsiteX13" fmla="*/ 1623464 w 2221928"/>
                <a:gd name="connsiteY13" fmla="*/ 221234 h 2222047"/>
                <a:gd name="connsiteX14" fmla="*/ 1110257 w 2221928"/>
                <a:gd name="connsiteY14" fmla="*/ 84169 h 222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1928" h="2222047">
                  <a:moveTo>
                    <a:pt x="1110257" y="84169"/>
                  </a:moveTo>
                  <a:cubicBezTo>
                    <a:pt x="543434" y="84284"/>
                    <a:pt x="84034" y="543884"/>
                    <a:pt x="84148" y="1110698"/>
                  </a:cubicBezTo>
                  <a:cubicBezTo>
                    <a:pt x="84272" y="1677521"/>
                    <a:pt x="543862" y="2136921"/>
                    <a:pt x="1110686" y="2136807"/>
                  </a:cubicBezTo>
                  <a:cubicBezTo>
                    <a:pt x="1290661" y="2136769"/>
                    <a:pt x="1467473" y="2089401"/>
                    <a:pt x="1623369" y="1999456"/>
                  </a:cubicBezTo>
                  <a:cubicBezTo>
                    <a:pt x="1638514" y="1990789"/>
                    <a:pt x="1653373" y="1981645"/>
                    <a:pt x="1668041" y="1972215"/>
                  </a:cubicBezTo>
                  <a:cubicBezTo>
                    <a:pt x="1683386" y="1996389"/>
                    <a:pt x="1702455" y="2017982"/>
                    <a:pt x="1724524" y="2036223"/>
                  </a:cubicBezTo>
                  <a:lnTo>
                    <a:pt x="1722905" y="2038223"/>
                  </a:lnTo>
                  <a:cubicBezTo>
                    <a:pt x="1210822" y="2376161"/>
                    <a:pt x="521755" y="2234981"/>
                    <a:pt x="183827" y="1722907"/>
                  </a:cubicBezTo>
                  <a:cubicBezTo>
                    <a:pt x="-154110" y="1210824"/>
                    <a:pt x="-12941" y="521757"/>
                    <a:pt x="499143" y="183820"/>
                  </a:cubicBezTo>
                  <a:cubicBezTo>
                    <a:pt x="1011226" y="-154108"/>
                    <a:pt x="1700293" y="-12938"/>
                    <a:pt x="2038221" y="499145"/>
                  </a:cubicBezTo>
                  <a:cubicBezTo>
                    <a:pt x="2264916" y="842645"/>
                    <a:pt x="2283118" y="1283338"/>
                    <a:pt x="2085522" y="1644364"/>
                  </a:cubicBezTo>
                  <a:cubicBezTo>
                    <a:pt x="2065472" y="1623533"/>
                    <a:pt x="2042145" y="1606122"/>
                    <a:pt x="2016466" y="1592834"/>
                  </a:cubicBezTo>
                  <a:cubicBezTo>
                    <a:pt x="2276231" y="1104402"/>
                    <a:pt x="2102477" y="497983"/>
                    <a:pt x="1623464" y="221234"/>
                  </a:cubicBezTo>
                  <a:lnTo>
                    <a:pt x="1623464" y="221234"/>
                  </a:lnTo>
                  <a:cubicBezTo>
                    <a:pt x="1467473" y="131089"/>
                    <a:pt x="1290423" y="83807"/>
                    <a:pt x="1110257" y="841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="" xmlns:a16="http://schemas.microsoft.com/office/drawing/2014/main" id="{F4AEFC86-07B7-B64A-8F2E-F3C89C212583}"/>
                </a:ext>
              </a:extLst>
            </p:cNvPr>
            <p:cNvSpPr/>
            <p:nvPr/>
          </p:nvSpPr>
          <p:spPr>
            <a:xfrm>
              <a:off x="5069669" y="2402727"/>
              <a:ext cx="2052632" cy="1915234"/>
            </a:xfrm>
            <a:custGeom>
              <a:avLst/>
              <a:gdLst>
                <a:gd name="connsiteX0" fmla="*/ 1189863 w 2052638"/>
                <a:gd name="connsiteY0" fmla="*/ 1026269 h 1915236"/>
                <a:gd name="connsiteX1" fmla="*/ 1026224 w 2052638"/>
                <a:gd name="connsiteY1" fmla="*/ 862629 h 1915236"/>
                <a:gd name="connsiteX2" fmla="*/ 862584 w 2052638"/>
                <a:gd name="connsiteY2" fmla="*/ 1026269 h 1915236"/>
                <a:gd name="connsiteX3" fmla="*/ 1026224 w 2052638"/>
                <a:gd name="connsiteY3" fmla="*/ 1189908 h 1915236"/>
                <a:gd name="connsiteX4" fmla="*/ 1026319 w 2052638"/>
                <a:gd name="connsiteY4" fmla="*/ 1189908 h 1915236"/>
                <a:gd name="connsiteX5" fmla="*/ 1189863 w 2052638"/>
                <a:gd name="connsiteY5" fmla="*/ 1026269 h 1915236"/>
                <a:gd name="connsiteX6" fmla="*/ 910400 w 2052638"/>
                <a:gd name="connsiteY6" fmla="*/ 825577 h 1915236"/>
                <a:gd name="connsiteX7" fmla="*/ 513017 w 2052638"/>
                <a:gd name="connsiteY7" fmla="*/ 137396 h 1915236"/>
                <a:gd name="connsiteX8" fmla="*/ 1539526 w 2052638"/>
                <a:gd name="connsiteY8" fmla="*/ 137396 h 1915236"/>
                <a:gd name="connsiteX9" fmla="*/ 1539526 w 2052638"/>
                <a:gd name="connsiteY9" fmla="*/ 137396 h 1915236"/>
                <a:gd name="connsiteX10" fmla="*/ 1539526 w 2052638"/>
                <a:gd name="connsiteY10" fmla="*/ 137396 h 1915236"/>
                <a:gd name="connsiteX11" fmla="*/ 1142333 w 2052638"/>
                <a:gd name="connsiteY11" fmla="*/ 825387 h 1915236"/>
                <a:gd name="connsiteX12" fmla="*/ 1257967 w 2052638"/>
                <a:gd name="connsiteY12" fmla="*/ 1026269 h 1915236"/>
                <a:gd name="connsiteX13" fmla="*/ 2052638 w 2052638"/>
                <a:gd name="connsiteY13" fmla="*/ 1026269 h 1915236"/>
                <a:gd name="connsiteX14" fmla="*/ 1932528 w 2052638"/>
                <a:gd name="connsiteY14" fmla="*/ 1508615 h 1915236"/>
                <a:gd name="connsiteX15" fmla="*/ 1572787 w 2052638"/>
                <a:gd name="connsiteY15" fmla="*/ 1621953 h 1915236"/>
                <a:gd name="connsiteX16" fmla="*/ 1584103 w 2052638"/>
                <a:gd name="connsiteY16" fmla="*/ 1887996 h 1915236"/>
                <a:gd name="connsiteX17" fmla="*/ 1539431 w 2052638"/>
                <a:gd name="connsiteY17" fmla="*/ 1915237 h 1915236"/>
                <a:gd name="connsiteX18" fmla="*/ 1353407 w 2052638"/>
                <a:gd name="connsiteY18" fmla="*/ 1592816 h 1915236"/>
                <a:gd name="connsiteX19" fmla="*/ 1353407 w 2052638"/>
                <a:gd name="connsiteY19" fmla="*/ 1592816 h 1915236"/>
                <a:gd name="connsiteX20" fmla="*/ 1142238 w 2052638"/>
                <a:gd name="connsiteY20" fmla="*/ 1227151 h 1915236"/>
                <a:gd name="connsiteX21" fmla="*/ 910495 w 2052638"/>
                <a:gd name="connsiteY21" fmla="*/ 1227151 h 1915236"/>
                <a:gd name="connsiteX22" fmla="*/ 513207 w 2052638"/>
                <a:gd name="connsiteY22" fmla="*/ 1915142 h 1915236"/>
                <a:gd name="connsiteX23" fmla="*/ 513207 w 2052638"/>
                <a:gd name="connsiteY23" fmla="*/ 1915142 h 1915236"/>
                <a:gd name="connsiteX24" fmla="*/ 0 w 2052638"/>
                <a:gd name="connsiteY24" fmla="*/ 1026269 h 1915236"/>
                <a:gd name="connsiteX25" fmla="*/ 794480 w 2052638"/>
                <a:gd name="connsiteY25" fmla="*/ 1026269 h 1915236"/>
                <a:gd name="connsiteX26" fmla="*/ 910400 w 2052638"/>
                <a:gd name="connsiteY26" fmla="*/ 825577 h 19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52638" h="1915236">
                  <a:moveTo>
                    <a:pt x="1189863" y="1026269"/>
                  </a:moveTo>
                  <a:cubicBezTo>
                    <a:pt x="1189863" y="935895"/>
                    <a:pt x="1116597" y="862629"/>
                    <a:pt x="1026224" y="862629"/>
                  </a:cubicBezTo>
                  <a:cubicBezTo>
                    <a:pt x="935850" y="862629"/>
                    <a:pt x="862584" y="935895"/>
                    <a:pt x="862584" y="1026269"/>
                  </a:cubicBezTo>
                  <a:cubicBezTo>
                    <a:pt x="862584" y="1116642"/>
                    <a:pt x="935850" y="1189908"/>
                    <a:pt x="1026224" y="1189908"/>
                  </a:cubicBezTo>
                  <a:cubicBezTo>
                    <a:pt x="1026252" y="1189908"/>
                    <a:pt x="1026290" y="1189908"/>
                    <a:pt x="1026319" y="1189908"/>
                  </a:cubicBezTo>
                  <a:cubicBezTo>
                    <a:pt x="1116654" y="1189851"/>
                    <a:pt x="1189863" y="1116604"/>
                    <a:pt x="1189863" y="1026269"/>
                  </a:cubicBezTo>
                  <a:close/>
                  <a:moveTo>
                    <a:pt x="910400" y="825577"/>
                  </a:moveTo>
                  <a:lnTo>
                    <a:pt x="513017" y="137396"/>
                  </a:lnTo>
                  <a:cubicBezTo>
                    <a:pt x="830666" y="-45799"/>
                    <a:pt x="1221877" y="-45799"/>
                    <a:pt x="1539526" y="137396"/>
                  </a:cubicBezTo>
                  <a:lnTo>
                    <a:pt x="1539526" y="137396"/>
                  </a:lnTo>
                  <a:lnTo>
                    <a:pt x="1539526" y="137396"/>
                  </a:lnTo>
                  <a:lnTo>
                    <a:pt x="1142333" y="825387"/>
                  </a:lnTo>
                  <a:cubicBezTo>
                    <a:pt x="1213990" y="866896"/>
                    <a:pt x="1258062" y="943458"/>
                    <a:pt x="1257967" y="1026269"/>
                  </a:cubicBezTo>
                  <a:lnTo>
                    <a:pt x="2052638" y="1026269"/>
                  </a:lnTo>
                  <a:cubicBezTo>
                    <a:pt x="2052914" y="1194490"/>
                    <a:pt x="2011661" y="1360168"/>
                    <a:pt x="1932528" y="1508615"/>
                  </a:cubicBezTo>
                  <a:cubicBezTo>
                    <a:pt x="1801892" y="1440568"/>
                    <a:pt x="1640834" y="1491317"/>
                    <a:pt x="1572787" y="1621953"/>
                  </a:cubicBezTo>
                  <a:cubicBezTo>
                    <a:pt x="1528848" y="1706306"/>
                    <a:pt x="1533163" y="1807671"/>
                    <a:pt x="1584103" y="1887996"/>
                  </a:cubicBezTo>
                  <a:cubicBezTo>
                    <a:pt x="1569434" y="1897521"/>
                    <a:pt x="1554575" y="1906569"/>
                    <a:pt x="1539431" y="1915237"/>
                  </a:cubicBezTo>
                  <a:lnTo>
                    <a:pt x="1353407" y="1592816"/>
                  </a:lnTo>
                  <a:lnTo>
                    <a:pt x="1353407" y="1592816"/>
                  </a:lnTo>
                  <a:lnTo>
                    <a:pt x="1142238" y="1227151"/>
                  </a:lnTo>
                  <a:cubicBezTo>
                    <a:pt x="1070505" y="1268432"/>
                    <a:pt x="982228" y="1268432"/>
                    <a:pt x="910495" y="1227151"/>
                  </a:cubicBezTo>
                  <a:lnTo>
                    <a:pt x="513207" y="1915142"/>
                  </a:lnTo>
                  <a:lnTo>
                    <a:pt x="513207" y="1915142"/>
                  </a:lnTo>
                  <a:cubicBezTo>
                    <a:pt x="195529" y="1731909"/>
                    <a:pt x="-143" y="1393000"/>
                    <a:pt x="0" y="1026269"/>
                  </a:cubicBezTo>
                  <a:lnTo>
                    <a:pt x="794480" y="1026269"/>
                  </a:lnTo>
                  <a:cubicBezTo>
                    <a:pt x="794490" y="943468"/>
                    <a:pt x="838676" y="866963"/>
                    <a:pt x="910400" y="825577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="" xmlns:a16="http://schemas.microsoft.com/office/drawing/2014/main" id="{4AB4E0CE-C92F-314E-9CCC-9BFC8D60BDF7}"/>
                </a:ext>
              </a:extLst>
            </p:cNvPr>
            <p:cNvSpPr/>
            <p:nvPr/>
          </p:nvSpPr>
          <p:spPr>
            <a:xfrm>
              <a:off x="6694057" y="3962870"/>
              <a:ext cx="370902" cy="370902"/>
            </a:xfrm>
            <a:custGeom>
              <a:avLst/>
              <a:gdLst>
                <a:gd name="connsiteX0" fmla="*/ 286131 w 370903"/>
                <a:gd name="connsiteY0" fmla="*/ 93440 h 370903"/>
                <a:gd name="connsiteX1" fmla="*/ 252793 w 370903"/>
                <a:gd name="connsiteY1" fmla="*/ 75248 h 370903"/>
                <a:gd name="connsiteX2" fmla="*/ 161734 w 370903"/>
                <a:gd name="connsiteY2" fmla="*/ 241935 h 370903"/>
                <a:gd name="connsiteX3" fmla="*/ 89630 w 370903"/>
                <a:gd name="connsiteY3" fmla="*/ 142399 h 370903"/>
                <a:gd name="connsiteX4" fmla="*/ 59150 w 370903"/>
                <a:gd name="connsiteY4" fmla="*/ 164783 h 370903"/>
                <a:gd name="connsiteX5" fmla="*/ 166592 w 370903"/>
                <a:gd name="connsiteY5" fmla="*/ 312992 h 370903"/>
                <a:gd name="connsiteX6" fmla="*/ 185452 w 370903"/>
                <a:gd name="connsiteY6" fmla="*/ 0 h 370903"/>
                <a:gd name="connsiteX7" fmla="*/ 370904 w 370903"/>
                <a:gd name="connsiteY7" fmla="*/ 185452 h 370903"/>
                <a:gd name="connsiteX8" fmla="*/ 185452 w 370903"/>
                <a:gd name="connsiteY8" fmla="*/ 370904 h 370903"/>
                <a:gd name="connsiteX9" fmla="*/ 0 w 370903"/>
                <a:gd name="connsiteY9" fmla="*/ 185452 h 370903"/>
                <a:gd name="connsiteX10" fmla="*/ 185452 w 370903"/>
                <a:gd name="connsiteY10" fmla="*/ 0 h 3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903" h="370903">
                  <a:moveTo>
                    <a:pt x="286131" y="93440"/>
                  </a:moveTo>
                  <a:lnTo>
                    <a:pt x="252793" y="75248"/>
                  </a:lnTo>
                  <a:lnTo>
                    <a:pt x="161734" y="241935"/>
                  </a:lnTo>
                  <a:lnTo>
                    <a:pt x="89630" y="142399"/>
                  </a:lnTo>
                  <a:lnTo>
                    <a:pt x="59150" y="164783"/>
                  </a:lnTo>
                  <a:lnTo>
                    <a:pt x="166592" y="312992"/>
                  </a:lnTo>
                  <a:close/>
                  <a:moveTo>
                    <a:pt x="185452" y="0"/>
                  </a:moveTo>
                  <a:cubicBezTo>
                    <a:pt x="287874" y="0"/>
                    <a:pt x="370904" y="83030"/>
                    <a:pt x="370904" y="185452"/>
                  </a:cubicBezTo>
                  <a:cubicBezTo>
                    <a:pt x="370904" y="287874"/>
                    <a:pt x="287874" y="370904"/>
                    <a:pt x="185452" y="370904"/>
                  </a:cubicBezTo>
                  <a:cubicBezTo>
                    <a:pt x="83029" y="370904"/>
                    <a:pt x="0" y="287874"/>
                    <a:pt x="0" y="185452"/>
                  </a:cubicBezTo>
                  <a:cubicBezTo>
                    <a:pt x="0" y="83030"/>
                    <a:pt x="83029" y="0"/>
                    <a:pt x="18545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24B83832-FBBC-C144-BD78-7A25624F13D7}"/>
                </a:ext>
              </a:extLst>
            </p:cNvPr>
            <p:cNvSpPr/>
            <p:nvPr/>
          </p:nvSpPr>
          <p:spPr>
            <a:xfrm>
              <a:off x="6211808" y="2540312"/>
              <a:ext cx="910493" cy="888682"/>
            </a:xfrm>
            <a:custGeom>
              <a:avLst/>
              <a:gdLst>
                <a:gd name="connsiteX0" fmla="*/ 0 w 910494"/>
                <a:gd name="connsiteY0" fmla="*/ 687991 h 888682"/>
                <a:gd name="connsiteX1" fmla="*/ 397192 w 910494"/>
                <a:gd name="connsiteY1" fmla="*/ 0 h 888682"/>
                <a:gd name="connsiteX2" fmla="*/ 397192 w 910494"/>
                <a:gd name="connsiteY2" fmla="*/ 0 h 888682"/>
                <a:gd name="connsiteX3" fmla="*/ 910495 w 910494"/>
                <a:gd name="connsiteY3" fmla="*/ 888683 h 888682"/>
                <a:gd name="connsiteX4" fmla="*/ 115824 w 910494"/>
                <a:gd name="connsiteY4" fmla="*/ 888683 h 888682"/>
                <a:gd name="connsiteX5" fmla="*/ 0 w 910494"/>
                <a:gd name="connsiteY5" fmla="*/ 687991 h 8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494" h="888682">
                  <a:moveTo>
                    <a:pt x="0" y="687991"/>
                  </a:moveTo>
                  <a:lnTo>
                    <a:pt x="397192" y="0"/>
                  </a:lnTo>
                  <a:lnTo>
                    <a:pt x="397192" y="0"/>
                  </a:lnTo>
                  <a:cubicBezTo>
                    <a:pt x="714851" y="183175"/>
                    <a:pt x="910552" y="521999"/>
                    <a:pt x="910495" y="888683"/>
                  </a:cubicBezTo>
                  <a:lnTo>
                    <a:pt x="115824" y="888683"/>
                  </a:lnTo>
                  <a:cubicBezTo>
                    <a:pt x="115814" y="805901"/>
                    <a:pt x="71666" y="729415"/>
                    <a:pt x="0" y="68799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="" xmlns:a16="http://schemas.microsoft.com/office/drawing/2014/main" id="{C5136C5C-7B1E-1A4B-ACC1-472799880010}"/>
                </a:ext>
              </a:extLst>
            </p:cNvPr>
            <p:cNvSpPr/>
            <p:nvPr/>
          </p:nvSpPr>
          <p:spPr>
            <a:xfrm>
              <a:off x="5582682" y="3629686"/>
              <a:ext cx="397383" cy="688275"/>
            </a:xfrm>
            <a:custGeom>
              <a:avLst/>
              <a:gdLst>
                <a:gd name="connsiteX0" fmla="*/ 397383 w 397383"/>
                <a:gd name="connsiteY0" fmla="*/ 0 h 688276"/>
                <a:gd name="connsiteX1" fmla="*/ 397383 w 397383"/>
                <a:gd name="connsiteY1" fmla="*/ 95 h 688276"/>
                <a:gd name="connsiteX2" fmla="*/ 95 w 397383"/>
                <a:gd name="connsiteY2" fmla="*/ 688086 h 688276"/>
                <a:gd name="connsiteX3" fmla="*/ 95 w 397383"/>
                <a:gd name="connsiteY3" fmla="*/ 688181 h 688276"/>
                <a:gd name="connsiteX4" fmla="*/ 0 w 397383"/>
                <a:gd name="connsiteY4" fmla="*/ 688276 h 6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383" h="688276">
                  <a:moveTo>
                    <a:pt x="397383" y="0"/>
                  </a:moveTo>
                  <a:lnTo>
                    <a:pt x="397383" y="95"/>
                  </a:lnTo>
                  <a:lnTo>
                    <a:pt x="95" y="688086"/>
                  </a:lnTo>
                  <a:lnTo>
                    <a:pt x="95" y="688181"/>
                  </a:lnTo>
                  <a:lnTo>
                    <a:pt x="0" y="68827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="" xmlns:a16="http://schemas.microsoft.com/office/drawing/2014/main" id="{E0632A1C-4935-7549-B6EA-F66967B24C21}"/>
                </a:ext>
              </a:extLst>
            </p:cNvPr>
            <p:cNvSpPr/>
            <p:nvPr/>
          </p:nvSpPr>
          <p:spPr>
            <a:xfrm>
              <a:off x="6211808" y="2540312"/>
              <a:ext cx="397191" cy="687989"/>
            </a:xfrm>
            <a:custGeom>
              <a:avLst/>
              <a:gdLst>
                <a:gd name="connsiteX0" fmla="*/ 397192 w 397192"/>
                <a:gd name="connsiteY0" fmla="*/ 0 h 687990"/>
                <a:gd name="connsiteX1" fmla="*/ 0 w 397192"/>
                <a:gd name="connsiteY1" fmla="*/ 687991 h 68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192" h="687990">
                  <a:moveTo>
                    <a:pt x="397192" y="0"/>
                  </a:moveTo>
                  <a:lnTo>
                    <a:pt x="0" y="68799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="" xmlns:a16="http://schemas.microsoft.com/office/drawing/2014/main" id="{EAF5CC5F-EE0B-0F45-8AA3-3B85C471A41D}"/>
                </a:ext>
              </a:extLst>
            </p:cNvPr>
            <p:cNvSpPr/>
            <p:nvPr/>
          </p:nvSpPr>
          <p:spPr>
            <a:xfrm>
              <a:off x="6423072" y="3995541"/>
              <a:ext cx="186024" cy="322421"/>
            </a:xfrm>
            <a:custGeom>
              <a:avLst/>
              <a:gdLst>
                <a:gd name="connsiteX0" fmla="*/ 0 w 186023"/>
                <a:gd name="connsiteY0" fmla="*/ 0 h 322421"/>
                <a:gd name="connsiteX1" fmla="*/ 186023 w 186023"/>
                <a:gd name="connsiteY1" fmla="*/ 322421 h 3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023" h="322421">
                  <a:moveTo>
                    <a:pt x="0" y="0"/>
                  </a:moveTo>
                  <a:lnTo>
                    <a:pt x="186023" y="32242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="" xmlns:a16="http://schemas.microsoft.com/office/drawing/2014/main" id="{B4C5B2F5-F1E4-684D-BDEF-3AB1EBE403F8}"/>
                </a:ext>
              </a:extLst>
            </p:cNvPr>
            <p:cNvSpPr/>
            <p:nvPr/>
          </p:nvSpPr>
          <p:spPr>
            <a:xfrm>
              <a:off x="6211808" y="3629686"/>
              <a:ext cx="211264" cy="365853"/>
            </a:xfrm>
            <a:custGeom>
              <a:avLst/>
              <a:gdLst>
                <a:gd name="connsiteX0" fmla="*/ 0 w 211264"/>
                <a:gd name="connsiteY0" fmla="*/ 0 h 365855"/>
                <a:gd name="connsiteX1" fmla="*/ 0 w 211264"/>
                <a:gd name="connsiteY1" fmla="*/ 95 h 365855"/>
                <a:gd name="connsiteX2" fmla="*/ 211169 w 211264"/>
                <a:gd name="connsiteY2" fmla="*/ 365760 h 365855"/>
                <a:gd name="connsiteX3" fmla="*/ 211264 w 211264"/>
                <a:gd name="connsiteY3" fmla="*/ 365855 h 3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64" h="365855">
                  <a:moveTo>
                    <a:pt x="0" y="0"/>
                  </a:moveTo>
                  <a:lnTo>
                    <a:pt x="0" y="95"/>
                  </a:lnTo>
                  <a:lnTo>
                    <a:pt x="211169" y="365760"/>
                  </a:lnTo>
                  <a:lnTo>
                    <a:pt x="211264" y="36585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="" xmlns:a16="http://schemas.microsoft.com/office/drawing/2014/main" id="{56DC462E-3B80-9141-A0B5-B12E3092A561}"/>
                </a:ext>
              </a:extLst>
            </p:cNvPr>
            <p:cNvSpPr/>
            <p:nvPr/>
          </p:nvSpPr>
          <p:spPr>
            <a:xfrm>
              <a:off x="5582682" y="2540123"/>
              <a:ext cx="397383" cy="688275"/>
            </a:xfrm>
            <a:custGeom>
              <a:avLst/>
              <a:gdLst>
                <a:gd name="connsiteX0" fmla="*/ 0 w 397383"/>
                <a:gd name="connsiteY0" fmla="*/ 0 h 688276"/>
                <a:gd name="connsiteX1" fmla="*/ 397383 w 397383"/>
                <a:gd name="connsiteY1" fmla="*/ 688181 h 688276"/>
                <a:gd name="connsiteX2" fmla="*/ 397383 w 397383"/>
                <a:gd name="connsiteY2" fmla="*/ 688277 h 6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383" h="688276">
                  <a:moveTo>
                    <a:pt x="0" y="0"/>
                  </a:moveTo>
                  <a:lnTo>
                    <a:pt x="397383" y="688181"/>
                  </a:lnTo>
                  <a:lnTo>
                    <a:pt x="397383" y="6882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="" xmlns:a16="http://schemas.microsoft.com/office/drawing/2014/main" id="{B3BB0DC9-B3C0-4844-A0F9-D1993E91181A}"/>
                </a:ext>
              </a:extLst>
            </p:cNvPr>
            <p:cNvSpPr/>
            <p:nvPr/>
          </p:nvSpPr>
          <p:spPr>
            <a:xfrm>
              <a:off x="6327633" y="3428994"/>
              <a:ext cx="794572" cy="9524"/>
            </a:xfrm>
            <a:custGeom>
              <a:avLst/>
              <a:gdLst>
                <a:gd name="connsiteX0" fmla="*/ 0 w 794575"/>
                <a:gd name="connsiteY0" fmla="*/ 0 h 9525"/>
                <a:gd name="connsiteX1" fmla="*/ 794575 w 7945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575" h="9525">
                  <a:moveTo>
                    <a:pt x="0" y="0"/>
                  </a:moveTo>
                  <a:lnTo>
                    <a:pt x="794575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="" xmlns:a16="http://schemas.microsoft.com/office/drawing/2014/main" id="{4F238AFF-5CFD-EC4A-80D5-16C555AAF7D8}"/>
                </a:ext>
              </a:extLst>
            </p:cNvPr>
            <p:cNvSpPr/>
            <p:nvPr/>
          </p:nvSpPr>
          <p:spPr>
            <a:xfrm>
              <a:off x="5069573" y="3428994"/>
              <a:ext cx="794572" cy="9524"/>
            </a:xfrm>
            <a:custGeom>
              <a:avLst/>
              <a:gdLst>
                <a:gd name="connsiteX0" fmla="*/ 0 w 794575"/>
                <a:gd name="connsiteY0" fmla="*/ 0 h 9525"/>
                <a:gd name="connsiteX1" fmla="*/ 95 w 794575"/>
                <a:gd name="connsiteY1" fmla="*/ 0 h 9525"/>
                <a:gd name="connsiteX2" fmla="*/ 794576 w 79457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575" h="9525">
                  <a:moveTo>
                    <a:pt x="0" y="0"/>
                  </a:moveTo>
                  <a:lnTo>
                    <a:pt x="95" y="0"/>
                  </a:lnTo>
                  <a:lnTo>
                    <a:pt x="794576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="" xmlns:a16="http://schemas.microsoft.com/office/drawing/2014/main" id="{4171BD57-8E77-B04F-BDBD-43CDC9F4C2BE}"/>
                </a:ext>
              </a:extLst>
            </p:cNvPr>
            <p:cNvSpPr/>
            <p:nvPr/>
          </p:nvSpPr>
          <p:spPr>
            <a:xfrm>
              <a:off x="6211713" y="3228304"/>
              <a:ext cx="115918" cy="200690"/>
            </a:xfrm>
            <a:custGeom>
              <a:avLst/>
              <a:gdLst>
                <a:gd name="connsiteX0" fmla="*/ 0 w 115919"/>
                <a:gd name="connsiteY0" fmla="*/ 0 h 200691"/>
                <a:gd name="connsiteX1" fmla="*/ 0 w 115919"/>
                <a:gd name="connsiteY1" fmla="*/ 0 h 200691"/>
                <a:gd name="connsiteX2" fmla="*/ 115919 w 115919"/>
                <a:gd name="connsiteY2" fmla="*/ 200692 h 20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19" h="200691">
                  <a:moveTo>
                    <a:pt x="0" y="0"/>
                  </a:moveTo>
                  <a:lnTo>
                    <a:pt x="0" y="0"/>
                  </a:lnTo>
                  <a:cubicBezTo>
                    <a:pt x="71704" y="41396"/>
                    <a:pt x="115891" y="117891"/>
                    <a:pt x="115919" y="200692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="" xmlns:a16="http://schemas.microsoft.com/office/drawing/2014/main" id="{91EC6965-E67F-C642-9349-90396A755A44}"/>
                </a:ext>
              </a:extLst>
            </p:cNvPr>
            <p:cNvSpPr/>
            <p:nvPr/>
          </p:nvSpPr>
          <p:spPr>
            <a:xfrm>
              <a:off x="5864148" y="3228304"/>
              <a:ext cx="115918" cy="200690"/>
            </a:xfrm>
            <a:custGeom>
              <a:avLst/>
              <a:gdLst>
                <a:gd name="connsiteX0" fmla="*/ 0 w 115919"/>
                <a:gd name="connsiteY0" fmla="*/ 200692 h 200691"/>
                <a:gd name="connsiteX1" fmla="*/ 115919 w 115919"/>
                <a:gd name="connsiteY1" fmla="*/ 0 h 20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919" h="200691">
                  <a:moveTo>
                    <a:pt x="0" y="200692"/>
                  </a:moveTo>
                  <a:cubicBezTo>
                    <a:pt x="9" y="117891"/>
                    <a:pt x="44196" y="41386"/>
                    <a:pt x="115919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="" xmlns:a16="http://schemas.microsoft.com/office/drawing/2014/main" id="{4966E4A0-D683-E44E-A0C8-8FAFC03A3A51}"/>
                </a:ext>
              </a:extLst>
            </p:cNvPr>
            <p:cNvSpPr/>
            <p:nvPr/>
          </p:nvSpPr>
          <p:spPr>
            <a:xfrm>
              <a:off x="5980066" y="3629779"/>
              <a:ext cx="231743" cy="30962"/>
            </a:xfrm>
            <a:custGeom>
              <a:avLst/>
              <a:gdLst>
                <a:gd name="connsiteX0" fmla="*/ 231743 w 231743"/>
                <a:gd name="connsiteY0" fmla="*/ 0 h 30961"/>
                <a:gd name="connsiteX1" fmla="*/ 0 w 231743"/>
                <a:gd name="connsiteY1" fmla="*/ 0 h 3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743" h="30961">
                  <a:moveTo>
                    <a:pt x="231743" y="0"/>
                  </a:moveTo>
                  <a:cubicBezTo>
                    <a:pt x="160010" y="41281"/>
                    <a:pt x="71733" y="41281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="" xmlns:a16="http://schemas.microsoft.com/office/drawing/2014/main" id="{B839116C-73F4-874E-9598-7EE5F3B7BB58}"/>
                </a:ext>
              </a:extLst>
            </p:cNvPr>
            <p:cNvSpPr/>
            <p:nvPr/>
          </p:nvSpPr>
          <p:spPr>
            <a:xfrm>
              <a:off x="5932251" y="3265450"/>
              <a:ext cx="327278" cy="327278"/>
            </a:xfrm>
            <a:custGeom>
              <a:avLst/>
              <a:gdLst>
                <a:gd name="connsiteX0" fmla="*/ 327279 w 327279"/>
                <a:gd name="connsiteY0" fmla="*/ 163544 h 327279"/>
                <a:gd name="connsiteX1" fmla="*/ 163735 w 327279"/>
                <a:gd name="connsiteY1" fmla="*/ 327279 h 327279"/>
                <a:gd name="connsiteX2" fmla="*/ 0 w 327279"/>
                <a:gd name="connsiteY2" fmla="*/ 163735 h 327279"/>
                <a:gd name="connsiteX3" fmla="*/ 163544 w 327279"/>
                <a:gd name="connsiteY3" fmla="*/ 0 h 327279"/>
                <a:gd name="connsiteX4" fmla="*/ 163735 w 327279"/>
                <a:gd name="connsiteY4" fmla="*/ 0 h 327279"/>
                <a:gd name="connsiteX5" fmla="*/ 327279 w 327279"/>
                <a:gd name="connsiteY5" fmla="*/ 163544 h 3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79" h="327279">
                  <a:moveTo>
                    <a:pt x="327279" y="163544"/>
                  </a:moveTo>
                  <a:cubicBezTo>
                    <a:pt x="327336" y="253918"/>
                    <a:pt x="254108" y="327222"/>
                    <a:pt x="163735" y="327279"/>
                  </a:cubicBezTo>
                  <a:cubicBezTo>
                    <a:pt x="73362" y="327336"/>
                    <a:pt x="57" y="254108"/>
                    <a:pt x="0" y="163735"/>
                  </a:cubicBezTo>
                  <a:cubicBezTo>
                    <a:pt x="-48" y="73362"/>
                    <a:pt x="73171" y="57"/>
                    <a:pt x="163544" y="0"/>
                  </a:cubicBezTo>
                  <a:cubicBezTo>
                    <a:pt x="163611" y="0"/>
                    <a:pt x="163668" y="0"/>
                    <a:pt x="163735" y="0"/>
                  </a:cubicBezTo>
                  <a:cubicBezTo>
                    <a:pt x="254032" y="57"/>
                    <a:pt x="327222" y="73247"/>
                    <a:pt x="327279" y="16354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="" xmlns:a16="http://schemas.microsoft.com/office/drawing/2014/main" id="{21A3CD53-EAB1-7946-8A8F-A823BB4013D9}"/>
                </a:ext>
              </a:extLst>
            </p:cNvPr>
            <p:cNvSpPr/>
            <p:nvPr/>
          </p:nvSpPr>
          <p:spPr>
            <a:xfrm>
              <a:off x="5069709" y="2402673"/>
              <a:ext cx="2052827" cy="2052807"/>
            </a:xfrm>
            <a:custGeom>
              <a:avLst/>
              <a:gdLst>
                <a:gd name="connsiteX0" fmla="*/ 1584063 w 2052832"/>
                <a:gd name="connsiteY0" fmla="*/ 1888048 h 2052809"/>
                <a:gd name="connsiteX1" fmla="*/ 1539390 w 2052832"/>
                <a:gd name="connsiteY1" fmla="*/ 1915289 h 2052809"/>
                <a:gd name="connsiteX2" fmla="*/ 137520 w 2052832"/>
                <a:gd name="connsiteY2" fmla="*/ 1539223 h 2052809"/>
                <a:gd name="connsiteX3" fmla="*/ 513596 w 2052832"/>
                <a:gd name="connsiteY3" fmla="*/ 137353 h 2052809"/>
                <a:gd name="connsiteX4" fmla="*/ 1539390 w 2052832"/>
                <a:gd name="connsiteY4" fmla="*/ 137353 h 2052809"/>
                <a:gd name="connsiteX5" fmla="*/ 1539390 w 2052832"/>
                <a:gd name="connsiteY5" fmla="*/ 137353 h 2052809"/>
                <a:gd name="connsiteX6" fmla="*/ 1932392 w 2052832"/>
                <a:gd name="connsiteY6" fmla="*/ 1508953 h 205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32" h="2052809">
                  <a:moveTo>
                    <a:pt x="1584063" y="1888048"/>
                  </a:moveTo>
                  <a:cubicBezTo>
                    <a:pt x="1569394" y="1897573"/>
                    <a:pt x="1554535" y="1906622"/>
                    <a:pt x="1539390" y="1915289"/>
                  </a:cubicBezTo>
                  <a:cubicBezTo>
                    <a:pt x="1048424" y="2198554"/>
                    <a:pt x="420793" y="2030180"/>
                    <a:pt x="137520" y="1539223"/>
                  </a:cubicBezTo>
                  <a:cubicBezTo>
                    <a:pt x="-145744" y="1048257"/>
                    <a:pt x="22629" y="420617"/>
                    <a:pt x="513596" y="137353"/>
                  </a:cubicBezTo>
                  <a:cubicBezTo>
                    <a:pt x="831007" y="-45784"/>
                    <a:pt x="1221979" y="-45784"/>
                    <a:pt x="1539390" y="137353"/>
                  </a:cubicBezTo>
                  <a:lnTo>
                    <a:pt x="1539390" y="137353"/>
                  </a:lnTo>
                  <a:cubicBezTo>
                    <a:pt x="2018403" y="414102"/>
                    <a:pt x="2192158" y="1020521"/>
                    <a:pt x="1932392" y="1508953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="" xmlns:a16="http://schemas.microsoft.com/office/drawing/2014/main" id="{3C6ACB04-1E7D-A640-80BC-10766743471E}"/>
                </a:ext>
              </a:extLst>
            </p:cNvPr>
            <p:cNvSpPr/>
            <p:nvPr/>
          </p:nvSpPr>
          <p:spPr>
            <a:xfrm>
              <a:off x="4985732" y="2318507"/>
              <a:ext cx="2221923" cy="2222044"/>
            </a:xfrm>
            <a:custGeom>
              <a:avLst/>
              <a:gdLst>
                <a:gd name="connsiteX0" fmla="*/ 1722905 w 2221928"/>
                <a:gd name="connsiteY0" fmla="*/ 2038223 h 2222047"/>
                <a:gd name="connsiteX1" fmla="*/ 183827 w 2221928"/>
                <a:gd name="connsiteY1" fmla="*/ 1722907 h 2222047"/>
                <a:gd name="connsiteX2" fmla="*/ 499143 w 2221928"/>
                <a:gd name="connsiteY2" fmla="*/ 183820 h 2222047"/>
                <a:gd name="connsiteX3" fmla="*/ 2038221 w 2221928"/>
                <a:gd name="connsiteY3" fmla="*/ 499145 h 2222047"/>
                <a:gd name="connsiteX4" fmla="*/ 2085522 w 2221928"/>
                <a:gd name="connsiteY4" fmla="*/ 1644364 h 222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928" h="2222047">
                  <a:moveTo>
                    <a:pt x="1722905" y="2038223"/>
                  </a:moveTo>
                  <a:cubicBezTo>
                    <a:pt x="1210822" y="2376161"/>
                    <a:pt x="521755" y="2234981"/>
                    <a:pt x="183827" y="1722907"/>
                  </a:cubicBezTo>
                  <a:cubicBezTo>
                    <a:pt x="-154110" y="1210824"/>
                    <a:pt x="-12941" y="521757"/>
                    <a:pt x="499143" y="183820"/>
                  </a:cubicBezTo>
                  <a:cubicBezTo>
                    <a:pt x="1011226" y="-154108"/>
                    <a:pt x="1700293" y="-12938"/>
                    <a:pt x="2038221" y="499145"/>
                  </a:cubicBezTo>
                  <a:cubicBezTo>
                    <a:pt x="2264916" y="842645"/>
                    <a:pt x="2283118" y="1283338"/>
                    <a:pt x="2085522" y="1644364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="" xmlns:a16="http://schemas.microsoft.com/office/drawing/2014/main" id="{9FB21157-20E7-494A-982D-92B6BD5FAECD}"/>
                </a:ext>
              </a:extLst>
            </p:cNvPr>
            <p:cNvSpPr/>
            <p:nvPr/>
          </p:nvSpPr>
          <p:spPr>
            <a:xfrm>
              <a:off x="6693965" y="3962869"/>
              <a:ext cx="370902" cy="370902"/>
            </a:xfrm>
            <a:custGeom>
              <a:avLst/>
              <a:gdLst>
                <a:gd name="connsiteX0" fmla="*/ 370904 w 370903"/>
                <a:gd name="connsiteY0" fmla="*/ 185452 h 370903"/>
                <a:gd name="connsiteX1" fmla="*/ 185452 w 370903"/>
                <a:gd name="connsiteY1" fmla="*/ 370904 h 370903"/>
                <a:gd name="connsiteX2" fmla="*/ 0 w 370903"/>
                <a:gd name="connsiteY2" fmla="*/ 185452 h 370903"/>
                <a:gd name="connsiteX3" fmla="*/ 185452 w 370903"/>
                <a:gd name="connsiteY3" fmla="*/ 0 h 370903"/>
                <a:gd name="connsiteX4" fmla="*/ 185547 w 370903"/>
                <a:gd name="connsiteY4" fmla="*/ 0 h 370903"/>
                <a:gd name="connsiteX5" fmla="*/ 370904 w 370903"/>
                <a:gd name="connsiteY5" fmla="*/ 185452 h 3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903" h="370903">
                  <a:moveTo>
                    <a:pt x="370904" y="185452"/>
                  </a:moveTo>
                  <a:cubicBezTo>
                    <a:pt x="370904" y="287874"/>
                    <a:pt x="287874" y="370904"/>
                    <a:pt x="185452" y="370904"/>
                  </a:cubicBezTo>
                  <a:cubicBezTo>
                    <a:pt x="83030" y="370904"/>
                    <a:pt x="0" y="287874"/>
                    <a:pt x="0" y="185452"/>
                  </a:cubicBezTo>
                  <a:cubicBezTo>
                    <a:pt x="0" y="83030"/>
                    <a:pt x="83030" y="0"/>
                    <a:pt x="185452" y="0"/>
                  </a:cubicBezTo>
                  <a:cubicBezTo>
                    <a:pt x="185480" y="0"/>
                    <a:pt x="185518" y="0"/>
                    <a:pt x="185547" y="0"/>
                  </a:cubicBezTo>
                  <a:cubicBezTo>
                    <a:pt x="287931" y="57"/>
                    <a:pt x="370904" y="83068"/>
                    <a:pt x="370904" y="185452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="" xmlns:a16="http://schemas.microsoft.com/office/drawing/2014/main" id="{43D73370-9970-514A-8EB0-ACC31A971D0E}"/>
                </a:ext>
              </a:extLst>
            </p:cNvPr>
            <p:cNvSpPr/>
            <p:nvPr/>
          </p:nvSpPr>
          <p:spPr>
            <a:xfrm>
              <a:off x="6611946" y="3880670"/>
              <a:ext cx="536182" cy="536236"/>
            </a:xfrm>
            <a:custGeom>
              <a:avLst/>
              <a:gdLst>
                <a:gd name="connsiteX0" fmla="*/ 459310 w 536182"/>
                <a:gd name="connsiteY0" fmla="*/ 82198 h 536237"/>
                <a:gd name="connsiteX1" fmla="*/ 456823 w 536182"/>
                <a:gd name="connsiteY1" fmla="*/ 459359 h 536237"/>
                <a:gd name="connsiteX2" fmla="*/ 98312 w 536182"/>
                <a:gd name="connsiteY2" fmla="*/ 474056 h 536237"/>
                <a:gd name="connsiteX3" fmla="*/ 41829 w 536182"/>
                <a:gd name="connsiteY3" fmla="*/ 410048 h 536237"/>
                <a:gd name="connsiteX4" fmla="*/ 123391 w 536182"/>
                <a:gd name="connsiteY4" fmla="*/ 41802 h 536237"/>
                <a:gd name="connsiteX5" fmla="*/ 459310 w 536182"/>
                <a:gd name="connsiteY5" fmla="*/ 82198 h 53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82" h="536237">
                  <a:moveTo>
                    <a:pt x="459310" y="82198"/>
                  </a:moveTo>
                  <a:cubicBezTo>
                    <a:pt x="562770" y="187039"/>
                    <a:pt x="561656" y="355899"/>
                    <a:pt x="456823" y="459359"/>
                  </a:cubicBezTo>
                  <a:cubicBezTo>
                    <a:pt x="358964" y="555933"/>
                    <a:pt x="203744" y="562296"/>
                    <a:pt x="98312" y="474056"/>
                  </a:cubicBezTo>
                  <a:cubicBezTo>
                    <a:pt x="76243" y="455816"/>
                    <a:pt x="57173" y="434223"/>
                    <a:pt x="41829" y="410048"/>
                  </a:cubicBezTo>
                  <a:cubicBezTo>
                    <a:pt x="-37334" y="285833"/>
                    <a:pt x="-824" y="120964"/>
                    <a:pt x="123391" y="41802"/>
                  </a:cubicBezTo>
                  <a:cubicBezTo>
                    <a:pt x="230662" y="-26568"/>
                    <a:pt x="371298" y="-9661"/>
                    <a:pt x="459310" y="82198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="" xmlns:a16="http://schemas.microsoft.com/office/drawing/2014/main" id="{65CD8EF5-5C9E-D84A-A5DD-EB9496EAD95F}"/>
                </a:ext>
              </a:extLst>
            </p:cNvPr>
            <p:cNvSpPr/>
            <p:nvPr/>
          </p:nvSpPr>
          <p:spPr>
            <a:xfrm>
              <a:off x="6752938" y="4038124"/>
              <a:ext cx="227265" cy="237743"/>
            </a:xfrm>
            <a:custGeom>
              <a:avLst/>
              <a:gdLst>
                <a:gd name="connsiteX0" fmla="*/ 107442 w 227266"/>
                <a:gd name="connsiteY0" fmla="*/ 237744 h 237743"/>
                <a:gd name="connsiteX1" fmla="*/ 0 w 227266"/>
                <a:gd name="connsiteY1" fmla="*/ 89535 h 237743"/>
                <a:gd name="connsiteX2" fmla="*/ 30766 w 227266"/>
                <a:gd name="connsiteY2" fmla="*/ 67151 h 237743"/>
                <a:gd name="connsiteX3" fmla="*/ 102870 w 227266"/>
                <a:gd name="connsiteY3" fmla="*/ 166688 h 237743"/>
                <a:gd name="connsiteX4" fmla="*/ 193929 w 227266"/>
                <a:gd name="connsiteY4" fmla="*/ 0 h 237743"/>
                <a:gd name="connsiteX5" fmla="*/ 227266 w 227266"/>
                <a:gd name="connsiteY5" fmla="*/ 18192 h 237743"/>
                <a:gd name="connsiteX6" fmla="*/ 107442 w 227266"/>
                <a:gd name="connsiteY6" fmla="*/ 237744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266" h="237743">
                  <a:moveTo>
                    <a:pt x="107442" y="237744"/>
                  </a:moveTo>
                  <a:lnTo>
                    <a:pt x="0" y="89535"/>
                  </a:lnTo>
                  <a:lnTo>
                    <a:pt x="30766" y="67151"/>
                  </a:lnTo>
                  <a:lnTo>
                    <a:pt x="102870" y="166688"/>
                  </a:lnTo>
                  <a:lnTo>
                    <a:pt x="193929" y="0"/>
                  </a:lnTo>
                  <a:lnTo>
                    <a:pt x="227266" y="18192"/>
                  </a:lnTo>
                  <a:lnTo>
                    <a:pt x="107442" y="23774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10" name="Рисунок 579">
            <a:extLst>
              <a:ext uri="{FF2B5EF4-FFF2-40B4-BE49-F238E27FC236}">
                <a16:creationId xmlns="" xmlns:a16="http://schemas.microsoft.com/office/drawing/2014/main" id="{1FE472B5-3337-AC4B-B85B-DA64008BC441}"/>
              </a:ext>
            </a:extLst>
          </p:cNvPr>
          <p:cNvGrpSpPr/>
          <p:nvPr/>
        </p:nvGrpSpPr>
        <p:grpSpPr>
          <a:xfrm>
            <a:off x="322096" y="1487479"/>
            <a:ext cx="630268" cy="630268"/>
            <a:chOff x="4984524" y="2317525"/>
            <a:chExt cx="2222943" cy="2222942"/>
          </a:xfrm>
        </p:grpSpPr>
        <p:sp>
          <p:nvSpPr>
            <p:cNvPr id="111" name="Полилиния 110">
              <a:extLst>
                <a:ext uri="{FF2B5EF4-FFF2-40B4-BE49-F238E27FC236}">
                  <a16:creationId xmlns="" xmlns:a16="http://schemas.microsoft.com/office/drawing/2014/main" id="{43680850-1C8B-3B4D-8EFA-261CE09A1829}"/>
                </a:ext>
              </a:extLst>
            </p:cNvPr>
            <p:cNvSpPr/>
            <p:nvPr/>
          </p:nvSpPr>
          <p:spPr>
            <a:xfrm>
              <a:off x="4984524" y="2317525"/>
              <a:ext cx="2222943" cy="2222942"/>
            </a:xfrm>
            <a:custGeom>
              <a:avLst/>
              <a:gdLst>
                <a:gd name="connsiteX0" fmla="*/ 1111472 w 2222944"/>
                <a:gd name="connsiteY0" fmla="*/ 0 h 2222944"/>
                <a:gd name="connsiteX1" fmla="*/ 2222945 w 2222944"/>
                <a:gd name="connsiteY1" fmla="*/ 1111472 h 2222944"/>
                <a:gd name="connsiteX2" fmla="*/ 1111472 w 2222944"/>
                <a:gd name="connsiteY2" fmla="*/ 2222945 h 2222944"/>
                <a:gd name="connsiteX3" fmla="*/ 0 w 2222944"/>
                <a:gd name="connsiteY3" fmla="*/ 1111472 h 2222944"/>
                <a:gd name="connsiteX4" fmla="*/ 1111472 w 2222944"/>
                <a:gd name="connsiteY4" fmla="*/ 0 h 2222944"/>
                <a:gd name="connsiteX5" fmla="*/ 2137696 w 2222944"/>
                <a:gd name="connsiteY5" fmla="*/ 1111472 h 2222944"/>
                <a:gd name="connsiteX6" fmla="*/ 1111472 w 2222944"/>
                <a:gd name="connsiteY6" fmla="*/ 85249 h 2222944"/>
                <a:gd name="connsiteX7" fmla="*/ 85249 w 2222944"/>
                <a:gd name="connsiteY7" fmla="*/ 1111472 h 2222944"/>
                <a:gd name="connsiteX8" fmla="*/ 1111472 w 2222944"/>
                <a:gd name="connsiteY8" fmla="*/ 2137696 h 2222944"/>
                <a:gd name="connsiteX9" fmla="*/ 2137696 w 2222944"/>
                <a:gd name="connsiteY9" fmla="*/ 1111472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944" h="2222944">
                  <a:moveTo>
                    <a:pt x="1111472" y="0"/>
                  </a:moveTo>
                  <a:cubicBezTo>
                    <a:pt x="1725321" y="0"/>
                    <a:pt x="2222945" y="497624"/>
                    <a:pt x="2222945" y="1111472"/>
                  </a:cubicBez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4" y="2222945"/>
                    <a:pt x="0" y="1725321"/>
                    <a:pt x="0" y="1111472"/>
                  </a:cubicBezTo>
                  <a:cubicBezTo>
                    <a:pt x="0" y="497624"/>
                    <a:pt x="497624" y="0"/>
                    <a:pt x="1111472" y="0"/>
                  </a:cubicBezTo>
                  <a:close/>
                  <a:moveTo>
                    <a:pt x="2137696" y="1111472"/>
                  </a:moveTo>
                  <a:cubicBezTo>
                    <a:pt x="2137696" y="544706"/>
                    <a:pt x="1678238" y="85249"/>
                    <a:pt x="1111472" y="85249"/>
                  </a:cubicBezTo>
                  <a:cubicBezTo>
                    <a:pt x="544706" y="85249"/>
                    <a:pt x="85249" y="544706"/>
                    <a:pt x="85249" y="1111472"/>
                  </a:cubicBezTo>
                  <a:cubicBezTo>
                    <a:pt x="85249" y="1678238"/>
                    <a:pt x="544706" y="2137696"/>
                    <a:pt x="1111472" y="2137696"/>
                  </a:cubicBezTo>
                  <a:cubicBezTo>
                    <a:pt x="1678238" y="2137696"/>
                    <a:pt x="2137696" y="1678238"/>
                    <a:pt x="2137696" y="11114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="" xmlns:a16="http://schemas.microsoft.com/office/drawing/2014/main" id="{6B1AD400-1315-CB4C-A3A3-E69CAF751F81}"/>
                </a:ext>
              </a:extLst>
            </p:cNvPr>
            <p:cNvSpPr/>
            <p:nvPr/>
          </p:nvSpPr>
          <p:spPr>
            <a:xfrm>
              <a:off x="5069773" y="2402774"/>
              <a:ext cx="2052446" cy="2052445"/>
            </a:xfrm>
            <a:custGeom>
              <a:avLst/>
              <a:gdLst>
                <a:gd name="connsiteX0" fmla="*/ 1026224 w 2052446"/>
                <a:gd name="connsiteY0" fmla="*/ 0 h 2052446"/>
                <a:gd name="connsiteX1" fmla="*/ 2052447 w 2052446"/>
                <a:gd name="connsiteY1" fmla="*/ 1026224 h 2052446"/>
                <a:gd name="connsiteX2" fmla="*/ 1026224 w 2052446"/>
                <a:gd name="connsiteY2" fmla="*/ 2052447 h 2052446"/>
                <a:gd name="connsiteX3" fmla="*/ 0 w 2052446"/>
                <a:gd name="connsiteY3" fmla="*/ 1026224 h 2052446"/>
                <a:gd name="connsiteX4" fmla="*/ 1026224 w 2052446"/>
                <a:gd name="connsiteY4" fmla="*/ 0 h 2052446"/>
                <a:gd name="connsiteX5" fmla="*/ 1746218 w 2052446"/>
                <a:gd name="connsiteY5" fmla="*/ 1266254 h 2052446"/>
                <a:gd name="connsiteX6" fmla="*/ 1746218 w 2052446"/>
                <a:gd name="connsiteY6" fmla="*/ 786194 h 2052446"/>
                <a:gd name="connsiteX7" fmla="*/ 306229 w 2052446"/>
                <a:gd name="connsiteY7" fmla="*/ 786194 h 2052446"/>
                <a:gd name="connsiteX8" fmla="*/ 306229 w 2052446"/>
                <a:gd name="connsiteY8" fmla="*/ 1266254 h 20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446" h="2052446">
                  <a:moveTo>
                    <a:pt x="1026224" y="0"/>
                  </a:moveTo>
                  <a:cubicBezTo>
                    <a:pt x="1592990" y="0"/>
                    <a:pt x="2052447" y="459457"/>
                    <a:pt x="2052447" y="1026224"/>
                  </a:cubicBezTo>
                  <a:cubicBezTo>
                    <a:pt x="2052447" y="1592990"/>
                    <a:pt x="1592990" y="2052447"/>
                    <a:pt x="1026224" y="2052447"/>
                  </a:cubicBezTo>
                  <a:cubicBezTo>
                    <a:pt x="459457" y="2052447"/>
                    <a:pt x="0" y="1592990"/>
                    <a:pt x="0" y="1026224"/>
                  </a:cubicBezTo>
                  <a:cubicBezTo>
                    <a:pt x="0" y="459457"/>
                    <a:pt x="459457" y="0"/>
                    <a:pt x="1026224" y="0"/>
                  </a:cubicBezTo>
                  <a:close/>
                  <a:moveTo>
                    <a:pt x="1746218" y="1266254"/>
                  </a:moveTo>
                  <a:lnTo>
                    <a:pt x="1746218" y="786194"/>
                  </a:lnTo>
                  <a:lnTo>
                    <a:pt x="306229" y="786194"/>
                  </a:lnTo>
                  <a:lnTo>
                    <a:pt x="306229" y="126625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="" xmlns:a16="http://schemas.microsoft.com/office/drawing/2014/main" id="{FB9E2583-9D4E-F64B-919A-EAE479076F47}"/>
                </a:ext>
              </a:extLst>
            </p:cNvPr>
            <p:cNvSpPr/>
            <p:nvPr/>
          </p:nvSpPr>
          <p:spPr>
            <a:xfrm>
              <a:off x="5376002" y="3188968"/>
              <a:ext cx="1439989" cy="480059"/>
            </a:xfrm>
            <a:custGeom>
              <a:avLst/>
              <a:gdLst>
                <a:gd name="connsiteX0" fmla="*/ 0 w 1439989"/>
                <a:gd name="connsiteY0" fmla="*/ 0 h 480059"/>
                <a:gd name="connsiteX1" fmla="*/ 1439990 w 1439989"/>
                <a:gd name="connsiteY1" fmla="*/ 0 h 480059"/>
                <a:gd name="connsiteX2" fmla="*/ 1439990 w 1439989"/>
                <a:gd name="connsiteY2" fmla="*/ 480060 h 480059"/>
                <a:gd name="connsiteX3" fmla="*/ 0 w 1439989"/>
                <a:gd name="connsiteY3" fmla="*/ 480060 h 48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989" h="480059">
                  <a:moveTo>
                    <a:pt x="0" y="0"/>
                  </a:moveTo>
                  <a:lnTo>
                    <a:pt x="1439990" y="0"/>
                  </a:lnTo>
                  <a:lnTo>
                    <a:pt x="1439990" y="480060"/>
                  </a:lnTo>
                  <a:lnTo>
                    <a:pt x="0" y="48006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="" xmlns:a16="http://schemas.microsoft.com/office/drawing/2014/main" id="{E336A4E4-48BB-6F43-A082-D246DE3AEDF4}"/>
                </a:ext>
              </a:extLst>
            </p:cNvPr>
            <p:cNvSpPr/>
            <p:nvPr/>
          </p:nvSpPr>
          <p:spPr>
            <a:xfrm>
              <a:off x="5069773" y="2402774"/>
              <a:ext cx="2052446" cy="2052445"/>
            </a:xfrm>
            <a:custGeom>
              <a:avLst/>
              <a:gdLst>
                <a:gd name="connsiteX0" fmla="*/ 2052447 w 2052447"/>
                <a:gd name="connsiteY0" fmla="*/ 1026224 h 2052447"/>
                <a:gd name="connsiteX1" fmla="*/ 1026223 w 2052447"/>
                <a:gd name="connsiteY1" fmla="*/ 2052447 h 2052447"/>
                <a:gd name="connsiteX2" fmla="*/ 0 w 2052447"/>
                <a:gd name="connsiteY2" fmla="*/ 1026223 h 2052447"/>
                <a:gd name="connsiteX3" fmla="*/ 1026223 w 2052447"/>
                <a:gd name="connsiteY3" fmla="*/ 0 h 2052447"/>
                <a:gd name="connsiteX4" fmla="*/ 2052447 w 2052447"/>
                <a:gd name="connsiteY4" fmla="*/ 1026224 h 205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447" h="2052447">
                  <a:moveTo>
                    <a:pt x="2052447" y="1026224"/>
                  </a:moveTo>
                  <a:cubicBezTo>
                    <a:pt x="2052447" y="1592991"/>
                    <a:pt x="1592991" y="2052447"/>
                    <a:pt x="1026223" y="2052447"/>
                  </a:cubicBezTo>
                  <a:cubicBezTo>
                    <a:pt x="459456" y="2052447"/>
                    <a:pt x="0" y="1592991"/>
                    <a:pt x="0" y="1026223"/>
                  </a:cubicBezTo>
                  <a:cubicBezTo>
                    <a:pt x="0" y="459456"/>
                    <a:pt x="459456" y="0"/>
                    <a:pt x="1026223" y="0"/>
                  </a:cubicBezTo>
                  <a:cubicBezTo>
                    <a:pt x="1592991" y="0"/>
                    <a:pt x="2052447" y="459456"/>
                    <a:pt x="2052447" y="102622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="" xmlns:a16="http://schemas.microsoft.com/office/drawing/2014/main" id="{1AEA49C7-6680-DA42-BC6E-5B808D2FA597}"/>
                </a:ext>
              </a:extLst>
            </p:cNvPr>
            <p:cNvSpPr/>
            <p:nvPr/>
          </p:nvSpPr>
          <p:spPr>
            <a:xfrm>
              <a:off x="4984524" y="2317525"/>
              <a:ext cx="2222943" cy="2222942"/>
            </a:xfrm>
            <a:custGeom>
              <a:avLst/>
              <a:gdLst>
                <a:gd name="connsiteX0" fmla="*/ 2222945 w 2222944"/>
                <a:gd name="connsiteY0" fmla="*/ 1111472 h 2222944"/>
                <a:gd name="connsiteX1" fmla="*/ 1111472 w 2222944"/>
                <a:gd name="connsiteY1" fmla="*/ 2222945 h 2222944"/>
                <a:gd name="connsiteX2" fmla="*/ 0 w 2222944"/>
                <a:gd name="connsiteY2" fmla="*/ 1111472 h 2222944"/>
                <a:gd name="connsiteX3" fmla="*/ 1111472 w 2222944"/>
                <a:gd name="connsiteY3" fmla="*/ 0 h 2222944"/>
                <a:gd name="connsiteX4" fmla="*/ 2222945 w 2222944"/>
                <a:gd name="connsiteY4" fmla="*/ 1111472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944" h="2222944">
                  <a:moveTo>
                    <a:pt x="2222945" y="1111472"/>
                  </a:move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3" y="2222945"/>
                    <a:pt x="0" y="1725321"/>
                    <a:pt x="0" y="1111472"/>
                  </a:cubicBezTo>
                  <a:cubicBezTo>
                    <a:pt x="0" y="497623"/>
                    <a:pt x="497623" y="0"/>
                    <a:pt x="1111472" y="0"/>
                  </a:cubicBezTo>
                  <a:cubicBezTo>
                    <a:pt x="1725321" y="0"/>
                    <a:pt x="2222945" y="497623"/>
                    <a:pt x="2222945" y="1111472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="" xmlns:a16="http://schemas.microsoft.com/office/drawing/2014/main" id="{3FAD251E-2AD7-9B4B-AD4E-1ED8C6B37AE9}"/>
                </a:ext>
              </a:extLst>
            </p:cNvPr>
            <p:cNvSpPr/>
            <p:nvPr/>
          </p:nvSpPr>
          <p:spPr>
            <a:xfrm>
              <a:off x="5376005" y="3188970"/>
              <a:ext cx="1439989" cy="480059"/>
            </a:xfrm>
            <a:custGeom>
              <a:avLst/>
              <a:gdLst>
                <a:gd name="connsiteX0" fmla="*/ 0 w 1439989"/>
                <a:gd name="connsiteY0" fmla="*/ 0 h 480059"/>
                <a:gd name="connsiteX1" fmla="*/ 1439990 w 1439989"/>
                <a:gd name="connsiteY1" fmla="*/ 0 h 480059"/>
                <a:gd name="connsiteX2" fmla="*/ 1439990 w 1439989"/>
                <a:gd name="connsiteY2" fmla="*/ 480060 h 480059"/>
                <a:gd name="connsiteX3" fmla="*/ 0 w 1439989"/>
                <a:gd name="connsiteY3" fmla="*/ 480060 h 48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989" h="480059">
                  <a:moveTo>
                    <a:pt x="0" y="0"/>
                  </a:moveTo>
                  <a:lnTo>
                    <a:pt x="1439990" y="0"/>
                  </a:lnTo>
                  <a:lnTo>
                    <a:pt x="1439990" y="480060"/>
                  </a:lnTo>
                  <a:lnTo>
                    <a:pt x="0" y="48006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17" name="Рисунок 809">
            <a:extLst>
              <a:ext uri="{FF2B5EF4-FFF2-40B4-BE49-F238E27FC236}">
                <a16:creationId xmlns="" xmlns:a16="http://schemas.microsoft.com/office/drawing/2014/main" id="{C26DFEF8-2B2A-D446-A927-B4238479719E}"/>
              </a:ext>
            </a:extLst>
          </p:cNvPr>
          <p:cNvGrpSpPr/>
          <p:nvPr/>
        </p:nvGrpSpPr>
        <p:grpSpPr>
          <a:xfrm>
            <a:off x="396117" y="2360095"/>
            <a:ext cx="696320" cy="625694"/>
            <a:chOff x="5005306" y="2288008"/>
            <a:chExt cx="2647236" cy="2378768"/>
          </a:xfrm>
        </p:grpSpPr>
        <p:sp>
          <p:nvSpPr>
            <p:cNvPr id="118" name="Полилиния 117">
              <a:extLst>
                <a:ext uri="{FF2B5EF4-FFF2-40B4-BE49-F238E27FC236}">
                  <a16:creationId xmlns="" xmlns:a16="http://schemas.microsoft.com/office/drawing/2014/main" id="{89CD7E89-47BF-864C-A024-106266697049}"/>
                </a:ext>
              </a:extLst>
            </p:cNvPr>
            <p:cNvSpPr/>
            <p:nvPr/>
          </p:nvSpPr>
          <p:spPr>
            <a:xfrm>
              <a:off x="7291865" y="4316334"/>
              <a:ext cx="360677" cy="350442"/>
            </a:xfrm>
            <a:custGeom>
              <a:avLst/>
              <a:gdLst>
                <a:gd name="connsiteX0" fmla="*/ 315183 w 360676"/>
                <a:gd name="connsiteY0" fmla="*/ 128873 h 350437"/>
                <a:gd name="connsiteX1" fmla="*/ 332089 w 360676"/>
                <a:gd name="connsiteY1" fmla="*/ 304943 h 350437"/>
                <a:gd name="connsiteX2" fmla="*/ 156020 w 360676"/>
                <a:gd name="connsiteY2" fmla="*/ 321850 h 350437"/>
                <a:gd name="connsiteX3" fmla="*/ 0 w 360676"/>
                <a:gd name="connsiteY3" fmla="*/ 192977 h 350437"/>
                <a:gd name="connsiteX4" fmla="*/ 0 w 360676"/>
                <a:gd name="connsiteY4" fmla="*/ 192977 h 350437"/>
                <a:gd name="connsiteX5" fmla="*/ 159068 w 360676"/>
                <a:gd name="connsiteY5" fmla="*/ 0 h 350437"/>
                <a:gd name="connsiteX6" fmla="*/ 159068 w 360676"/>
                <a:gd name="connsiteY6" fmla="*/ 0 h 3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76" h="350437">
                  <a:moveTo>
                    <a:pt x="315183" y="128873"/>
                  </a:moveTo>
                  <a:cubicBezTo>
                    <a:pt x="368475" y="172822"/>
                    <a:pt x="376038" y="251651"/>
                    <a:pt x="332089" y="304943"/>
                  </a:cubicBezTo>
                  <a:cubicBezTo>
                    <a:pt x="288141" y="358235"/>
                    <a:pt x="209312" y="365798"/>
                    <a:pt x="156020" y="321850"/>
                  </a:cubicBezTo>
                  <a:lnTo>
                    <a:pt x="0" y="192977"/>
                  </a:lnTo>
                  <a:lnTo>
                    <a:pt x="0" y="192977"/>
                  </a:lnTo>
                  <a:lnTo>
                    <a:pt x="159068" y="0"/>
                  </a:lnTo>
                  <a:lnTo>
                    <a:pt x="15906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="" xmlns:a16="http://schemas.microsoft.com/office/drawing/2014/main" id="{5C9172EC-D477-A242-A2AF-97C2B51608BA}"/>
                </a:ext>
              </a:extLst>
            </p:cNvPr>
            <p:cNvSpPr/>
            <p:nvPr/>
          </p:nvSpPr>
          <p:spPr>
            <a:xfrm>
              <a:off x="7154038" y="4202223"/>
              <a:ext cx="296988" cy="307090"/>
            </a:xfrm>
            <a:custGeom>
              <a:avLst/>
              <a:gdLst>
                <a:gd name="connsiteX0" fmla="*/ 296990 w 296989"/>
                <a:gd name="connsiteY0" fmla="*/ 114014 h 307085"/>
                <a:gd name="connsiteX1" fmla="*/ 137922 w 296989"/>
                <a:gd name="connsiteY1" fmla="*/ 306991 h 307085"/>
                <a:gd name="connsiteX2" fmla="*/ 137827 w 296989"/>
                <a:gd name="connsiteY2" fmla="*/ 307086 h 307085"/>
                <a:gd name="connsiteX3" fmla="*/ 0 w 296989"/>
                <a:gd name="connsiteY3" fmla="*/ 193167 h 307085"/>
                <a:gd name="connsiteX4" fmla="*/ 159163 w 296989"/>
                <a:gd name="connsiteY4" fmla="*/ 0 h 307085"/>
                <a:gd name="connsiteX5" fmla="*/ 296990 w 296989"/>
                <a:gd name="connsiteY5" fmla="*/ 114014 h 30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9" h="307085">
                  <a:moveTo>
                    <a:pt x="296990" y="114014"/>
                  </a:moveTo>
                  <a:lnTo>
                    <a:pt x="137922" y="306991"/>
                  </a:lnTo>
                  <a:lnTo>
                    <a:pt x="137827" y="307086"/>
                  </a:lnTo>
                  <a:lnTo>
                    <a:pt x="0" y="193167"/>
                  </a:lnTo>
                  <a:lnTo>
                    <a:pt x="159163" y="0"/>
                  </a:lnTo>
                  <a:lnTo>
                    <a:pt x="296990" y="11401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="" xmlns:a16="http://schemas.microsoft.com/office/drawing/2014/main" id="{C0DD8385-E840-B74B-B716-E2FBA0C0CAD3}"/>
                </a:ext>
              </a:extLst>
            </p:cNvPr>
            <p:cNvSpPr/>
            <p:nvPr/>
          </p:nvSpPr>
          <p:spPr>
            <a:xfrm>
              <a:off x="6562727" y="3714820"/>
              <a:ext cx="750475" cy="680573"/>
            </a:xfrm>
            <a:custGeom>
              <a:avLst/>
              <a:gdLst>
                <a:gd name="connsiteX0" fmla="*/ 750475 w 750474"/>
                <a:gd name="connsiteY0" fmla="*/ 487394 h 680561"/>
                <a:gd name="connsiteX1" fmla="*/ 591312 w 750474"/>
                <a:gd name="connsiteY1" fmla="*/ 680561 h 680561"/>
                <a:gd name="connsiteX2" fmla="*/ 0 w 750474"/>
                <a:gd name="connsiteY2" fmla="*/ 192214 h 680561"/>
                <a:gd name="connsiteX3" fmla="*/ 0 w 750474"/>
                <a:gd name="connsiteY3" fmla="*/ 192214 h 680561"/>
                <a:gd name="connsiteX4" fmla="*/ 160687 w 750474"/>
                <a:gd name="connsiteY4" fmla="*/ 0 h 680561"/>
                <a:gd name="connsiteX5" fmla="*/ 160687 w 750474"/>
                <a:gd name="connsiteY5" fmla="*/ 0 h 6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474" h="680561">
                  <a:moveTo>
                    <a:pt x="750475" y="487394"/>
                  </a:moveTo>
                  <a:lnTo>
                    <a:pt x="591312" y="680561"/>
                  </a:lnTo>
                  <a:lnTo>
                    <a:pt x="0" y="192214"/>
                  </a:lnTo>
                  <a:lnTo>
                    <a:pt x="0" y="192214"/>
                  </a:lnTo>
                  <a:cubicBezTo>
                    <a:pt x="61960" y="135655"/>
                    <a:pt x="116005" y="70999"/>
                    <a:pt x="160687" y="0"/>
                  </a:cubicBezTo>
                  <a:lnTo>
                    <a:pt x="16068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="" xmlns:a16="http://schemas.microsoft.com/office/drawing/2014/main" id="{E0CC6DFB-93FC-7147-B3BD-71F5AD120FEE}"/>
                </a:ext>
              </a:extLst>
            </p:cNvPr>
            <p:cNvSpPr/>
            <p:nvPr/>
          </p:nvSpPr>
          <p:spPr>
            <a:xfrm>
              <a:off x="5006744" y="2288008"/>
              <a:ext cx="1859220" cy="1859537"/>
            </a:xfrm>
            <a:custGeom>
              <a:avLst/>
              <a:gdLst>
                <a:gd name="connsiteX0" fmla="*/ 1145740 w 1859219"/>
                <a:gd name="connsiteY0" fmla="*/ 1710632 h 1859505"/>
                <a:gd name="connsiteX1" fmla="*/ 1174887 w 1859219"/>
                <a:gd name="connsiteY1" fmla="*/ 1702059 h 1859505"/>
                <a:gd name="connsiteX2" fmla="*/ 1340527 w 1859219"/>
                <a:gd name="connsiteY2" fmla="*/ 1628050 h 1859505"/>
                <a:gd name="connsiteX3" fmla="*/ 1341289 w 1859219"/>
                <a:gd name="connsiteY3" fmla="*/ 1627574 h 1859505"/>
                <a:gd name="connsiteX4" fmla="*/ 1427014 w 1859219"/>
                <a:gd name="connsiteY4" fmla="*/ 1569376 h 1859505"/>
                <a:gd name="connsiteX5" fmla="*/ 1427014 w 1859219"/>
                <a:gd name="connsiteY5" fmla="*/ 1569376 h 1859505"/>
                <a:gd name="connsiteX6" fmla="*/ 1569765 w 1859219"/>
                <a:gd name="connsiteY6" fmla="*/ 434139 h 1859505"/>
                <a:gd name="connsiteX7" fmla="*/ 434537 w 1859219"/>
                <a:gd name="connsiteY7" fmla="*/ 291388 h 1859505"/>
                <a:gd name="connsiteX8" fmla="*/ 136376 w 1859219"/>
                <a:gd name="connsiteY8" fmla="*/ 777087 h 1859505"/>
                <a:gd name="connsiteX9" fmla="*/ 125613 w 1859219"/>
                <a:gd name="connsiteY9" fmla="*/ 851667 h 1859505"/>
                <a:gd name="connsiteX10" fmla="*/ 138853 w 1859219"/>
                <a:gd name="connsiteY10" fmla="*/ 1095031 h 1859505"/>
                <a:gd name="connsiteX11" fmla="*/ 153616 w 1859219"/>
                <a:gd name="connsiteY11" fmla="*/ 1154944 h 1859505"/>
                <a:gd name="connsiteX12" fmla="*/ 427841 w 1859219"/>
                <a:gd name="connsiteY12" fmla="*/ 1564518 h 1859505"/>
                <a:gd name="connsiteX13" fmla="*/ 427841 w 1859219"/>
                <a:gd name="connsiteY13" fmla="*/ 1564518 h 1859505"/>
                <a:gd name="connsiteX14" fmla="*/ 1007247 w 1859219"/>
                <a:gd name="connsiteY14" fmla="*/ 1736540 h 1859505"/>
                <a:gd name="connsiteX15" fmla="*/ 1030393 w 1859219"/>
                <a:gd name="connsiteY15" fmla="*/ 1733968 h 1859505"/>
                <a:gd name="connsiteX16" fmla="*/ 1145740 w 1859219"/>
                <a:gd name="connsiteY16" fmla="*/ 1710632 h 1859505"/>
                <a:gd name="connsiteX17" fmla="*/ 1855067 w 1859219"/>
                <a:gd name="connsiteY17" fmla="*/ 842809 h 1859505"/>
                <a:gd name="connsiteX18" fmla="*/ 1016696 w 1859219"/>
                <a:gd name="connsiteY18" fmla="*/ 1855355 h 1859505"/>
                <a:gd name="connsiteX19" fmla="*/ 4150 w 1859219"/>
                <a:gd name="connsiteY19" fmla="*/ 1016983 h 1859505"/>
                <a:gd name="connsiteX20" fmla="*/ 840750 w 1859219"/>
                <a:gd name="connsiteY20" fmla="*/ 4609 h 1859505"/>
                <a:gd name="connsiteX21" fmla="*/ 1854324 w 1859219"/>
                <a:gd name="connsiteY21" fmla="*/ 834951 h 1859505"/>
                <a:gd name="connsiteX22" fmla="*/ 1855067 w 1859219"/>
                <a:gd name="connsiteY22" fmla="*/ 842809 h 185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9219" h="1859505">
                  <a:moveTo>
                    <a:pt x="1145740" y="1710632"/>
                  </a:moveTo>
                  <a:cubicBezTo>
                    <a:pt x="1155523" y="1707965"/>
                    <a:pt x="1165238" y="1705107"/>
                    <a:pt x="1174887" y="1702059"/>
                  </a:cubicBezTo>
                  <a:cubicBezTo>
                    <a:pt x="1232732" y="1683772"/>
                    <a:pt x="1288311" y="1658940"/>
                    <a:pt x="1340527" y="1628050"/>
                  </a:cubicBezTo>
                  <a:lnTo>
                    <a:pt x="1341289" y="1627574"/>
                  </a:lnTo>
                  <a:cubicBezTo>
                    <a:pt x="1371092" y="1610057"/>
                    <a:pt x="1399734" y="1590617"/>
                    <a:pt x="1427014" y="1569376"/>
                  </a:cubicBezTo>
                  <a:lnTo>
                    <a:pt x="1427014" y="1569376"/>
                  </a:lnTo>
                  <a:cubicBezTo>
                    <a:pt x="1779924" y="1295313"/>
                    <a:pt x="1843837" y="787050"/>
                    <a:pt x="1569765" y="434139"/>
                  </a:cubicBezTo>
                  <a:cubicBezTo>
                    <a:pt x="1295702" y="81238"/>
                    <a:pt x="787439" y="17325"/>
                    <a:pt x="434537" y="291388"/>
                  </a:cubicBezTo>
                  <a:cubicBezTo>
                    <a:pt x="279527" y="411765"/>
                    <a:pt x="173562" y="584386"/>
                    <a:pt x="136376" y="777087"/>
                  </a:cubicBezTo>
                  <a:cubicBezTo>
                    <a:pt x="131614" y="801661"/>
                    <a:pt x="128023" y="826521"/>
                    <a:pt x="125613" y="851667"/>
                  </a:cubicBezTo>
                  <a:cubicBezTo>
                    <a:pt x="117907" y="932992"/>
                    <a:pt x="122375" y="1015021"/>
                    <a:pt x="138853" y="1095031"/>
                  </a:cubicBezTo>
                  <a:cubicBezTo>
                    <a:pt x="143044" y="1115291"/>
                    <a:pt x="147968" y="1135255"/>
                    <a:pt x="153616" y="1154944"/>
                  </a:cubicBezTo>
                  <a:cubicBezTo>
                    <a:pt x="200146" y="1316688"/>
                    <a:pt x="296015" y="1459877"/>
                    <a:pt x="427841" y="1564518"/>
                  </a:cubicBezTo>
                  <a:lnTo>
                    <a:pt x="427841" y="1564518"/>
                  </a:lnTo>
                  <a:cubicBezTo>
                    <a:pt x="591357" y="1694830"/>
                    <a:pt x="799107" y="1756514"/>
                    <a:pt x="1007247" y="1736540"/>
                  </a:cubicBezTo>
                  <a:lnTo>
                    <a:pt x="1030393" y="1733968"/>
                  </a:lnTo>
                  <a:cubicBezTo>
                    <a:pt x="1069369" y="1729053"/>
                    <a:pt x="1107926" y="1721252"/>
                    <a:pt x="1145740" y="1710632"/>
                  </a:cubicBezTo>
                  <a:close/>
                  <a:moveTo>
                    <a:pt x="1855067" y="842809"/>
                  </a:moveTo>
                  <a:cubicBezTo>
                    <a:pt x="1903169" y="1353921"/>
                    <a:pt x="1527817" y="1807254"/>
                    <a:pt x="1016696" y="1855355"/>
                  </a:cubicBezTo>
                  <a:cubicBezTo>
                    <a:pt x="505584" y="1903447"/>
                    <a:pt x="52251" y="1528104"/>
                    <a:pt x="4150" y="1016983"/>
                  </a:cubicBezTo>
                  <a:cubicBezTo>
                    <a:pt x="-43875" y="506558"/>
                    <a:pt x="330420" y="53615"/>
                    <a:pt x="840750" y="4609"/>
                  </a:cubicBezTo>
                  <a:cubicBezTo>
                    <a:pt x="1349928" y="-45988"/>
                    <a:pt x="1803728" y="325773"/>
                    <a:pt x="1854324" y="834951"/>
                  </a:cubicBezTo>
                  <a:cubicBezTo>
                    <a:pt x="1854581" y="837570"/>
                    <a:pt x="1854829" y="840190"/>
                    <a:pt x="1855067" y="84280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="" xmlns:a16="http://schemas.microsoft.com/office/drawing/2014/main" id="{DF3D3B74-6123-5846-808C-31946658782C}"/>
                </a:ext>
              </a:extLst>
            </p:cNvPr>
            <p:cNvSpPr/>
            <p:nvPr/>
          </p:nvSpPr>
          <p:spPr>
            <a:xfrm>
              <a:off x="5128312" y="2409940"/>
              <a:ext cx="1616299" cy="1617944"/>
            </a:xfrm>
            <a:custGeom>
              <a:avLst/>
              <a:gdLst>
                <a:gd name="connsiteX0" fmla="*/ 1612532 w 1616298"/>
                <a:gd name="connsiteY0" fmla="*/ 732308 h 1617916"/>
                <a:gd name="connsiteX1" fmla="*/ 1499184 w 1616298"/>
                <a:gd name="connsiteY1" fmla="*/ 1228656 h 1617916"/>
                <a:gd name="connsiteX2" fmla="*/ 1452035 w 1616298"/>
                <a:gd name="connsiteY2" fmla="*/ 1213511 h 1617916"/>
                <a:gd name="connsiteX3" fmla="*/ 1359928 w 1616298"/>
                <a:gd name="connsiteY3" fmla="*/ 1183983 h 1617916"/>
                <a:gd name="connsiteX4" fmla="*/ 1359928 w 1616298"/>
                <a:gd name="connsiteY4" fmla="*/ 1102926 h 1617916"/>
                <a:gd name="connsiteX5" fmla="*/ 1380312 w 1616298"/>
                <a:gd name="connsiteY5" fmla="*/ 1085685 h 1617916"/>
                <a:gd name="connsiteX6" fmla="*/ 1427937 w 1616298"/>
                <a:gd name="connsiteY6" fmla="*/ 970242 h 1617916"/>
                <a:gd name="connsiteX7" fmla="*/ 1427937 w 1616298"/>
                <a:gd name="connsiteY7" fmla="*/ 943191 h 1617916"/>
                <a:gd name="connsiteX8" fmla="*/ 1451654 w 1616298"/>
                <a:gd name="connsiteY8" fmla="*/ 919379 h 1617916"/>
                <a:gd name="connsiteX9" fmla="*/ 1451654 w 1616298"/>
                <a:gd name="connsiteY9" fmla="*/ 784219 h 1617916"/>
                <a:gd name="connsiteX10" fmla="*/ 1294111 w 1616298"/>
                <a:gd name="connsiteY10" fmla="*/ 626676 h 1617916"/>
                <a:gd name="connsiteX11" fmla="*/ 1234770 w 1616298"/>
                <a:gd name="connsiteY11" fmla="*/ 626676 h 1617916"/>
                <a:gd name="connsiteX12" fmla="*/ 1077226 w 1616298"/>
                <a:gd name="connsiteY12" fmla="*/ 784219 h 1617916"/>
                <a:gd name="connsiteX13" fmla="*/ 1077226 w 1616298"/>
                <a:gd name="connsiteY13" fmla="*/ 919760 h 1617916"/>
                <a:gd name="connsiteX14" fmla="*/ 1100944 w 1616298"/>
                <a:gd name="connsiteY14" fmla="*/ 943573 h 1617916"/>
                <a:gd name="connsiteX15" fmla="*/ 1100944 w 1616298"/>
                <a:gd name="connsiteY15" fmla="*/ 970624 h 1617916"/>
                <a:gd name="connsiteX16" fmla="*/ 1169333 w 1616298"/>
                <a:gd name="connsiteY16" fmla="*/ 1103307 h 1617916"/>
                <a:gd name="connsiteX17" fmla="*/ 1169333 w 1616298"/>
                <a:gd name="connsiteY17" fmla="*/ 1184365 h 1617916"/>
                <a:gd name="connsiteX18" fmla="*/ 1077226 w 1616298"/>
                <a:gd name="connsiteY18" fmla="*/ 1213892 h 1617916"/>
                <a:gd name="connsiteX19" fmla="*/ 936828 w 1616298"/>
                <a:gd name="connsiteY19" fmla="*/ 1258945 h 1617916"/>
                <a:gd name="connsiteX20" fmla="*/ 908253 w 1616298"/>
                <a:gd name="connsiteY20" fmla="*/ 1298283 h 1617916"/>
                <a:gd name="connsiteX21" fmla="*/ 908253 w 1616298"/>
                <a:gd name="connsiteY21" fmla="*/ 1611656 h 1617916"/>
                <a:gd name="connsiteX22" fmla="*/ 885107 w 1616298"/>
                <a:gd name="connsiteY22" fmla="*/ 1614228 h 1617916"/>
                <a:gd name="connsiteX23" fmla="*/ 305701 w 1616298"/>
                <a:gd name="connsiteY23" fmla="*/ 1442206 h 1617916"/>
                <a:gd name="connsiteX24" fmla="*/ 684415 w 1616298"/>
                <a:gd name="connsiteY24" fmla="*/ 1442206 h 1617916"/>
                <a:gd name="connsiteX25" fmla="*/ 684415 w 1616298"/>
                <a:gd name="connsiteY25" fmla="*/ 1034536 h 1617916"/>
                <a:gd name="connsiteX26" fmla="*/ 758996 w 1616298"/>
                <a:gd name="connsiteY26" fmla="*/ 1034536 h 1617916"/>
                <a:gd name="connsiteX27" fmla="*/ 684415 w 1616298"/>
                <a:gd name="connsiteY27" fmla="*/ 959955 h 1617916"/>
                <a:gd name="connsiteX28" fmla="*/ 29762 w 1616298"/>
                <a:gd name="connsiteY28" fmla="*/ 959955 h 1617916"/>
                <a:gd name="connsiteX29" fmla="*/ 16903 w 1616298"/>
                <a:gd name="connsiteY29" fmla="*/ 972814 h 1617916"/>
                <a:gd name="connsiteX30" fmla="*/ 3664 w 1616298"/>
                <a:gd name="connsiteY30" fmla="*/ 729450 h 1617916"/>
                <a:gd name="connsiteX31" fmla="*/ 649554 w 1616298"/>
                <a:gd name="connsiteY31" fmla="*/ 729450 h 1617916"/>
                <a:gd name="connsiteX32" fmla="*/ 791353 w 1616298"/>
                <a:gd name="connsiteY32" fmla="*/ 820252 h 1617916"/>
                <a:gd name="connsiteX33" fmla="*/ 882154 w 1616298"/>
                <a:gd name="connsiteY33" fmla="*/ 729450 h 1617916"/>
                <a:gd name="connsiteX34" fmla="*/ 980262 w 1616298"/>
                <a:gd name="connsiteY34" fmla="*/ 729450 h 1617916"/>
                <a:gd name="connsiteX35" fmla="*/ 980262 w 1616298"/>
                <a:gd name="connsiteY35" fmla="*/ 498088 h 1617916"/>
                <a:gd name="connsiteX36" fmla="*/ 955021 w 1616298"/>
                <a:gd name="connsiteY36" fmla="*/ 464751 h 1617916"/>
                <a:gd name="connsiteX37" fmla="*/ 843864 w 1616298"/>
                <a:gd name="connsiteY37" fmla="*/ 317494 h 1617916"/>
                <a:gd name="connsiteX38" fmla="*/ 801382 w 1616298"/>
                <a:gd name="connsiteY38" fmla="*/ 261392 h 1617916"/>
                <a:gd name="connsiteX39" fmla="*/ 759663 w 1616298"/>
                <a:gd name="connsiteY39" fmla="*/ 240628 h 1617916"/>
                <a:gd name="connsiteX40" fmla="*/ 577164 w 1616298"/>
                <a:gd name="connsiteY40" fmla="*/ 240628 h 1617916"/>
                <a:gd name="connsiteX41" fmla="*/ 577164 w 1616298"/>
                <a:gd name="connsiteY41" fmla="*/ 101658 h 1617916"/>
                <a:gd name="connsiteX42" fmla="*/ 420001 w 1616298"/>
                <a:gd name="connsiteY42" fmla="*/ 101658 h 1617916"/>
                <a:gd name="connsiteX43" fmla="*/ 418858 w 1616298"/>
                <a:gd name="connsiteY43" fmla="*/ 99657 h 1617916"/>
                <a:gd name="connsiteX44" fmla="*/ 1516653 w 1616298"/>
                <a:gd name="connsiteY44" fmla="*/ 420193 h 1617916"/>
                <a:gd name="connsiteX45" fmla="*/ 1612532 w 1616298"/>
                <a:gd name="connsiteY45" fmla="*/ 732308 h 161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16298" h="1617916">
                  <a:moveTo>
                    <a:pt x="1612532" y="732308"/>
                  </a:moveTo>
                  <a:cubicBezTo>
                    <a:pt x="1629343" y="905654"/>
                    <a:pt x="1589586" y="1079790"/>
                    <a:pt x="1499184" y="1228656"/>
                  </a:cubicBezTo>
                  <a:lnTo>
                    <a:pt x="1452035" y="1213511"/>
                  </a:lnTo>
                  <a:lnTo>
                    <a:pt x="1359928" y="1183983"/>
                  </a:lnTo>
                  <a:lnTo>
                    <a:pt x="1359928" y="1102926"/>
                  </a:lnTo>
                  <a:cubicBezTo>
                    <a:pt x="1367196" y="1097754"/>
                    <a:pt x="1374006" y="1091991"/>
                    <a:pt x="1380312" y="1085685"/>
                  </a:cubicBezTo>
                  <a:cubicBezTo>
                    <a:pt x="1410887" y="1055053"/>
                    <a:pt x="1428023" y="1013524"/>
                    <a:pt x="1427937" y="970242"/>
                  </a:cubicBezTo>
                  <a:lnTo>
                    <a:pt x="1427937" y="943191"/>
                  </a:lnTo>
                  <a:cubicBezTo>
                    <a:pt x="1441053" y="943134"/>
                    <a:pt x="1451654" y="932495"/>
                    <a:pt x="1451654" y="919379"/>
                  </a:cubicBezTo>
                  <a:lnTo>
                    <a:pt x="1451654" y="784219"/>
                  </a:lnTo>
                  <a:cubicBezTo>
                    <a:pt x="1451445" y="697294"/>
                    <a:pt x="1381036" y="626885"/>
                    <a:pt x="1294111" y="626676"/>
                  </a:cubicBezTo>
                  <a:lnTo>
                    <a:pt x="1234770" y="626676"/>
                  </a:lnTo>
                  <a:cubicBezTo>
                    <a:pt x="1147845" y="626885"/>
                    <a:pt x="1077436" y="697294"/>
                    <a:pt x="1077226" y="784219"/>
                  </a:cubicBezTo>
                  <a:lnTo>
                    <a:pt x="1077226" y="919760"/>
                  </a:lnTo>
                  <a:cubicBezTo>
                    <a:pt x="1077226" y="932876"/>
                    <a:pt x="1087828" y="943515"/>
                    <a:pt x="1100944" y="943573"/>
                  </a:cubicBezTo>
                  <a:lnTo>
                    <a:pt x="1100944" y="970624"/>
                  </a:lnTo>
                  <a:cubicBezTo>
                    <a:pt x="1101029" y="1023287"/>
                    <a:pt x="1126490" y="1072674"/>
                    <a:pt x="1169333" y="1103307"/>
                  </a:cubicBezTo>
                  <a:lnTo>
                    <a:pt x="1169333" y="1184365"/>
                  </a:lnTo>
                  <a:lnTo>
                    <a:pt x="1077226" y="1213892"/>
                  </a:lnTo>
                  <a:lnTo>
                    <a:pt x="936828" y="1258945"/>
                  </a:lnTo>
                  <a:cubicBezTo>
                    <a:pt x="919769" y="1264451"/>
                    <a:pt x="908215" y="1280358"/>
                    <a:pt x="908253" y="1298283"/>
                  </a:cubicBezTo>
                  <a:lnTo>
                    <a:pt x="908253" y="1611656"/>
                  </a:lnTo>
                  <a:lnTo>
                    <a:pt x="885107" y="1614228"/>
                  </a:lnTo>
                  <a:cubicBezTo>
                    <a:pt x="676967" y="1634202"/>
                    <a:pt x="469217" y="1572518"/>
                    <a:pt x="305701" y="1442206"/>
                  </a:cubicBezTo>
                  <a:lnTo>
                    <a:pt x="684415" y="1442206"/>
                  </a:lnTo>
                  <a:lnTo>
                    <a:pt x="684415" y="1034536"/>
                  </a:lnTo>
                  <a:lnTo>
                    <a:pt x="758996" y="1034536"/>
                  </a:lnTo>
                  <a:lnTo>
                    <a:pt x="684415" y="959955"/>
                  </a:lnTo>
                  <a:lnTo>
                    <a:pt x="29762" y="959955"/>
                  </a:lnTo>
                  <a:lnTo>
                    <a:pt x="16903" y="972814"/>
                  </a:lnTo>
                  <a:cubicBezTo>
                    <a:pt x="425" y="892804"/>
                    <a:pt x="-4042" y="810775"/>
                    <a:pt x="3664" y="729450"/>
                  </a:cubicBezTo>
                  <a:lnTo>
                    <a:pt x="649554" y="729450"/>
                  </a:lnTo>
                  <a:cubicBezTo>
                    <a:pt x="663632" y="793677"/>
                    <a:pt x="727125" y="834340"/>
                    <a:pt x="791353" y="820252"/>
                  </a:cubicBezTo>
                  <a:cubicBezTo>
                    <a:pt x="836749" y="810299"/>
                    <a:pt x="872201" y="774847"/>
                    <a:pt x="882154" y="729450"/>
                  </a:cubicBezTo>
                  <a:lnTo>
                    <a:pt x="980262" y="729450"/>
                  </a:lnTo>
                  <a:lnTo>
                    <a:pt x="980262" y="498088"/>
                  </a:lnTo>
                  <a:lnTo>
                    <a:pt x="955021" y="464751"/>
                  </a:lnTo>
                  <a:lnTo>
                    <a:pt x="843864" y="317494"/>
                  </a:lnTo>
                  <a:lnTo>
                    <a:pt x="801382" y="261392"/>
                  </a:lnTo>
                  <a:cubicBezTo>
                    <a:pt x="791486" y="248324"/>
                    <a:pt x="776055" y="240647"/>
                    <a:pt x="759663" y="240628"/>
                  </a:cubicBezTo>
                  <a:lnTo>
                    <a:pt x="577164" y="240628"/>
                  </a:lnTo>
                  <a:lnTo>
                    <a:pt x="577164" y="101658"/>
                  </a:lnTo>
                  <a:lnTo>
                    <a:pt x="420001" y="101658"/>
                  </a:lnTo>
                  <a:lnTo>
                    <a:pt x="418858" y="99657"/>
                  </a:lnTo>
                  <a:cubicBezTo>
                    <a:pt x="810517" y="-114979"/>
                    <a:pt x="1302016" y="28534"/>
                    <a:pt x="1516653" y="420193"/>
                  </a:cubicBezTo>
                  <a:cubicBezTo>
                    <a:pt x="1569507" y="516633"/>
                    <a:pt x="1602130" y="622837"/>
                    <a:pt x="1612532" y="7323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="" xmlns:a16="http://schemas.microsoft.com/office/drawing/2014/main" id="{A3FC4F26-5024-674E-BF70-57A47A7863F6}"/>
                </a:ext>
              </a:extLst>
            </p:cNvPr>
            <p:cNvSpPr/>
            <p:nvPr/>
          </p:nvSpPr>
          <p:spPr>
            <a:xfrm>
              <a:off x="6419851" y="3623853"/>
              <a:ext cx="207643" cy="233842"/>
            </a:xfrm>
            <a:custGeom>
              <a:avLst/>
              <a:gdLst>
                <a:gd name="connsiteX0" fmla="*/ 160496 w 207644"/>
                <a:gd name="connsiteY0" fmla="*/ 0 h 233838"/>
                <a:gd name="connsiteX1" fmla="*/ 207645 w 207644"/>
                <a:gd name="connsiteY1" fmla="*/ 14764 h 233838"/>
                <a:gd name="connsiteX2" fmla="*/ 13526 w 207644"/>
                <a:gd name="connsiteY2" fmla="*/ 233839 h 233838"/>
                <a:gd name="connsiteX3" fmla="*/ 0 w 207644"/>
                <a:gd name="connsiteY3" fmla="*/ 114205 h 233838"/>
                <a:gd name="connsiteX4" fmla="*/ 21336 w 207644"/>
                <a:gd name="connsiteY4" fmla="*/ 77819 h 233838"/>
                <a:gd name="connsiteX5" fmla="*/ 68961 w 207644"/>
                <a:gd name="connsiteY5" fmla="*/ 126016 h 23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44" h="233838">
                  <a:moveTo>
                    <a:pt x="160496" y="0"/>
                  </a:moveTo>
                  <a:lnTo>
                    <a:pt x="207645" y="14764"/>
                  </a:lnTo>
                  <a:cubicBezTo>
                    <a:pt x="156820" y="98993"/>
                    <a:pt x="91030" y="173241"/>
                    <a:pt x="13526" y="233839"/>
                  </a:cubicBezTo>
                  <a:lnTo>
                    <a:pt x="0" y="114205"/>
                  </a:lnTo>
                  <a:lnTo>
                    <a:pt x="21336" y="77819"/>
                  </a:lnTo>
                  <a:lnTo>
                    <a:pt x="68961" y="1260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="" xmlns:a16="http://schemas.microsoft.com/office/drawing/2014/main" id="{F8582715-52E6-684B-9BC4-FE2002033E3C}"/>
                </a:ext>
              </a:extLst>
            </p:cNvPr>
            <p:cNvSpPr/>
            <p:nvPr/>
          </p:nvSpPr>
          <p:spPr>
            <a:xfrm>
              <a:off x="6205634" y="3036629"/>
              <a:ext cx="374712" cy="316902"/>
            </a:xfrm>
            <a:custGeom>
              <a:avLst/>
              <a:gdLst>
                <a:gd name="connsiteX0" fmla="*/ 374713 w 374713"/>
                <a:gd name="connsiteY0" fmla="*/ 157543 h 316896"/>
                <a:gd name="connsiteX1" fmla="*/ 374713 w 374713"/>
                <a:gd name="connsiteY1" fmla="*/ 293084 h 316896"/>
                <a:gd name="connsiteX2" fmla="*/ 350996 w 374713"/>
                <a:gd name="connsiteY2" fmla="*/ 316897 h 316896"/>
                <a:gd name="connsiteX3" fmla="*/ 350996 w 374713"/>
                <a:gd name="connsiteY3" fmla="*/ 250984 h 316896"/>
                <a:gd name="connsiteX4" fmla="*/ 275272 w 374713"/>
                <a:gd name="connsiteY4" fmla="*/ 162592 h 316896"/>
                <a:gd name="connsiteX5" fmla="*/ 23717 w 374713"/>
                <a:gd name="connsiteY5" fmla="*/ 250984 h 316896"/>
                <a:gd name="connsiteX6" fmla="*/ 23717 w 374713"/>
                <a:gd name="connsiteY6" fmla="*/ 316897 h 316896"/>
                <a:gd name="connsiteX7" fmla="*/ 0 w 374713"/>
                <a:gd name="connsiteY7" fmla="*/ 293084 h 316896"/>
                <a:gd name="connsiteX8" fmla="*/ 0 w 374713"/>
                <a:gd name="connsiteY8" fmla="*/ 157543 h 316896"/>
                <a:gd name="connsiteX9" fmla="*/ 157543 w 374713"/>
                <a:gd name="connsiteY9" fmla="*/ 0 h 316896"/>
                <a:gd name="connsiteX10" fmla="*/ 216884 w 374713"/>
                <a:gd name="connsiteY10" fmla="*/ 0 h 316896"/>
                <a:gd name="connsiteX11" fmla="*/ 374713 w 374713"/>
                <a:gd name="connsiteY11" fmla="*/ 157543 h 3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13" h="316896">
                  <a:moveTo>
                    <a:pt x="374713" y="157543"/>
                  </a:moveTo>
                  <a:lnTo>
                    <a:pt x="374713" y="293084"/>
                  </a:lnTo>
                  <a:cubicBezTo>
                    <a:pt x="374713" y="306200"/>
                    <a:pt x="364112" y="316840"/>
                    <a:pt x="350996" y="316897"/>
                  </a:cubicBezTo>
                  <a:lnTo>
                    <a:pt x="350996" y="250984"/>
                  </a:lnTo>
                  <a:lnTo>
                    <a:pt x="275272" y="162592"/>
                  </a:lnTo>
                  <a:cubicBezTo>
                    <a:pt x="201530" y="215379"/>
                    <a:pt x="114271" y="246040"/>
                    <a:pt x="23717" y="250984"/>
                  </a:cubicBezTo>
                  <a:lnTo>
                    <a:pt x="23717" y="316897"/>
                  </a:lnTo>
                  <a:cubicBezTo>
                    <a:pt x="10601" y="316840"/>
                    <a:pt x="0" y="306200"/>
                    <a:pt x="0" y="293084"/>
                  </a:cubicBezTo>
                  <a:lnTo>
                    <a:pt x="0" y="157543"/>
                  </a:lnTo>
                  <a:cubicBezTo>
                    <a:pt x="210" y="70618"/>
                    <a:pt x="70618" y="210"/>
                    <a:pt x="157543" y="0"/>
                  </a:cubicBezTo>
                  <a:lnTo>
                    <a:pt x="216884" y="0"/>
                  </a:lnTo>
                  <a:cubicBezTo>
                    <a:pt x="303914" y="48"/>
                    <a:pt x="374504" y="70514"/>
                    <a:pt x="374713" y="15754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="" xmlns:a16="http://schemas.microsoft.com/office/drawing/2014/main" id="{3A0160DF-2289-F946-9CE9-38720940497F}"/>
                </a:ext>
              </a:extLst>
            </p:cNvPr>
            <p:cNvSpPr/>
            <p:nvPr/>
          </p:nvSpPr>
          <p:spPr>
            <a:xfrm>
              <a:off x="6393182" y="3594325"/>
              <a:ext cx="187166" cy="155547"/>
            </a:xfrm>
            <a:custGeom>
              <a:avLst/>
              <a:gdLst>
                <a:gd name="connsiteX0" fmla="*/ 187166 w 187166"/>
                <a:gd name="connsiteY0" fmla="*/ 29528 h 155543"/>
                <a:gd name="connsiteX1" fmla="*/ 95059 w 187166"/>
                <a:gd name="connsiteY1" fmla="*/ 155543 h 155543"/>
                <a:gd name="connsiteX2" fmla="*/ 47530 w 187166"/>
                <a:gd name="connsiteY2" fmla="*/ 107347 h 155543"/>
                <a:gd name="connsiteX3" fmla="*/ 0 w 187166"/>
                <a:gd name="connsiteY3" fmla="*/ 59055 h 155543"/>
                <a:gd name="connsiteX4" fmla="*/ 95059 w 187166"/>
                <a:gd name="connsiteY4" fmla="*/ 0 h 155543"/>
                <a:gd name="connsiteX5" fmla="*/ 187166 w 187166"/>
                <a:gd name="connsiteY5" fmla="*/ 29528 h 1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166" h="155543">
                  <a:moveTo>
                    <a:pt x="187166" y="29528"/>
                  </a:moveTo>
                  <a:lnTo>
                    <a:pt x="95059" y="155543"/>
                  </a:lnTo>
                  <a:lnTo>
                    <a:pt x="47530" y="107347"/>
                  </a:lnTo>
                  <a:lnTo>
                    <a:pt x="0" y="59055"/>
                  </a:lnTo>
                  <a:lnTo>
                    <a:pt x="95059" y="0"/>
                  </a:lnTo>
                  <a:lnTo>
                    <a:pt x="187166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="" xmlns:a16="http://schemas.microsoft.com/office/drawing/2014/main" id="{8790D2C2-209C-B74E-A005-B972582AF93C}"/>
                </a:ext>
              </a:extLst>
            </p:cNvPr>
            <p:cNvSpPr/>
            <p:nvPr/>
          </p:nvSpPr>
          <p:spPr>
            <a:xfrm>
              <a:off x="6229351" y="3199223"/>
              <a:ext cx="327278" cy="344996"/>
            </a:xfrm>
            <a:custGeom>
              <a:avLst/>
              <a:gdLst>
                <a:gd name="connsiteX0" fmla="*/ 327279 w 327279"/>
                <a:gd name="connsiteY0" fmla="*/ 154305 h 344991"/>
                <a:gd name="connsiteX1" fmla="*/ 327279 w 327279"/>
                <a:gd name="connsiteY1" fmla="*/ 181356 h 344991"/>
                <a:gd name="connsiteX2" fmla="*/ 279654 w 327279"/>
                <a:gd name="connsiteY2" fmla="*/ 296799 h 344991"/>
                <a:gd name="connsiteX3" fmla="*/ 259271 w 327279"/>
                <a:gd name="connsiteY3" fmla="*/ 314039 h 344991"/>
                <a:gd name="connsiteX4" fmla="*/ 30947 w 327279"/>
                <a:gd name="connsiteY4" fmla="*/ 277168 h 344991"/>
                <a:gd name="connsiteX5" fmla="*/ 0 w 327279"/>
                <a:gd name="connsiteY5" fmla="*/ 181356 h 344991"/>
                <a:gd name="connsiteX6" fmla="*/ 0 w 327279"/>
                <a:gd name="connsiteY6" fmla="*/ 88392 h 344991"/>
                <a:gd name="connsiteX7" fmla="*/ 251270 w 327279"/>
                <a:gd name="connsiteY7" fmla="*/ 0 h 344991"/>
                <a:gd name="connsiteX8" fmla="*/ 326993 w 327279"/>
                <a:gd name="connsiteY8" fmla="*/ 88392 h 34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279" h="344991">
                  <a:moveTo>
                    <a:pt x="327279" y="154305"/>
                  </a:moveTo>
                  <a:lnTo>
                    <a:pt x="327279" y="181356"/>
                  </a:lnTo>
                  <a:cubicBezTo>
                    <a:pt x="327365" y="224638"/>
                    <a:pt x="310229" y="266167"/>
                    <a:pt x="279654" y="296799"/>
                  </a:cubicBezTo>
                  <a:cubicBezTo>
                    <a:pt x="273348" y="303104"/>
                    <a:pt x="266538" y="308867"/>
                    <a:pt x="259271" y="314039"/>
                  </a:cubicBezTo>
                  <a:cubicBezTo>
                    <a:pt x="186033" y="366903"/>
                    <a:pt x="83811" y="350396"/>
                    <a:pt x="30947" y="277168"/>
                  </a:cubicBezTo>
                  <a:cubicBezTo>
                    <a:pt x="10811" y="249279"/>
                    <a:pt x="-19" y="215751"/>
                    <a:pt x="0" y="181356"/>
                  </a:cubicBezTo>
                  <a:lnTo>
                    <a:pt x="0" y="88392"/>
                  </a:lnTo>
                  <a:cubicBezTo>
                    <a:pt x="90449" y="83391"/>
                    <a:pt x="177613" y="52731"/>
                    <a:pt x="251270" y="0"/>
                  </a:cubicBezTo>
                  <a:lnTo>
                    <a:pt x="326993" y="8839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="" xmlns:a16="http://schemas.microsoft.com/office/drawing/2014/main" id="{1496678F-6659-944F-90EA-0B2798658C15}"/>
                </a:ext>
              </a:extLst>
            </p:cNvPr>
            <p:cNvSpPr/>
            <p:nvPr/>
          </p:nvSpPr>
          <p:spPr>
            <a:xfrm>
              <a:off x="6297740" y="3513266"/>
              <a:ext cx="190500" cy="140114"/>
            </a:xfrm>
            <a:custGeom>
              <a:avLst/>
              <a:gdLst>
                <a:gd name="connsiteX0" fmla="*/ 190500 w 190500"/>
                <a:gd name="connsiteY0" fmla="*/ 0 h 140112"/>
                <a:gd name="connsiteX1" fmla="*/ 190500 w 190500"/>
                <a:gd name="connsiteY1" fmla="*/ 81058 h 140112"/>
                <a:gd name="connsiteX2" fmla="*/ 95250 w 190500"/>
                <a:gd name="connsiteY2" fmla="*/ 140113 h 140112"/>
                <a:gd name="connsiteX3" fmla="*/ 0 w 190500"/>
                <a:gd name="connsiteY3" fmla="*/ 81058 h 140112"/>
                <a:gd name="connsiteX4" fmla="*/ 0 w 190500"/>
                <a:gd name="connsiteY4" fmla="*/ 0 h 140112"/>
                <a:gd name="connsiteX5" fmla="*/ 190500 w 190500"/>
                <a:gd name="connsiteY5" fmla="*/ 0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0112">
                  <a:moveTo>
                    <a:pt x="190500" y="0"/>
                  </a:moveTo>
                  <a:lnTo>
                    <a:pt x="190500" y="81058"/>
                  </a:lnTo>
                  <a:lnTo>
                    <a:pt x="95250" y="140113"/>
                  </a:lnTo>
                  <a:lnTo>
                    <a:pt x="0" y="81058"/>
                  </a:lnTo>
                  <a:lnTo>
                    <a:pt x="0" y="0"/>
                  </a:lnTo>
                  <a:cubicBezTo>
                    <a:pt x="56788" y="41300"/>
                    <a:pt x="133712" y="41300"/>
                    <a:pt x="19050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="" xmlns:a16="http://schemas.microsoft.com/office/drawing/2014/main" id="{6304002E-EA78-B849-88E9-D48BFEC97F93}"/>
                </a:ext>
              </a:extLst>
            </p:cNvPr>
            <p:cNvSpPr/>
            <p:nvPr/>
          </p:nvSpPr>
          <p:spPr>
            <a:xfrm>
              <a:off x="6346034" y="3653383"/>
              <a:ext cx="94679" cy="84678"/>
            </a:xfrm>
            <a:custGeom>
              <a:avLst/>
              <a:gdLst>
                <a:gd name="connsiteX0" fmla="*/ 47149 w 94678"/>
                <a:gd name="connsiteY0" fmla="*/ 0 h 84677"/>
                <a:gd name="connsiteX1" fmla="*/ 94679 w 94678"/>
                <a:gd name="connsiteY1" fmla="*/ 48292 h 84677"/>
                <a:gd name="connsiteX2" fmla="*/ 73343 w 94678"/>
                <a:gd name="connsiteY2" fmla="*/ 84677 h 84677"/>
                <a:gd name="connsiteX3" fmla="*/ 21336 w 94678"/>
                <a:gd name="connsiteY3" fmla="*/ 84677 h 84677"/>
                <a:gd name="connsiteX4" fmla="*/ 0 w 94678"/>
                <a:gd name="connsiteY4" fmla="*/ 48292 h 84677"/>
                <a:gd name="connsiteX5" fmla="*/ 47149 w 94678"/>
                <a:gd name="connsiteY5" fmla="*/ 0 h 8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78" h="84677">
                  <a:moveTo>
                    <a:pt x="47149" y="0"/>
                  </a:moveTo>
                  <a:lnTo>
                    <a:pt x="94679" y="48292"/>
                  </a:lnTo>
                  <a:lnTo>
                    <a:pt x="73343" y="84677"/>
                  </a:lnTo>
                  <a:lnTo>
                    <a:pt x="21336" y="84677"/>
                  </a:lnTo>
                  <a:lnTo>
                    <a:pt x="0" y="48292"/>
                  </a:lnTo>
                  <a:lnTo>
                    <a:pt x="4714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="" xmlns:a16="http://schemas.microsoft.com/office/drawing/2014/main" id="{2A733E13-DFE8-DB48-B551-825FEDE1D1BF}"/>
                </a:ext>
              </a:extLst>
            </p:cNvPr>
            <p:cNvSpPr/>
            <p:nvPr/>
          </p:nvSpPr>
          <p:spPr>
            <a:xfrm>
              <a:off x="6346889" y="3738061"/>
              <a:ext cx="86486" cy="178312"/>
            </a:xfrm>
            <a:custGeom>
              <a:avLst/>
              <a:gdLst>
                <a:gd name="connsiteX0" fmla="*/ 72962 w 86487"/>
                <a:gd name="connsiteY0" fmla="*/ 0 h 178308"/>
                <a:gd name="connsiteX1" fmla="*/ 86487 w 86487"/>
                <a:gd name="connsiteY1" fmla="*/ 119634 h 178308"/>
                <a:gd name="connsiteX2" fmla="*/ 86487 w 86487"/>
                <a:gd name="connsiteY2" fmla="*/ 119634 h 178308"/>
                <a:gd name="connsiteX3" fmla="*/ 762 w 86487"/>
                <a:gd name="connsiteY3" fmla="*/ 177832 h 178308"/>
                <a:gd name="connsiteX4" fmla="*/ 0 w 86487"/>
                <a:gd name="connsiteY4" fmla="*/ 178308 h 178308"/>
                <a:gd name="connsiteX5" fmla="*/ 20098 w 86487"/>
                <a:gd name="connsiteY5" fmla="*/ 286 h 1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487" h="178308">
                  <a:moveTo>
                    <a:pt x="72962" y="0"/>
                  </a:moveTo>
                  <a:lnTo>
                    <a:pt x="86487" y="119634"/>
                  </a:lnTo>
                  <a:lnTo>
                    <a:pt x="86487" y="119634"/>
                  </a:lnTo>
                  <a:cubicBezTo>
                    <a:pt x="59207" y="140875"/>
                    <a:pt x="30566" y="160315"/>
                    <a:pt x="762" y="177832"/>
                  </a:cubicBezTo>
                  <a:lnTo>
                    <a:pt x="0" y="178308"/>
                  </a:lnTo>
                  <a:lnTo>
                    <a:pt x="20098" y="28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="" xmlns:a16="http://schemas.microsoft.com/office/drawing/2014/main" id="{351694B0-629E-B14D-989B-DC8FA64BF8DF}"/>
                </a:ext>
              </a:extLst>
            </p:cNvPr>
            <p:cNvSpPr/>
            <p:nvPr/>
          </p:nvSpPr>
          <p:spPr>
            <a:xfrm>
              <a:off x="6205919" y="3594325"/>
              <a:ext cx="187261" cy="155547"/>
            </a:xfrm>
            <a:custGeom>
              <a:avLst/>
              <a:gdLst>
                <a:gd name="connsiteX0" fmla="*/ 187262 w 187261"/>
                <a:gd name="connsiteY0" fmla="*/ 59055 h 155543"/>
                <a:gd name="connsiteX1" fmla="*/ 140113 w 187261"/>
                <a:gd name="connsiteY1" fmla="*/ 107347 h 155543"/>
                <a:gd name="connsiteX2" fmla="*/ 93059 w 187261"/>
                <a:gd name="connsiteY2" fmla="*/ 155543 h 155543"/>
                <a:gd name="connsiteX3" fmla="*/ 0 w 187261"/>
                <a:gd name="connsiteY3" fmla="*/ 29528 h 155543"/>
                <a:gd name="connsiteX4" fmla="*/ 92107 w 187261"/>
                <a:gd name="connsiteY4" fmla="*/ 0 h 155543"/>
                <a:gd name="connsiteX5" fmla="*/ 187262 w 187261"/>
                <a:gd name="connsiteY5" fmla="*/ 59055 h 1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261" h="155543">
                  <a:moveTo>
                    <a:pt x="187262" y="59055"/>
                  </a:moveTo>
                  <a:lnTo>
                    <a:pt x="140113" y="107347"/>
                  </a:lnTo>
                  <a:lnTo>
                    <a:pt x="93059" y="155543"/>
                  </a:lnTo>
                  <a:lnTo>
                    <a:pt x="0" y="29528"/>
                  </a:lnTo>
                  <a:lnTo>
                    <a:pt x="92107" y="0"/>
                  </a:lnTo>
                  <a:lnTo>
                    <a:pt x="187262" y="590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="" xmlns:a16="http://schemas.microsoft.com/office/drawing/2014/main" id="{245D465F-40FB-6742-B271-54375CC8FDC8}"/>
                </a:ext>
              </a:extLst>
            </p:cNvPr>
            <p:cNvSpPr/>
            <p:nvPr/>
          </p:nvSpPr>
          <p:spPr>
            <a:xfrm>
              <a:off x="6036850" y="3623853"/>
              <a:ext cx="330421" cy="397770"/>
            </a:xfrm>
            <a:custGeom>
              <a:avLst/>
              <a:gdLst>
                <a:gd name="connsiteX0" fmla="*/ 115634 w 330422"/>
                <a:gd name="connsiteY0" fmla="*/ 374809 h 397763"/>
                <a:gd name="connsiteX1" fmla="*/ 0 w 330422"/>
                <a:gd name="connsiteY1" fmla="*/ 397764 h 397763"/>
                <a:gd name="connsiteX2" fmla="*/ 0 w 330422"/>
                <a:gd name="connsiteY2" fmla="*/ 84391 h 397763"/>
                <a:gd name="connsiteX3" fmla="*/ 28575 w 330422"/>
                <a:gd name="connsiteY3" fmla="*/ 45053 h 397763"/>
                <a:gd name="connsiteX4" fmla="*/ 168974 w 330422"/>
                <a:gd name="connsiteY4" fmla="*/ 0 h 397763"/>
                <a:gd name="connsiteX5" fmla="*/ 262033 w 330422"/>
                <a:gd name="connsiteY5" fmla="*/ 126016 h 397763"/>
                <a:gd name="connsiteX6" fmla="*/ 309086 w 330422"/>
                <a:gd name="connsiteY6" fmla="*/ 77819 h 397763"/>
                <a:gd name="connsiteX7" fmla="*/ 330423 w 330422"/>
                <a:gd name="connsiteY7" fmla="*/ 114205 h 397763"/>
                <a:gd name="connsiteX8" fmla="*/ 310325 w 330422"/>
                <a:gd name="connsiteY8" fmla="*/ 292227 h 397763"/>
                <a:gd name="connsiteX9" fmla="*/ 144875 w 330422"/>
                <a:gd name="connsiteY9" fmla="*/ 366236 h 397763"/>
                <a:gd name="connsiteX10" fmla="*/ 115634 w 330422"/>
                <a:gd name="connsiteY10" fmla="*/ 374809 h 3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422" h="397763">
                  <a:moveTo>
                    <a:pt x="115634" y="374809"/>
                  </a:moveTo>
                  <a:cubicBezTo>
                    <a:pt x="77715" y="385315"/>
                    <a:pt x="39062" y="392992"/>
                    <a:pt x="0" y="397764"/>
                  </a:cubicBezTo>
                  <a:lnTo>
                    <a:pt x="0" y="84391"/>
                  </a:lnTo>
                  <a:cubicBezTo>
                    <a:pt x="-38" y="66465"/>
                    <a:pt x="11516" y="50559"/>
                    <a:pt x="28575" y="45053"/>
                  </a:cubicBezTo>
                  <a:lnTo>
                    <a:pt x="168974" y="0"/>
                  </a:lnTo>
                  <a:lnTo>
                    <a:pt x="262033" y="126016"/>
                  </a:lnTo>
                  <a:lnTo>
                    <a:pt x="309086" y="77819"/>
                  </a:lnTo>
                  <a:lnTo>
                    <a:pt x="330423" y="114205"/>
                  </a:lnTo>
                  <a:lnTo>
                    <a:pt x="310325" y="292227"/>
                  </a:lnTo>
                  <a:cubicBezTo>
                    <a:pt x="258166" y="323097"/>
                    <a:pt x="202654" y="347929"/>
                    <a:pt x="144875" y="366236"/>
                  </a:cubicBezTo>
                  <a:cubicBezTo>
                    <a:pt x="135227" y="369284"/>
                    <a:pt x="125473" y="372142"/>
                    <a:pt x="115634" y="3748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="" xmlns:a16="http://schemas.microsoft.com/office/drawing/2014/main" id="{979FA88C-392A-FD4F-BCD9-20D7C514C885}"/>
                </a:ext>
              </a:extLst>
            </p:cNvPr>
            <p:cNvSpPr/>
            <p:nvPr/>
          </p:nvSpPr>
          <p:spPr>
            <a:xfrm>
              <a:off x="6002276" y="3065013"/>
              <a:ext cx="106299" cy="74676"/>
            </a:xfrm>
            <a:custGeom>
              <a:avLst/>
              <a:gdLst>
                <a:gd name="connsiteX0" fmla="*/ 106299 w 106299"/>
                <a:gd name="connsiteY0" fmla="*/ 0 h 74675"/>
                <a:gd name="connsiteX1" fmla="*/ 106299 w 106299"/>
                <a:gd name="connsiteY1" fmla="*/ 74676 h 74675"/>
                <a:gd name="connsiteX2" fmla="*/ 8001 w 106299"/>
                <a:gd name="connsiteY2" fmla="*/ 74676 h 74675"/>
                <a:gd name="connsiteX3" fmla="*/ 10668 w 106299"/>
                <a:gd name="connsiteY3" fmla="*/ 49340 h 74675"/>
                <a:gd name="connsiteX4" fmla="*/ 0 w 106299"/>
                <a:gd name="connsiteY4" fmla="*/ 0 h 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99" h="74675">
                  <a:moveTo>
                    <a:pt x="106299" y="0"/>
                  </a:moveTo>
                  <a:lnTo>
                    <a:pt x="106299" y="74676"/>
                  </a:lnTo>
                  <a:lnTo>
                    <a:pt x="8001" y="74676"/>
                  </a:lnTo>
                  <a:cubicBezTo>
                    <a:pt x="9811" y="66351"/>
                    <a:pt x="10697" y="57855"/>
                    <a:pt x="10668" y="49340"/>
                  </a:cubicBezTo>
                  <a:cubicBezTo>
                    <a:pt x="10697" y="32318"/>
                    <a:pt x="7058" y="15488"/>
                    <a:pt x="0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="" xmlns:a16="http://schemas.microsoft.com/office/drawing/2014/main" id="{5618A26F-20B7-4543-9E4D-4BDD3C56EFAC}"/>
                </a:ext>
              </a:extLst>
            </p:cNvPr>
            <p:cNvSpPr/>
            <p:nvPr/>
          </p:nvSpPr>
          <p:spPr>
            <a:xfrm>
              <a:off x="5705477" y="2650571"/>
              <a:ext cx="403099" cy="414440"/>
            </a:xfrm>
            <a:custGeom>
              <a:avLst/>
              <a:gdLst>
                <a:gd name="connsiteX0" fmla="*/ 403098 w 403098"/>
                <a:gd name="connsiteY0" fmla="*/ 257461 h 414432"/>
                <a:gd name="connsiteX1" fmla="*/ 403098 w 403098"/>
                <a:gd name="connsiteY1" fmla="*/ 414433 h 414432"/>
                <a:gd name="connsiteX2" fmla="*/ 296989 w 403098"/>
                <a:gd name="connsiteY2" fmla="*/ 414433 h 414432"/>
                <a:gd name="connsiteX3" fmla="*/ 139217 w 403098"/>
                <a:gd name="connsiteY3" fmla="*/ 355606 h 414432"/>
                <a:gd name="connsiteX4" fmla="*/ 80391 w 403098"/>
                <a:gd name="connsiteY4" fmla="*/ 414433 h 414432"/>
                <a:gd name="connsiteX5" fmla="*/ 0 w 403098"/>
                <a:gd name="connsiteY5" fmla="*/ 414433 h 414432"/>
                <a:gd name="connsiteX6" fmla="*/ 0 w 403098"/>
                <a:gd name="connsiteY6" fmla="*/ 0 h 414432"/>
                <a:gd name="connsiteX7" fmla="*/ 182404 w 403098"/>
                <a:gd name="connsiteY7" fmla="*/ 0 h 414432"/>
                <a:gd name="connsiteX8" fmla="*/ 224123 w 403098"/>
                <a:gd name="connsiteY8" fmla="*/ 20764 h 414432"/>
                <a:gd name="connsiteX9" fmla="*/ 266605 w 403098"/>
                <a:gd name="connsiteY9" fmla="*/ 76867 h 414432"/>
                <a:gd name="connsiteX10" fmla="*/ 96393 w 403098"/>
                <a:gd name="connsiteY10" fmla="*/ 76867 h 414432"/>
                <a:gd name="connsiteX11" fmla="*/ 69628 w 403098"/>
                <a:gd name="connsiteY11" fmla="*/ 103632 h 414432"/>
                <a:gd name="connsiteX12" fmla="*/ 69628 w 403098"/>
                <a:gd name="connsiteY12" fmla="*/ 103727 h 414432"/>
                <a:gd name="connsiteX13" fmla="*/ 69628 w 403098"/>
                <a:gd name="connsiteY13" fmla="*/ 197453 h 414432"/>
                <a:gd name="connsiteX14" fmla="*/ 96298 w 403098"/>
                <a:gd name="connsiteY14" fmla="*/ 224314 h 414432"/>
                <a:gd name="connsiteX15" fmla="*/ 96393 w 403098"/>
                <a:gd name="connsiteY15" fmla="*/ 224314 h 414432"/>
                <a:gd name="connsiteX16" fmla="*/ 377857 w 403098"/>
                <a:gd name="connsiteY16" fmla="*/ 224314 h 41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3098" h="414432">
                  <a:moveTo>
                    <a:pt x="403098" y="257461"/>
                  </a:moveTo>
                  <a:lnTo>
                    <a:pt x="403098" y="414433"/>
                  </a:lnTo>
                  <a:lnTo>
                    <a:pt x="296989" y="414433"/>
                  </a:lnTo>
                  <a:cubicBezTo>
                    <a:pt x="269672" y="354625"/>
                    <a:pt x="199034" y="328279"/>
                    <a:pt x="139217" y="355606"/>
                  </a:cubicBezTo>
                  <a:cubicBezTo>
                    <a:pt x="113176" y="367503"/>
                    <a:pt x="92288" y="388382"/>
                    <a:pt x="80391" y="414433"/>
                  </a:cubicBezTo>
                  <a:lnTo>
                    <a:pt x="0" y="414433"/>
                  </a:lnTo>
                  <a:lnTo>
                    <a:pt x="0" y="0"/>
                  </a:lnTo>
                  <a:lnTo>
                    <a:pt x="182404" y="0"/>
                  </a:lnTo>
                  <a:cubicBezTo>
                    <a:pt x="198796" y="19"/>
                    <a:pt x="214227" y="7696"/>
                    <a:pt x="224123" y="20764"/>
                  </a:cubicBezTo>
                  <a:lnTo>
                    <a:pt x="266605" y="76867"/>
                  </a:lnTo>
                  <a:lnTo>
                    <a:pt x="96393" y="76867"/>
                  </a:lnTo>
                  <a:cubicBezTo>
                    <a:pt x="81610" y="76867"/>
                    <a:pt x="69628" y="88849"/>
                    <a:pt x="69628" y="103632"/>
                  </a:cubicBezTo>
                  <a:cubicBezTo>
                    <a:pt x="69628" y="103661"/>
                    <a:pt x="69628" y="103699"/>
                    <a:pt x="69628" y="103727"/>
                  </a:cubicBezTo>
                  <a:lnTo>
                    <a:pt x="69628" y="197453"/>
                  </a:lnTo>
                  <a:cubicBezTo>
                    <a:pt x="69571" y="212236"/>
                    <a:pt x="81515" y="224257"/>
                    <a:pt x="96298" y="224314"/>
                  </a:cubicBezTo>
                  <a:cubicBezTo>
                    <a:pt x="96326" y="224314"/>
                    <a:pt x="96364" y="224314"/>
                    <a:pt x="96393" y="224314"/>
                  </a:cubicBezTo>
                  <a:lnTo>
                    <a:pt x="377857" y="224314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="" xmlns:a16="http://schemas.microsoft.com/office/drawing/2014/main" id="{32FD4702-12B4-D14F-B32E-5694C7453F63}"/>
                </a:ext>
              </a:extLst>
            </p:cNvPr>
            <p:cNvSpPr/>
            <p:nvPr/>
          </p:nvSpPr>
          <p:spPr>
            <a:xfrm>
              <a:off x="5775103" y="2727441"/>
              <a:ext cx="308420" cy="147258"/>
            </a:xfrm>
            <a:custGeom>
              <a:avLst/>
              <a:gdLst>
                <a:gd name="connsiteX0" fmla="*/ 197072 w 308419"/>
                <a:gd name="connsiteY0" fmla="*/ 0 h 147256"/>
                <a:gd name="connsiteX1" fmla="*/ 308420 w 308419"/>
                <a:gd name="connsiteY1" fmla="*/ 147257 h 147256"/>
                <a:gd name="connsiteX2" fmla="*/ 26765 w 308419"/>
                <a:gd name="connsiteY2" fmla="*/ 147257 h 147256"/>
                <a:gd name="connsiteX3" fmla="*/ 0 w 308419"/>
                <a:gd name="connsiteY3" fmla="*/ 120491 h 147256"/>
                <a:gd name="connsiteX4" fmla="*/ 0 w 308419"/>
                <a:gd name="connsiteY4" fmla="*/ 120396 h 147256"/>
                <a:gd name="connsiteX5" fmla="*/ 0 w 308419"/>
                <a:gd name="connsiteY5" fmla="*/ 26861 h 147256"/>
                <a:gd name="connsiteX6" fmla="*/ 26670 w 308419"/>
                <a:gd name="connsiteY6" fmla="*/ 0 h 147256"/>
                <a:gd name="connsiteX7" fmla="*/ 26765 w 308419"/>
                <a:gd name="connsiteY7" fmla="*/ 0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419" h="147256">
                  <a:moveTo>
                    <a:pt x="197072" y="0"/>
                  </a:moveTo>
                  <a:lnTo>
                    <a:pt x="308420" y="147257"/>
                  </a:lnTo>
                  <a:lnTo>
                    <a:pt x="26765" y="147257"/>
                  </a:lnTo>
                  <a:cubicBezTo>
                    <a:pt x="11983" y="147257"/>
                    <a:pt x="0" y="135274"/>
                    <a:pt x="0" y="120491"/>
                  </a:cubicBezTo>
                  <a:cubicBezTo>
                    <a:pt x="0" y="120463"/>
                    <a:pt x="0" y="120425"/>
                    <a:pt x="0" y="120396"/>
                  </a:cubicBezTo>
                  <a:lnTo>
                    <a:pt x="0" y="26861"/>
                  </a:lnTo>
                  <a:cubicBezTo>
                    <a:pt x="-57" y="12078"/>
                    <a:pt x="11887" y="57"/>
                    <a:pt x="26670" y="0"/>
                  </a:cubicBezTo>
                  <a:cubicBezTo>
                    <a:pt x="26699" y="0"/>
                    <a:pt x="26737" y="0"/>
                    <a:pt x="267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="" xmlns:a16="http://schemas.microsoft.com/office/drawing/2014/main" id="{F33FEA61-7B13-1B49-BD8C-96F98C79E5CF}"/>
                </a:ext>
              </a:extLst>
            </p:cNvPr>
            <p:cNvSpPr/>
            <p:nvPr/>
          </p:nvSpPr>
          <p:spPr>
            <a:xfrm>
              <a:off x="5775103" y="2995669"/>
              <a:ext cx="238125" cy="237994"/>
            </a:xfrm>
            <a:custGeom>
              <a:avLst/>
              <a:gdLst>
                <a:gd name="connsiteX0" fmla="*/ 238030 w 238125"/>
                <a:gd name="connsiteY0" fmla="*/ 119063 h 237989"/>
                <a:gd name="connsiteX1" fmla="*/ 235363 w 238125"/>
                <a:gd name="connsiteY1" fmla="*/ 144399 h 237989"/>
                <a:gd name="connsiteX2" fmla="*/ 93564 w 238125"/>
                <a:gd name="connsiteY2" fmla="*/ 235201 h 237989"/>
                <a:gd name="connsiteX3" fmla="*/ 2762 w 238125"/>
                <a:gd name="connsiteY3" fmla="*/ 144399 h 237989"/>
                <a:gd name="connsiteX4" fmla="*/ 0 w 238125"/>
                <a:gd name="connsiteY4" fmla="*/ 119063 h 237989"/>
                <a:gd name="connsiteX5" fmla="*/ 119063 w 238125"/>
                <a:gd name="connsiteY5" fmla="*/ 0 h 237989"/>
                <a:gd name="connsiteX6" fmla="*/ 238125 w 238125"/>
                <a:gd name="connsiteY6" fmla="*/ 119063 h 237989"/>
                <a:gd name="connsiteX7" fmla="*/ 190405 w 238125"/>
                <a:gd name="connsiteY7" fmla="*/ 119063 h 237989"/>
                <a:gd name="connsiteX8" fmla="*/ 118777 w 238125"/>
                <a:gd name="connsiteY8" fmla="*/ 47625 h 237989"/>
                <a:gd name="connsiteX9" fmla="*/ 47339 w 238125"/>
                <a:gd name="connsiteY9" fmla="*/ 119253 h 237989"/>
                <a:gd name="connsiteX10" fmla="*/ 118872 w 238125"/>
                <a:gd name="connsiteY10" fmla="*/ 190691 h 237989"/>
                <a:gd name="connsiteX11" fmla="*/ 190595 w 238125"/>
                <a:gd name="connsiteY11" fmla="*/ 119348 h 237989"/>
                <a:gd name="connsiteX12" fmla="*/ 190595 w 238125"/>
                <a:gd name="connsiteY12" fmla="*/ 119063 h 23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237989">
                  <a:moveTo>
                    <a:pt x="238030" y="119063"/>
                  </a:moveTo>
                  <a:cubicBezTo>
                    <a:pt x="238058" y="127578"/>
                    <a:pt x="237173" y="136074"/>
                    <a:pt x="235363" y="144399"/>
                  </a:cubicBezTo>
                  <a:cubicBezTo>
                    <a:pt x="221285" y="208626"/>
                    <a:pt x="157791" y="249288"/>
                    <a:pt x="93564" y="235201"/>
                  </a:cubicBezTo>
                  <a:cubicBezTo>
                    <a:pt x="48168" y="225247"/>
                    <a:pt x="12716" y="189795"/>
                    <a:pt x="2762" y="144399"/>
                  </a:cubicBezTo>
                  <a:cubicBezTo>
                    <a:pt x="924" y="136074"/>
                    <a:pt x="0" y="127587"/>
                    <a:pt x="0" y="119063"/>
                  </a:cubicBezTo>
                  <a:cubicBezTo>
                    <a:pt x="0" y="53302"/>
                    <a:pt x="53302" y="0"/>
                    <a:pt x="119063" y="0"/>
                  </a:cubicBezTo>
                  <a:cubicBezTo>
                    <a:pt x="184823" y="0"/>
                    <a:pt x="238125" y="53302"/>
                    <a:pt x="238125" y="119063"/>
                  </a:cubicBezTo>
                  <a:close/>
                  <a:moveTo>
                    <a:pt x="190405" y="119063"/>
                  </a:moveTo>
                  <a:cubicBezTo>
                    <a:pt x="190348" y="79553"/>
                    <a:pt x="158286" y="47568"/>
                    <a:pt x="118777" y="47625"/>
                  </a:cubicBezTo>
                  <a:cubicBezTo>
                    <a:pt x="79267" y="47682"/>
                    <a:pt x="47282" y="79743"/>
                    <a:pt x="47339" y="119253"/>
                  </a:cubicBezTo>
                  <a:cubicBezTo>
                    <a:pt x="47396" y="158725"/>
                    <a:pt x="79400" y="190691"/>
                    <a:pt x="118872" y="190691"/>
                  </a:cubicBezTo>
                  <a:cubicBezTo>
                    <a:pt x="158382" y="190795"/>
                    <a:pt x="190491" y="158858"/>
                    <a:pt x="190595" y="119348"/>
                  </a:cubicBezTo>
                  <a:cubicBezTo>
                    <a:pt x="190595" y="119253"/>
                    <a:pt x="190595" y="119158"/>
                    <a:pt x="190595" y="11906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="" xmlns:a16="http://schemas.microsoft.com/office/drawing/2014/main" id="{9DF5A42E-51BF-2B46-B86F-206DD448CED5}"/>
                </a:ext>
              </a:extLst>
            </p:cNvPr>
            <p:cNvSpPr/>
            <p:nvPr/>
          </p:nvSpPr>
          <p:spPr>
            <a:xfrm>
              <a:off x="5822633" y="3042818"/>
              <a:ext cx="143258" cy="143259"/>
            </a:xfrm>
            <a:custGeom>
              <a:avLst/>
              <a:gdLst>
                <a:gd name="connsiteX0" fmla="*/ 71534 w 143257"/>
                <a:gd name="connsiteY0" fmla="*/ 0 h 143256"/>
                <a:gd name="connsiteX1" fmla="*/ 143257 w 143257"/>
                <a:gd name="connsiteY1" fmla="*/ 71533 h 143256"/>
                <a:gd name="connsiteX2" fmla="*/ 71724 w 143257"/>
                <a:gd name="connsiteY2" fmla="*/ 143256 h 143256"/>
                <a:gd name="connsiteX3" fmla="*/ 1 w 143257"/>
                <a:gd name="connsiteY3" fmla="*/ 71914 h 143256"/>
                <a:gd name="connsiteX4" fmla="*/ 71153 w 143257"/>
                <a:gd name="connsiteY4" fmla="*/ 0 h 143256"/>
                <a:gd name="connsiteX5" fmla="*/ 71534 w 143257"/>
                <a:gd name="connsiteY5" fmla="*/ 0 h 1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57" h="143256">
                  <a:moveTo>
                    <a:pt x="71534" y="0"/>
                  </a:moveTo>
                  <a:cubicBezTo>
                    <a:pt x="111091" y="-47"/>
                    <a:pt x="143200" y="31976"/>
                    <a:pt x="143257" y="71533"/>
                  </a:cubicBezTo>
                  <a:cubicBezTo>
                    <a:pt x="143305" y="111090"/>
                    <a:pt x="111282" y="143199"/>
                    <a:pt x="71724" y="143256"/>
                  </a:cubicBezTo>
                  <a:cubicBezTo>
                    <a:pt x="32243" y="143304"/>
                    <a:pt x="163" y="111395"/>
                    <a:pt x="1" y="71914"/>
                  </a:cubicBezTo>
                  <a:cubicBezTo>
                    <a:pt x="-209" y="32404"/>
                    <a:pt x="31643" y="210"/>
                    <a:pt x="71153" y="0"/>
                  </a:cubicBezTo>
                  <a:cubicBezTo>
                    <a:pt x="71277" y="0"/>
                    <a:pt x="71410" y="0"/>
                    <a:pt x="7153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="" xmlns:a16="http://schemas.microsoft.com/office/drawing/2014/main" id="{C9FF853E-5AAA-924C-A595-6D9DDC8DD882}"/>
                </a:ext>
              </a:extLst>
            </p:cNvPr>
            <p:cNvSpPr/>
            <p:nvPr/>
          </p:nvSpPr>
          <p:spPr>
            <a:xfrm>
              <a:off x="5485544" y="3370103"/>
              <a:ext cx="402050" cy="74582"/>
            </a:xfrm>
            <a:custGeom>
              <a:avLst/>
              <a:gdLst>
                <a:gd name="connsiteX0" fmla="*/ 327469 w 402050"/>
                <a:gd name="connsiteY0" fmla="*/ 74390 h 74580"/>
                <a:gd name="connsiteX1" fmla="*/ 73819 w 402050"/>
                <a:gd name="connsiteY1" fmla="*/ 73819 h 74580"/>
                <a:gd name="connsiteX2" fmla="*/ 0 w 402050"/>
                <a:gd name="connsiteY2" fmla="*/ 0 h 74580"/>
                <a:gd name="connsiteX3" fmla="*/ 327469 w 402050"/>
                <a:gd name="connsiteY3" fmla="*/ 0 h 74580"/>
                <a:gd name="connsiteX4" fmla="*/ 402050 w 402050"/>
                <a:gd name="connsiteY4" fmla="*/ 74581 h 74580"/>
                <a:gd name="connsiteX5" fmla="*/ 327469 w 402050"/>
                <a:gd name="connsiteY5" fmla="*/ 74390 h 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050" h="74580">
                  <a:moveTo>
                    <a:pt x="327469" y="74390"/>
                  </a:moveTo>
                  <a:lnTo>
                    <a:pt x="73819" y="73819"/>
                  </a:lnTo>
                  <a:lnTo>
                    <a:pt x="0" y="0"/>
                  </a:lnTo>
                  <a:lnTo>
                    <a:pt x="327469" y="0"/>
                  </a:lnTo>
                  <a:lnTo>
                    <a:pt x="402050" y="74581"/>
                  </a:lnTo>
                  <a:lnTo>
                    <a:pt x="327469" y="7439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="" xmlns:a16="http://schemas.microsoft.com/office/drawing/2014/main" id="{1BA248CE-FCB6-434A-847A-C78A7369828A}"/>
                </a:ext>
              </a:extLst>
            </p:cNvPr>
            <p:cNvSpPr/>
            <p:nvPr/>
          </p:nvSpPr>
          <p:spPr>
            <a:xfrm>
              <a:off x="5485544" y="3370103"/>
              <a:ext cx="327469" cy="482069"/>
            </a:xfrm>
            <a:custGeom>
              <a:avLst/>
              <a:gdLst>
                <a:gd name="connsiteX0" fmla="*/ 327469 w 327469"/>
                <a:gd name="connsiteY0" fmla="*/ 74390 h 482060"/>
                <a:gd name="connsiteX1" fmla="*/ 327469 w 327469"/>
                <a:gd name="connsiteY1" fmla="*/ 482060 h 482060"/>
                <a:gd name="connsiteX2" fmla="*/ 0 w 327469"/>
                <a:gd name="connsiteY2" fmla="*/ 482060 h 482060"/>
                <a:gd name="connsiteX3" fmla="*/ 0 w 327469"/>
                <a:gd name="connsiteY3" fmla="*/ 0 h 482060"/>
                <a:gd name="connsiteX4" fmla="*/ 73819 w 327469"/>
                <a:gd name="connsiteY4" fmla="*/ 73819 h 482060"/>
                <a:gd name="connsiteX5" fmla="*/ 327469 w 327469"/>
                <a:gd name="connsiteY5" fmla="*/ 74390 h 48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469" h="482060">
                  <a:moveTo>
                    <a:pt x="327469" y="74390"/>
                  </a:moveTo>
                  <a:lnTo>
                    <a:pt x="327469" y="482060"/>
                  </a:lnTo>
                  <a:lnTo>
                    <a:pt x="0" y="482060"/>
                  </a:lnTo>
                  <a:lnTo>
                    <a:pt x="0" y="0"/>
                  </a:lnTo>
                  <a:lnTo>
                    <a:pt x="73819" y="73819"/>
                  </a:lnTo>
                  <a:lnTo>
                    <a:pt x="327469" y="7439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="" xmlns:a16="http://schemas.microsoft.com/office/drawing/2014/main" id="{CA1A8B4E-4086-5545-A984-4C5014C295C3}"/>
                </a:ext>
              </a:extLst>
            </p:cNvPr>
            <p:cNvSpPr/>
            <p:nvPr/>
          </p:nvSpPr>
          <p:spPr>
            <a:xfrm>
              <a:off x="5705477" y="3065013"/>
              <a:ext cx="80485" cy="74676"/>
            </a:xfrm>
            <a:custGeom>
              <a:avLst/>
              <a:gdLst>
                <a:gd name="connsiteX0" fmla="*/ 0 w 80486"/>
                <a:gd name="connsiteY0" fmla="*/ 0 h 74675"/>
                <a:gd name="connsiteX1" fmla="*/ 80486 w 80486"/>
                <a:gd name="connsiteY1" fmla="*/ 0 h 74675"/>
                <a:gd name="connsiteX2" fmla="*/ 69723 w 80486"/>
                <a:gd name="connsiteY2" fmla="*/ 49340 h 74675"/>
                <a:gd name="connsiteX3" fmla="*/ 72485 w 80486"/>
                <a:gd name="connsiteY3" fmla="*/ 74676 h 74675"/>
                <a:gd name="connsiteX4" fmla="*/ 0 w 80486"/>
                <a:gd name="connsiteY4" fmla="*/ 74676 h 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86" h="74675">
                  <a:moveTo>
                    <a:pt x="0" y="0"/>
                  </a:moveTo>
                  <a:lnTo>
                    <a:pt x="80486" y="0"/>
                  </a:lnTo>
                  <a:cubicBezTo>
                    <a:pt x="73400" y="15488"/>
                    <a:pt x="69723" y="32309"/>
                    <a:pt x="69723" y="49340"/>
                  </a:cubicBezTo>
                  <a:cubicBezTo>
                    <a:pt x="69723" y="57864"/>
                    <a:pt x="70647" y="66351"/>
                    <a:pt x="72485" y="74676"/>
                  </a:cubicBezTo>
                  <a:lnTo>
                    <a:pt x="0" y="7467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="" xmlns:a16="http://schemas.microsoft.com/office/drawing/2014/main" id="{1220528A-1AEE-4E4A-B629-0A272BA6CC32}"/>
                </a:ext>
              </a:extLst>
            </p:cNvPr>
            <p:cNvSpPr/>
            <p:nvPr/>
          </p:nvSpPr>
          <p:spPr>
            <a:xfrm>
              <a:off x="5132072" y="3065013"/>
              <a:ext cx="573405" cy="74676"/>
            </a:xfrm>
            <a:custGeom>
              <a:avLst/>
              <a:gdLst>
                <a:gd name="connsiteX0" fmla="*/ 573405 w 573404"/>
                <a:gd name="connsiteY0" fmla="*/ 0 h 74675"/>
                <a:gd name="connsiteX1" fmla="*/ 573405 w 573404"/>
                <a:gd name="connsiteY1" fmla="*/ 74676 h 74675"/>
                <a:gd name="connsiteX2" fmla="*/ 0 w 573404"/>
                <a:gd name="connsiteY2" fmla="*/ 74676 h 74675"/>
                <a:gd name="connsiteX3" fmla="*/ 10763 w 573404"/>
                <a:gd name="connsiteY3" fmla="*/ 95 h 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404" h="74675">
                  <a:moveTo>
                    <a:pt x="573405" y="0"/>
                  </a:moveTo>
                  <a:lnTo>
                    <a:pt x="573405" y="74676"/>
                  </a:lnTo>
                  <a:lnTo>
                    <a:pt x="0" y="74676"/>
                  </a:lnTo>
                  <a:cubicBezTo>
                    <a:pt x="2410" y="49273"/>
                    <a:pt x="6001" y="24413"/>
                    <a:pt x="10763" y="9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="" xmlns:a16="http://schemas.microsoft.com/office/drawing/2014/main" id="{AD5DD9E7-E335-3D49-8A40-1AA69E78358E}"/>
                </a:ext>
              </a:extLst>
            </p:cNvPr>
            <p:cNvSpPr/>
            <p:nvPr/>
          </p:nvSpPr>
          <p:spPr>
            <a:xfrm>
              <a:off x="5142738" y="2575325"/>
              <a:ext cx="562736" cy="489688"/>
            </a:xfrm>
            <a:custGeom>
              <a:avLst/>
              <a:gdLst>
                <a:gd name="connsiteX0" fmla="*/ 562737 w 562737"/>
                <a:gd name="connsiteY0" fmla="*/ 75248 h 489680"/>
                <a:gd name="connsiteX1" fmla="*/ 562737 w 562737"/>
                <a:gd name="connsiteY1" fmla="*/ 489680 h 489680"/>
                <a:gd name="connsiteX2" fmla="*/ 0 w 562737"/>
                <a:gd name="connsiteY2" fmla="*/ 489680 h 489680"/>
                <a:gd name="connsiteX3" fmla="*/ 303467 w 562737"/>
                <a:gd name="connsiteY3" fmla="*/ 0 h 489680"/>
                <a:gd name="connsiteX4" fmla="*/ 562737 w 562737"/>
                <a:gd name="connsiteY4" fmla="*/ 0 h 48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37" h="489680">
                  <a:moveTo>
                    <a:pt x="562737" y="75248"/>
                  </a:moveTo>
                  <a:lnTo>
                    <a:pt x="562737" y="489680"/>
                  </a:lnTo>
                  <a:lnTo>
                    <a:pt x="0" y="489680"/>
                  </a:lnTo>
                  <a:cubicBezTo>
                    <a:pt x="37700" y="294770"/>
                    <a:pt x="145694" y="120501"/>
                    <a:pt x="303467" y="0"/>
                  </a:cubicBezTo>
                  <a:lnTo>
                    <a:pt x="562737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="" xmlns:a16="http://schemas.microsoft.com/office/drawing/2014/main" id="{FEFE4EF2-B720-294D-9E1A-279A7C7EAE14}"/>
                </a:ext>
              </a:extLst>
            </p:cNvPr>
            <p:cNvSpPr/>
            <p:nvPr/>
          </p:nvSpPr>
          <p:spPr>
            <a:xfrm>
              <a:off x="5446206" y="2509600"/>
              <a:ext cx="259271" cy="65723"/>
            </a:xfrm>
            <a:custGeom>
              <a:avLst/>
              <a:gdLst>
                <a:gd name="connsiteX0" fmla="*/ 259271 w 259270"/>
                <a:gd name="connsiteY0" fmla="*/ 2000 h 65722"/>
                <a:gd name="connsiteX1" fmla="*/ 259271 w 259270"/>
                <a:gd name="connsiteY1" fmla="*/ 65722 h 65722"/>
                <a:gd name="connsiteX2" fmla="*/ 0 w 259270"/>
                <a:gd name="connsiteY2" fmla="*/ 65722 h 65722"/>
                <a:gd name="connsiteX3" fmla="*/ 100870 w 259270"/>
                <a:gd name="connsiteY3" fmla="*/ 0 h 65722"/>
                <a:gd name="connsiteX4" fmla="*/ 102013 w 259270"/>
                <a:gd name="connsiteY4" fmla="*/ 2000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70" h="65722">
                  <a:moveTo>
                    <a:pt x="259271" y="2000"/>
                  </a:moveTo>
                  <a:lnTo>
                    <a:pt x="259271" y="65722"/>
                  </a:lnTo>
                  <a:lnTo>
                    <a:pt x="0" y="65722"/>
                  </a:lnTo>
                  <a:cubicBezTo>
                    <a:pt x="31928" y="41310"/>
                    <a:pt x="65646" y="19345"/>
                    <a:pt x="100870" y="0"/>
                  </a:cubicBezTo>
                  <a:lnTo>
                    <a:pt x="102013" y="200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="" xmlns:a16="http://schemas.microsoft.com/office/drawing/2014/main" id="{2F776921-DD6F-D94B-A1D6-6CB207A4ED7C}"/>
                </a:ext>
              </a:extLst>
            </p:cNvPr>
            <p:cNvSpPr/>
            <p:nvPr/>
          </p:nvSpPr>
          <p:spPr>
            <a:xfrm>
              <a:off x="5159981" y="3370103"/>
              <a:ext cx="325563" cy="482069"/>
            </a:xfrm>
            <a:custGeom>
              <a:avLst/>
              <a:gdLst>
                <a:gd name="connsiteX0" fmla="*/ 325565 w 325564"/>
                <a:gd name="connsiteY0" fmla="*/ 0 h 482060"/>
                <a:gd name="connsiteX1" fmla="*/ 325565 w 325564"/>
                <a:gd name="connsiteY1" fmla="*/ 482060 h 482060"/>
                <a:gd name="connsiteX2" fmla="*/ 274225 w 325564"/>
                <a:gd name="connsiteY2" fmla="*/ 482060 h 482060"/>
                <a:gd name="connsiteX3" fmla="*/ 0 w 325564"/>
                <a:gd name="connsiteY3" fmla="*/ 72485 h 482060"/>
                <a:gd name="connsiteX4" fmla="*/ 253841 w 325564"/>
                <a:gd name="connsiteY4" fmla="*/ 71438 h 48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64" h="482060">
                  <a:moveTo>
                    <a:pt x="325565" y="0"/>
                  </a:moveTo>
                  <a:lnTo>
                    <a:pt x="325565" y="482060"/>
                  </a:lnTo>
                  <a:lnTo>
                    <a:pt x="274225" y="482060"/>
                  </a:lnTo>
                  <a:cubicBezTo>
                    <a:pt x="142399" y="377419"/>
                    <a:pt x="46530" y="234229"/>
                    <a:pt x="0" y="72485"/>
                  </a:cubicBezTo>
                  <a:lnTo>
                    <a:pt x="253841" y="714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="" xmlns:a16="http://schemas.microsoft.com/office/drawing/2014/main" id="{C0281A39-0679-EA45-AD22-91B8008DA1E3}"/>
                </a:ext>
              </a:extLst>
            </p:cNvPr>
            <p:cNvSpPr/>
            <p:nvPr/>
          </p:nvSpPr>
          <p:spPr>
            <a:xfrm>
              <a:off x="5145215" y="3370103"/>
              <a:ext cx="340329" cy="72772"/>
            </a:xfrm>
            <a:custGeom>
              <a:avLst/>
              <a:gdLst>
                <a:gd name="connsiteX0" fmla="*/ 340328 w 340328"/>
                <a:gd name="connsiteY0" fmla="*/ 0 h 72770"/>
                <a:gd name="connsiteX1" fmla="*/ 268605 w 340328"/>
                <a:gd name="connsiteY1" fmla="*/ 71723 h 72770"/>
                <a:gd name="connsiteX2" fmla="*/ 14764 w 340328"/>
                <a:gd name="connsiteY2" fmla="*/ 72771 h 72770"/>
                <a:gd name="connsiteX3" fmla="*/ 0 w 340328"/>
                <a:gd name="connsiteY3" fmla="*/ 12859 h 72770"/>
                <a:gd name="connsiteX4" fmla="*/ 12859 w 340328"/>
                <a:gd name="connsiteY4" fmla="*/ 0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28" h="72770">
                  <a:moveTo>
                    <a:pt x="340328" y="0"/>
                  </a:moveTo>
                  <a:lnTo>
                    <a:pt x="268605" y="71723"/>
                  </a:lnTo>
                  <a:lnTo>
                    <a:pt x="14764" y="72771"/>
                  </a:lnTo>
                  <a:cubicBezTo>
                    <a:pt x="9115" y="53150"/>
                    <a:pt x="4191" y="33176"/>
                    <a:pt x="0" y="12859"/>
                  </a:cubicBezTo>
                  <a:lnTo>
                    <a:pt x="12859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="" xmlns:a16="http://schemas.microsoft.com/office/drawing/2014/main" id="{5C5ADF29-7DB9-7740-8883-24792EE52939}"/>
                </a:ext>
              </a:extLst>
            </p:cNvPr>
            <p:cNvSpPr/>
            <p:nvPr/>
          </p:nvSpPr>
          <p:spPr>
            <a:xfrm>
              <a:off x="5822633" y="3043200"/>
              <a:ext cx="143064" cy="143069"/>
            </a:xfrm>
            <a:custGeom>
              <a:avLst/>
              <a:gdLst>
                <a:gd name="connsiteX0" fmla="*/ 143066 w 143065"/>
                <a:gd name="connsiteY0" fmla="*/ 71533 h 143065"/>
                <a:gd name="connsiteX1" fmla="*/ 71533 w 143065"/>
                <a:gd name="connsiteY1" fmla="*/ 143065 h 143065"/>
                <a:gd name="connsiteX2" fmla="*/ 0 w 143065"/>
                <a:gd name="connsiteY2" fmla="*/ 71533 h 143065"/>
                <a:gd name="connsiteX3" fmla="*/ 71533 w 143065"/>
                <a:gd name="connsiteY3" fmla="*/ 0 h 143065"/>
                <a:gd name="connsiteX4" fmla="*/ 143066 w 143065"/>
                <a:gd name="connsiteY4" fmla="*/ 71533 h 1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65" h="143065">
                  <a:moveTo>
                    <a:pt x="143066" y="71533"/>
                  </a:moveTo>
                  <a:cubicBezTo>
                    <a:pt x="143066" y="111042"/>
                    <a:pt x="111042" y="143065"/>
                    <a:pt x="71533" y="143065"/>
                  </a:cubicBezTo>
                  <a:cubicBezTo>
                    <a:pt x="32023" y="143065"/>
                    <a:pt x="0" y="111042"/>
                    <a:pt x="0" y="71533"/>
                  </a:cubicBezTo>
                  <a:cubicBezTo>
                    <a:pt x="0" y="32023"/>
                    <a:pt x="32023" y="0"/>
                    <a:pt x="71533" y="0"/>
                  </a:cubicBezTo>
                  <a:cubicBezTo>
                    <a:pt x="111014" y="57"/>
                    <a:pt x="143008" y="32052"/>
                    <a:pt x="143066" y="71533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="" xmlns:a16="http://schemas.microsoft.com/office/drawing/2014/main" id="{91C500B8-4392-424F-8215-A1F49E962828}"/>
                </a:ext>
              </a:extLst>
            </p:cNvPr>
            <p:cNvSpPr/>
            <p:nvPr/>
          </p:nvSpPr>
          <p:spPr>
            <a:xfrm>
              <a:off x="5775103" y="2995803"/>
              <a:ext cx="238031" cy="237860"/>
            </a:xfrm>
            <a:custGeom>
              <a:avLst/>
              <a:gdLst>
                <a:gd name="connsiteX0" fmla="*/ 227362 w 238031"/>
                <a:gd name="connsiteY0" fmla="*/ 69209 h 237856"/>
                <a:gd name="connsiteX1" fmla="*/ 238030 w 238031"/>
                <a:gd name="connsiteY1" fmla="*/ 118929 h 237856"/>
                <a:gd name="connsiteX2" fmla="*/ 235363 w 238031"/>
                <a:gd name="connsiteY2" fmla="*/ 144266 h 237856"/>
                <a:gd name="connsiteX3" fmla="*/ 93564 w 238031"/>
                <a:gd name="connsiteY3" fmla="*/ 235067 h 237856"/>
                <a:gd name="connsiteX4" fmla="*/ 2762 w 238031"/>
                <a:gd name="connsiteY4" fmla="*/ 144266 h 237856"/>
                <a:gd name="connsiteX5" fmla="*/ 0 w 238031"/>
                <a:gd name="connsiteY5" fmla="*/ 118929 h 237856"/>
                <a:gd name="connsiteX6" fmla="*/ 119196 w 238031"/>
                <a:gd name="connsiteY6" fmla="*/ 0 h 237856"/>
                <a:gd name="connsiteX7" fmla="*/ 227362 w 238031"/>
                <a:gd name="connsiteY7" fmla="*/ 69590 h 23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031" h="237856">
                  <a:moveTo>
                    <a:pt x="227362" y="69209"/>
                  </a:moveTo>
                  <a:cubicBezTo>
                    <a:pt x="234467" y="84820"/>
                    <a:pt x="238116" y="101775"/>
                    <a:pt x="238030" y="118929"/>
                  </a:cubicBezTo>
                  <a:cubicBezTo>
                    <a:pt x="238058" y="127444"/>
                    <a:pt x="237173" y="135941"/>
                    <a:pt x="235363" y="144266"/>
                  </a:cubicBezTo>
                  <a:cubicBezTo>
                    <a:pt x="221285" y="208493"/>
                    <a:pt x="157791" y="249155"/>
                    <a:pt x="93564" y="235067"/>
                  </a:cubicBezTo>
                  <a:cubicBezTo>
                    <a:pt x="48168" y="225114"/>
                    <a:pt x="12716" y="189662"/>
                    <a:pt x="2762" y="144266"/>
                  </a:cubicBezTo>
                  <a:cubicBezTo>
                    <a:pt x="924" y="135941"/>
                    <a:pt x="0" y="127454"/>
                    <a:pt x="0" y="118929"/>
                  </a:cubicBezTo>
                  <a:cubicBezTo>
                    <a:pt x="67" y="53168"/>
                    <a:pt x="53435" y="-76"/>
                    <a:pt x="119196" y="0"/>
                  </a:cubicBezTo>
                  <a:cubicBezTo>
                    <a:pt x="165754" y="48"/>
                    <a:pt x="208017" y="27232"/>
                    <a:pt x="227362" y="6959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="" xmlns:a16="http://schemas.microsoft.com/office/drawing/2014/main" id="{8FE78025-87DF-4346-8D42-C409FEB09304}"/>
                </a:ext>
              </a:extLst>
            </p:cNvPr>
            <p:cNvSpPr/>
            <p:nvPr/>
          </p:nvSpPr>
          <p:spPr>
            <a:xfrm>
              <a:off x="5775103" y="2932802"/>
              <a:ext cx="58293" cy="9526"/>
            </a:xfrm>
            <a:custGeom>
              <a:avLst/>
              <a:gdLst>
                <a:gd name="connsiteX0" fmla="*/ 58293 w 58293"/>
                <a:gd name="connsiteY0" fmla="*/ 0 h 9525"/>
                <a:gd name="connsiteX1" fmla="*/ 0 w 582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93" h="9525">
                  <a:moveTo>
                    <a:pt x="58293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="" xmlns:a16="http://schemas.microsoft.com/office/drawing/2014/main" id="{804D4799-8FBB-9F46-ACC2-C60BE8459CC1}"/>
                </a:ext>
              </a:extLst>
            </p:cNvPr>
            <p:cNvSpPr/>
            <p:nvPr/>
          </p:nvSpPr>
          <p:spPr>
            <a:xfrm>
              <a:off x="6002465" y="3065013"/>
              <a:ext cx="106108" cy="9526"/>
            </a:xfrm>
            <a:custGeom>
              <a:avLst/>
              <a:gdLst>
                <a:gd name="connsiteX0" fmla="*/ 106109 w 106108"/>
                <a:gd name="connsiteY0" fmla="*/ 0 h 9525"/>
                <a:gd name="connsiteX1" fmla="*/ 0 w 10610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108" h="9525">
                  <a:moveTo>
                    <a:pt x="106109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="" xmlns:a16="http://schemas.microsoft.com/office/drawing/2014/main" id="{9B0AA309-9E3D-274D-B3B1-C773F9A65393}"/>
                </a:ext>
              </a:extLst>
            </p:cNvPr>
            <p:cNvSpPr/>
            <p:nvPr/>
          </p:nvSpPr>
          <p:spPr>
            <a:xfrm>
              <a:off x="5132739" y="2511600"/>
              <a:ext cx="572644" cy="628089"/>
            </a:xfrm>
            <a:custGeom>
              <a:avLst/>
              <a:gdLst>
                <a:gd name="connsiteX0" fmla="*/ 415481 w 572643"/>
                <a:gd name="connsiteY0" fmla="*/ 0 h 628078"/>
                <a:gd name="connsiteX1" fmla="*/ 572643 w 572643"/>
                <a:gd name="connsiteY1" fmla="*/ 0 h 628078"/>
                <a:gd name="connsiteX2" fmla="*/ 572643 w 572643"/>
                <a:gd name="connsiteY2" fmla="*/ 63722 h 628078"/>
                <a:gd name="connsiteX3" fmla="*/ 572643 w 572643"/>
                <a:gd name="connsiteY3" fmla="*/ 138970 h 628078"/>
                <a:gd name="connsiteX4" fmla="*/ 572643 w 572643"/>
                <a:gd name="connsiteY4" fmla="*/ 553403 h 628078"/>
                <a:gd name="connsiteX5" fmla="*/ 572643 w 572643"/>
                <a:gd name="connsiteY5" fmla="*/ 628079 h 628078"/>
                <a:gd name="connsiteX6" fmla="*/ 0 w 572643"/>
                <a:gd name="connsiteY6" fmla="*/ 628079 h 62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643" h="628078">
                  <a:moveTo>
                    <a:pt x="415481" y="0"/>
                  </a:moveTo>
                  <a:lnTo>
                    <a:pt x="572643" y="0"/>
                  </a:lnTo>
                  <a:lnTo>
                    <a:pt x="572643" y="63722"/>
                  </a:lnTo>
                  <a:lnTo>
                    <a:pt x="572643" y="138970"/>
                  </a:lnTo>
                  <a:lnTo>
                    <a:pt x="572643" y="553403"/>
                  </a:lnTo>
                  <a:lnTo>
                    <a:pt x="572643" y="628079"/>
                  </a:lnTo>
                  <a:lnTo>
                    <a:pt x="0" y="62807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="" xmlns:a16="http://schemas.microsoft.com/office/drawing/2014/main" id="{E50AF33A-980F-8740-9459-580B7CFAF31D}"/>
                </a:ext>
              </a:extLst>
            </p:cNvPr>
            <p:cNvSpPr/>
            <p:nvPr/>
          </p:nvSpPr>
          <p:spPr>
            <a:xfrm>
              <a:off x="5705477" y="2650571"/>
              <a:ext cx="402908" cy="489116"/>
            </a:xfrm>
            <a:custGeom>
              <a:avLst/>
              <a:gdLst>
                <a:gd name="connsiteX0" fmla="*/ 304800 w 402907"/>
                <a:gd name="connsiteY0" fmla="*/ 489109 h 489108"/>
                <a:gd name="connsiteX1" fmla="*/ 402908 w 402907"/>
                <a:gd name="connsiteY1" fmla="*/ 489109 h 489108"/>
                <a:gd name="connsiteX2" fmla="*/ 402908 w 402907"/>
                <a:gd name="connsiteY2" fmla="*/ 257461 h 489108"/>
                <a:gd name="connsiteX3" fmla="*/ 377666 w 402907"/>
                <a:gd name="connsiteY3" fmla="*/ 224123 h 489108"/>
                <a:gd name="connsiteX4" fmla="*/ 266700 w 402907"/>
                <a:gd name="connsiteY4" fmla="*/ 76867 h 489108"/>
                <a:gd name="connsiteX5" fmla="*/ 224218 w 402907"/>
                <a:gd name="connsiteY5" fmla="*/ 20764 h 489108"/>
                <a:gd name="connsiteX6" fmla="*/ 182499 w 402907"/>
                <a:gd name="connsiteY6" fmla="*/ 0 h 489108"/>
                <a:gd name="connsiteX7" fmla="*/ 0 w 402907"/>
                <a:gd name="connsiteY7" fmla="*/ 0 h 48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07" h="489108">
                  <a:moveTo>
                    <a:pt x="304800" y="489109"/>
                  </a:moveTo>
                  <a:lnTo>
                    <a:pt x="402908" y="489109"/>
                  </a:lnTo>
                  <a:lnTo>
                    <a:pt x="402908" y="257461"/>
                  </a:lnTo>
                  <a:lnTo>
                    <a:pt x="377666" y="224123"/>
                  </a:lnTo>
                  <a:lnTo>
                    <a:pt x="266700" y="76867"/>
                  </a:lnTo>
                  <a:lnTo>
                    <a:pt x="224218" y="20764"/>
                  </a:lnTo>
                  <a:cubicBezTo>
                    <a:pt x="214322" y="7696"/>
                    <a:pt x="198892" y="19"/>
                    <a:pt x="182499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="" xmlns:a16="http://schemas.microsoft.com/office/drawing/2014/main" id="{20A07510-64E4-7548-BA8A-927666EEE408}"/>
                </a:ext>
              </a:extLst>
            </p:cNvPr>
            <p:cNvSpPr/>
            <p:nvPr/>
          </p:nvSpPr>
          <p:spPr>
            <a:xfrm>
              <a:off x="5705380" y="3139690"/>
              <a:ext cx="72390" cy="9526"/>
            </a:xfrm>
            <a:custGeom>
              <a:avLst/>
              <a:gdLst>
                <a:gd name="connsiteX0" fmla="*/ 0 w 72389"/>
                <a:gd name="connsiteY0" fmla="*/ 0 h 9525"/>
                <a:gd name="connsiteX1" fmla="*/ 72390 w 723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9" h="9525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="" xmlns:a16="http://schemas.microsoft.com/office/drawing/2014/main" id="{FF03C335-2002-A141-966B-F83B032EFD51}"/>
                </a:ext>
              </a:extLst>
            </p:cNvPr>
            <p:cNvSpPr/>
            <p:nvPr/>
          </p:nvSpPr>
          <p:spPr>
            <a:xfrm>
              <a:off x="5775103" y="2727441"/>
              <a:ext cx="308229" cy="147449"/>
            </a:xfrm>
            <a:custGeom>
              <a:avLst/>
              <a:gdLst>
                <a:gd name="connsiteX0" fmla="*/ 197072 w 308229"/>
                <a:gd name="connsiteY0" fmla="*/ 0 h 147447"/>
                <a:gd name="connsiteX1" fmla="*/ 26765 w 308229"/>
                <a:gd name="connsiteY1" fmla="*/ 0 h 147447"/>
                <a:gd name="connsiteX2" fmla="*/ 0 w 308229"/>
                <a:gd name="connsiteY2" fmla="*/ 26765 h 147447"/>
                <a:gd name="connsiteX3" fmla="*/ 0 w 308229"/>
                <a:gd name="connsiteY3" fmla="*/ 26861 h 147447"/>
                <a:gd name="connsiteX4" fmla="*/ 0 w 308229"/>
                <a:gd name="connsiteY4" fmla="*/ 120587 h 147447"/>
                <a:gd name="connsiteX5" fmla="*/ 26670 w 308229"/>
                <a:gd name="connsiteY5" fmla="*/ 147447 h 147447"/>
                <a:gd name="connsiteX6" fmla="*/ 26765 w 308229"/>
                <a:gd name="connsiteY6" fmla="*/ 147447 h 147447"/>
                <a:gd name="connsiteX7" fmla="*/ 308229 w 308229"/>
                <a:gd name="connsiteY7" fmla="*/ 147447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229" h="147447">
                  <a:moveTo>
                    <a:pt x="197072" y="0"/>
                  </a:moveTo>
                  <a:lnTo>
                    <a:pt x="26765" y="0"/>
                  </a:lnTo>
                  <a:cubicBezTo>
                    <a:pt x="11983" y="0"/>
                    <a:pt x="0" y="11983"/>
                    <a:pt x="0" y="26765"/>
                  </a:cubicBezTo>
                  <a:cubicBezTo>
                    <a:pt x="0" y="26794"/>
                    <a:pt x="0" y="26832"/>
                    <a:pt x="0" y="26861"/>
                  </a:cubicBezTo>
                  <a:lnTo>
                    <a:pt x="0" y="120587"/>
                  </a:lnTo>
                  <a:cubicBezTo>
                    <a:pt x="-57" y="135369"/>
                    <a:pt x="11887" y="147390"/>
                    <a:pt x="26670" y="147447"/>
                  </a:cubicBezTo>
                  <a:cubicBezTo>
                    <a:pt x="26699" y="147447"/>
                    <a:pt x="26737" y="147447"/>
                    <a:pt x="26765" y="147447"/>
                  </a:cubicBezTo>
                  <a:lnTo>
                    <a:pt x="308229" y="14744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="" xmlns:a16="http://schemas.microsoft.com/office/drawing/2014/main" id="{E46AB029-6C6D-414B-9267-8BCDAD6B3C98}"/>
                </a:ext>
              </a:extLst>
            </p:cNvPr>
            <p:cNvSpPr/>
            <p:nvPr/>
          </p:nvSpPr>
          <p:spPr>
            <a:xfrm>
              <a:off x="5446206" y="2575325"/>
              <a:ext cx="259174" cy="9526"/>
            </a:xfrm>
            <a:custGeom>
              <a:avLst/>
              <a:gdLst>
                <a:gd name="connsiteX0" fmla="*/ 259175 w 259175"/>
                <a:gd name="connsiteY0" fmla="*/ 0 h 9525"/>
                <a:gd name="connsiteX1" fmla="*/ 0 w 2591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175" h="9525">
                  <a:moveTo>
                    <a:pt x="259175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="" xmlns:a16="http://schemas.microsoft.com/office/drawing/2014/main" id="{2FA73DFD-A288-1B4C-B4DB-A7A9A2F494C2}"/>
                </a:ext>
              </a:extLst>
            </p:cNvPr>
            <p:cNvSpPr/>
            <p:nvPr/>
          </p:nvSpPr>
          <p:spPr>
            <a:xfrm>
              <a:off x="5142738" y="3065013"/>
              <a:ext cx="643127" cy="9526"/>
            </a:xfrm>
            <a:custGeom>
              <a:avLst/>
              <a:gdLst>
                <a:gd name="connsiteX0" fmla="*/ 0 w 643128"/>
                <a:gd name="connsiteY0" fmla="*/ 0 h 9525"/>
                <a:gd name="connsiteX1" fmla="*/ 562642 w 643128"/>
                <a:gd name="connsiteY1" fmla="*/ 0 h 9525"/>
                <a:gd name="connsiteX2" fmla="*/ 643128 w 643128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128" h="9525">
                  <a:moveTo>
                    <a:pt x="0" y="0"/>
                  </a:moveTo>
                  <a:lnTo>
                    <a:pt x="562642" y="0"/>
                  </a:lnTo>
                  <a:lnTo>
                    <a:pt x="643128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="" xmlns:a16="http://schemas.microsoft.com/office/drawing/2014/main" id="{E7EE379D-94CE-714C-A7A9-26B4C68A5078}"/>
                </a:ext>
              </a:extLst>
            </p:cNvPr>
            <p:cNvSpPr/>
            <p:nvPr/>
          </p:nvSpPr>
          <p:spPr>
            <a:xfrm>
              <a:off x="5434395" y="3852172"/>
              <a:ext cx="998983" cy="175712"/>
            </a:xfrm>
            <a:custGeom>
              <a:avLst/>
              <a:gdLst>
                <a:gd name="connsiteX0" fmla="*/ 998982 w 998982"/>
                <a:gd name="connsiteY0" fmla="*/ 5524 h 175709"/>
                <a:gd name="connsiteX1" fmla="*/ 913257 w 998982"/>
                <a:gd name="connsiteY1" fmla="*/ 63722 h 175709"/>
                <a:gd name="connsiteX2" fmla="*/ 912495 w 998982"/>
                <a:gd name="connsiteY2" fmla="*/ 64198 h 175709"/>
                <a:gd name="connsiteX3" fmla="*/ 747332 w 998982"/>
                <a:gd name="connsiteY3" fmla="*/ 137922 h 175709"/>
                <a:gd name="connsiteX4" fmla="*/ 718185 w 998982"/>
                <a:gd name="connsiteY4" fmla="*/ 146494 h 175709"/>
                <a:gd name="connsiteX5" fmla="*/ 602552 w 998982"/>
                <a:gd name="connsiteY5" fmla="*/ 169450 h 175709"/>
                <a:gd name="connsiteX6" fmla="*/ 579406 w 998982"/>
                <a:gd name="connsiteY6" fmla="*/ 172021 h 175709"/>
                <a:gd name="connsiteX7" fmla="*/ 0 w 998982"/>
                <a:gd name="connsiteY7" fmla="*/ 0 h 17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8982" h="175709">
                  <a:moveTo>
                    <a:pt x="998982" y="5524"/>
                  </a:moveTo>
                  <a:cubicBezTo>
                    <a:pt x="971702" y="26765"/>
                    <a:pt x="943061" y="46206"/>
                    <a:pt x="913257" y="63722"/>
                  </a:cubicBezTo>
                  <a:lnTo>
                    <a:pt x="912495" y="64198"/>
                  </a:lnTo>
                  <a:cubicBezTo>
                    <a:pt x="860412" y="94955"/>
                    <a:pt x="805005" y="119691"/>
                    <a:pt x="747332" y="137922"/>
                  </a:cubicBezTo>
                  <a:cubicBezTo>
                    <a:pt x="737740" y="140970"/>
                    <a:pt x="728024" y="143827"/>
                    <a:pt x="718185" y="146494"/>
                  </a:cubicBezTo>
                  <a:cubicBezTo>
                    <a:pt x="680266" y="157001"/>
                    <a:pt x="641614" y="164678"/>
                    <a:pt x="602552" y="169450"/>
                  </a:cubicBezTo>
                  <a:lnTo>
                    <a:pt x="579406" y="172021"/>
                  </a:lnTo>
                  <a:cubicBezTo>
                    <a:pt x="371266" y="191995"/>
                    <a:pt x="163516" y="130312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="" xmlns:a16="http://schemas.microsoft.com/office/drawing/2014/main" id="{0F2C2B5B-C82B-6945-9146-9AF9CE117A9F}"/>
                </a:ext>
              </a:extLst>
            </p:cNvPr>
            <p:cNvSpPr/>
            <p:nvPr/>
          </p:nvSpPr>
          <p:spPr>
            <a:xfrm>
              <a:off x="5128312" y="2409429"/>
              <a:ext cx="1616973" cy="1448268"/>
            </a:xfrm>
            <a:custGeom>
              <a:avLst/>
              <a:gdLst>
                <a:gd name="connsiteX0" fmla="*/ 305892 w 1616973"/>
                <a:gd name="connsiteY0" fmla="*/ 1442719 h 1448243"/>
                <a:gd name="connsiteX1" fmla="*/ 31667 w 1616973"/>
                <a:gd name="connsiteY1" fmla="*/ 1033144 h 1448243"/>
                <a:gd name="connsiteX2" fmla="*/ 16903 w 1616973"/>
                <a:gd name="connsiteY2" fmla="*/ 973232 h 1448243"/>
                <a:gd name="connsiteX3" fmla="*/ 3664 w 1616973"/>
                <a:gd name="connsiteY3" fmla="*/ 729868 h 1448243"/>
                <a:gd name="connsiteX4" fmla="*/ 14427 w 1616973"/>
                <a:gd name="connsiteY4" fmla="*/ 655287 h 1448243"/>
                <a:gd name="connsiteX5" fmla="*/ 317893 w 1616973"/>
                <a:gd name="connsiteY5" fmla="*/ 165607 h 1448243"/>
                <a:gd name="connsiteX6" fmla="*/ 730802 w 1616973"/>
                <a:gd name="connsiteY6" fmla="*/ 3682 h 1448243"/>
                <a:gd name="connsiteX7" fmla="*/ 1613341 w 1616973"/>
                <a:gd name="connsiteY7" fmla="*/ 733144 h 1448243"/>
                <a:gd name="connsiteX8" fmla="*/ 1305065 w 1616973"/>
                <a:gd name="connsiteY8" fmla="*/ 1448243 h 144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6973" h="1448243">
                  <a:moveTo>
                    <a:pt x="305892" y="1442719"/>
                  </a:moveTo>
                  <a:cubicBezTo>
                    <a:pt x="174066" y="1338077"/>
                    <a:pt x="78197" y="1194888"/>
                    <a:pt x="31667" y="1033144"/>
                  </a:cubicBezTo>
                  <a:cubicBezTo>
                    <a:pt x="26019" y="1013522"/>
                    <a:pt x="21094" y="993548"/>
                    <a:pt x="16903" y="973232"/>
                  </a:cubicBezTo>
                  <a:cubicBezTo>
                    <a:pt x="425" y="893222"/>
                    <a:pt x="-4042" y="811192"/>
                    <a:pt x="3664" y="729868"/>
                  </a:cubicBezTo>
                  <a:cubicBezTo>
                    <a:pt x="6073" y="704465"/>
                    <a:pt x="9664" y="679604"/>
                    <a:pt x="14427" y="655287"/>
                  </a:cubicBezTo>
                  <a:cubicBezTo>
                    <a:pt x="52127" y="460377"/>
                    <a:pt x="160121" y="286108"/>
                    <a:pt x="317893" y="165607"/>
                  </a:cubicBezTo>
                  <a:cubicBezTo>
                    <a:pt x="437632" y="74005"/>
                    <a:pt x="580707" y="17893"/>
                    <a:pt x="730802" y="3682"/>
                  </a:cubicBezTo>
                  <a:cubicBezTo>
                    <a:pt x="1175944" y="-38590"/>
                    <a:pt x="1571069" y="288003"/>
                    <a:pt x="1613341" y="733144"/>
                  </a:cubicBezTo>
                  <a:cubicBezTo>
                    <a:pt x="1639487" y="1008522"/>
                    <a:pt x="1523235" y="1278194"/>
                    <a:pt x="1305065" y="1448243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="" xmlns:a16="http://schemas.microsoft.com/office/drawing/2014/main" id="{B39D3516-279E-9A4E-9986-1A8D14EC8E13}"/>
                </a:ext>
              </a:extLst>
            </p:cNvPr>
            <p:cNvSpPr/>
            <p:nvPr/>
          </p:nvSpPr>
          <p:spPr>
            <a:xfrm>
              <a:off x="5005306" y="2288806"/>
              <a:ext cx="1861010" cy="1861037"/>
            </a:xfrm>
            <a:custGeom>
              <a:avLst/>
              <a:gdLst>
                <a:gd name="connsiteX0" fmla="*/ 1557421 w 1861011"/>
                <a:gd name="connsiteY0" fmla="*/ 1618109 h 1861006"/>
                <a:gd name="connsiteX1" fmla="*/ 242895 w 1861011"/>
                <a:gd name="connsiteY1" fmla="*/ 1557416 h 1861006"/>
                <a:gd name="connsiteX2" fmla="*/ 303588 w 1861011"/>
                <a:gd name="connsiteY2" fmla="*/ 242899 h 1861006"/>
                <a:gd name="connsiteX3" fmla="*/ 1618114 w 1861011"/>
                <a:gd name="connsiteY3" fmla="*/ 303583 h 1861006"/>
                <a:gd name="connsiteX4" fmla="*/ 1718107 w 1861011"/>
                <a:gd name="connsiteY4" fmla="*/ 1425990 h 1861006"/>
                <a:gd name="connsiteX5" fmla="*/ 1557421 w 1861011"/>
                <a:gd name="connsiteY5" fmla="*/ 1618109 h 186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1011" h="1861006">
                  <a:moveTo>
                    <a:pt x="1557421" y="1618109"/>
                  </a:moveTo>
                  <a:cubicBezTo>
                    <a:pt x="1177669" y="1964343"/>
                    <a:pt x="589138" y="1937177"/>
                    <a:pt x="242895" y="1557416"/>
                  </a:cubicBezTo>
                  <a:cubicBezTo>
                    <a:pt x="-103339" y="1177663"/>
                    <a:pt x="-76164" y="589133"/>
                    <a:pt x="303588" y="242899"/>
                  </a:cubicBezTo>
                  <a:cubicBezTo>
                    <a:pt x="683340" y="-103335"/>
                    <a:pt x="1271871" y="-76170"/>
                    <a:pt x="1618114" y="303583"/>
                  </a:cubicBezTo>
                  <a:cubicBezTo>
                    <a:pt x="1899949" y="612707"/>
                    <a:pt x="1940859" y="1071907"/>
                    <a:pt x="1718107" y="1425990"/>
                  </a:cubicBezTo>
                  <a:cubicBezTo>
                    <a:pt x="1673416" y="1496960"/>
                    <a:pt x="1619371" y="1561578"/>
                    <a:pt x="1557421" y="1618109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="" xmlns:a16="http://schemas.microsoft.com/office/drawing/2014/main" id="{6F8F6545-5A0C-B442-82AE-35E6759D172E}"/>
                </a:ext>
              </a:extLst>
            </p:cNvPr>
            <p:cNvSpPr/>
            <p:nvPr/>
          </p:nvSpPr>
          <p:spPr>
            <a:xfrm>
              <a:off x="6562727" y="3907038"/>
              <a:ext cx="1089815" cy="759738"/>
            </a:xfrm>
            <a:custGeom>
              <a:avLst/>
              <a:gdLst>
                <a:gd name="connsiteX0" fmla="*/ 888397 w 1089815"/>
                <a:gd name="connsiteY0" fmla="*/ 409194 h 759726"/>
                <a:gd name="connsiteX1" fmla="*/ 1044321 w 1089815"/>
                <a:gd name="connsiteY1" fmla="*/ 538163 h 759726"/>
                <a:gd name="connsiteX2" fmla="*/ 1061228 w 1089815"/>
                <a:gd name="connsiteY2" fmla="*/ 714232 h 759726"/>
                <a:gd name="connsiteX3" fmla="*/ 885158 w 1089815"/>
                <a:gd name="connsiteY3" fmla="*/ 731139 h 759726"/>
                <a:gd name="connsiteX4" fmla="*/ 729139 w 1089815"/>
                <a:gd name="connsiteY4" fmla="*/ 602266 h 759726"/>
                <a:gd name="connsiteX5" fmla="*/ 591312 w 1089815"/>
                <a:gd name="connsiteY5" fmla="*/ 487966 h 759726"/>
                <a:gd name="connsiteX6" fmla="*/ 0 w 1089815"/>
                <a:gd name="connsiteY6" fmla="*/ 0 h 7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815" h="759726">
                  <a:moveTo>
                    <a:pt x="888397" y="409194"/>
                  </a:moveTo>
                  <a:lnTo>
                    <a:pt x="1044321" y="538163"/>
                  </a:lnTo>
                  <a:cubicBezTo>
                    <a:pt x="1097613" y="582111"/>
                    <a:pt x="1105176" y="660940"/>
                    <a:pt x="1061228" y="714232"/>
                  </a:cubicBezTo>
                  <a:cubicBezTo>
                    <a:pt x="1017280" y="767525"/>
                    <a:pt x="938451" y="775087"/>
                    <a:pt x="885158" y="731139"/>
                  </a:cubicBezTo>
                  <a:lnTo>
                    <a:pt x="729139" y="602266"/>
                  </a:lnTo>
                  <a:lnTo>
                    <a:pt x="591312" y="487966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="" xmlns:a16="http://schemas.microsoft.com/office/drawing/2014/main" id="{2D4CBE6A-71C0-7B4E-AFC3-A9D13F0931DA}"/>
                </a:ext>
              </a:extLst>
            </p:cNvPr>
            <p:cNvSpPr/>
            <p:nvPr/>
          </p:nvSpPr>
          <p:spPr>
            <a:xfrm>
              <a:off x="6723604" y="3715010"/>
              <a:ext cx="727425" cy="601229"/>
            </a:xfrm>
            <a:custGeom>
              <a:avLst/>
              <a:gdLst>
                <a:gd name="connsiteX0" fmla="*/ 0 w 727424"/>
                <a:gd name="connsiteY0" fmla="*/ 0 h 601218"/>
                <a:gd name="connsiteX1" fmla="*/ 589597 w 727424"/>
                <a:gd name="connsiteY1" fmla="*/ 487204 h 601218"/>
                <a:gd name="connsiteX2" fmla="*/ 727424 w 727424"/>
                <a:gd name="connsiteY2" fmla="*/ 601218 h 60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424" h="601218">
                  <a:moveTo>
                    <a:pt x="0" y="0"/>
                  </a:moveTo>
                  <a:lnTo>
                    <a:pt x="589597" y="487204"/>
                  </a:lnTo>
                  <a:lnTo>
                    <a:pt x="727424" y="60121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="" xmlns:a16="http://schemas.microsoft.com/office/drawing/2014/main" id="{BF48E305-24F3-FA48-949F-7CA09AB2ED4C}"/>
                </a:ext>
              </a:extLst>
            </p:cNvPr>
            <p:cNvSpPr/>
            <p:nvPr/>
          </p:nvSpPr>
          <p:spPr>
            <a:xfrm>
              <a:off x="7154038" y="4202223"/>
              <a:ext cx="159161" cy="193170"/>
            </a:xfrm>
            <a:custGeom>
              <a:avLst/>
              <a:gdLst>
                <a:gd name="connsiteX0" fmla="*/ 0 w 159162"/>
                <a:gd name="connsiteY0" fmla="*/ 193167 h 193166"/>
                <a:gd name="connsiteX1" fmla="*/ 159163 w 159162"/>
                <a:gd name="connsiteY1" fmla="*/ 0 h 19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162" h="193166">
                  <a:moveTo>
                    <a:pt x="0" y="193167"/>
                  </a:moveTo>
                  <a:lnTo>
                    <a:pt x="159163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="" xmlns:a16="http://schemas.microsoft.com/office/drawing/2014/main" id="{E7A11616-2D76-BB4A-8976-EF544EFB1A24}"/>
                </a:ext>
              </a:extLst>
            </p:cNvPr>
            <p:cNvSpPr/>
            <p:nvPr/>
          </p:nvSpPr>
          <p:spPr>
            <a:xfrm>
              <a:off x="7291962" y="4316240"/>
              <a:ext cx="159161" cy="192979"/>
            </a:xfrm>
            <a:custGeom>
              <a:avLst/>
              <a:gdLst>
                <a:gd name="connsiteX0" fmla="*/ 0 w 159162"/>
                <a:gd name="connsiteY0" fmla="*/ 192976 h 192976"/>
                <a:gd name="connsiteX1" fmla="*/ 159068 w 159162"/>
                <a:gd name="connsiteY1" fmla="*/ 0 h 192976"/>
                <a:gd name="connsiteX2" fmla="*/ 159163 w 159162"/>
                <a:gd name="connsiteY2" fmla="*/ 0 h 1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162" h="192976">
                  <a:moveTo>
                    <a:pt x="0" y="192976"/>
                  </a:moveTo>
                  <a:lnTo>
                    <a:pt x="159068" y="0"/>
                  </a:lnTo>
                  <a:lnTo>
                    <a:pt x="15916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="" xmlns:a16="http://schemas.microsoft.com/office/drawing/2014/main" id="{B5F4740B-6319-7A45-85C3-D33F953D7C19}"/>
                </a:ext>
              </a:extLst>
            </p:cNvPr>
            <p:cNvSpPr/>
            <p:nvPr/>
          </p:nvSpPr>
          <p:spPr>
            <a:xfrm>
              <a:off x="6229354" y="3199225"/>
              <a:ext cx="327279" cy="344783"/>
            </a:xfrm>
            <a:custGeom>
              <a:avLst/>
              <a:gdLst>
                <a:gd name="connsiteX0" fmla="*/ 327279 w 327278"/>
                <a:gd name="connsiteY0" fmla="*/ 154305 h 344776"/>
                <a:gd name="connsiteX1" fmla="*/ 327279 w 327278"/>
                <a:gd name="connsiteY1" fmla="*/ 88392 h 344776"/>
                <a:gd name="connsiteX2" fmla="*/ 251555 w 327278"/>
                <a:gd name="connsiteY2" fmla="*/ 0 h 344776"/>
                <a:gd name="connsiteX3" fmla="*/ 0 w 327278"/>
                <a:gd name="connsiteY3" fmla="*/ 88392 h 344776"/>
                <a:gd name="connsiteX4" fmla="*/ 0 w 327278"/>
                <a:gd name="connsiteY4" fmla="*/ 181356 h 344776"/>
                <a:gd name="connsiteX5" fmla="*/ 163097 w 327278"/>
                <a:gd name="connsiteY5" fmla="*/ 344776 h 344776"/>
                <a:gd name="connsiteX6" fmla="*/ 258604 w 327278"/>
                <a:gd name="connsiteY6" fmla="*/ 314039 h 344776"/>
                <a:gd name="connsiteX7" fmla="*/ 278987 w 327278"/>
                <a:gd name="connsiteY7" fmla="*/ 296799 h 344776"/>
                <a:gd name="connsiteX8" fmla="*/ 326612 w 327278"/>
                <a:gd name="connsiteY8" fmla="*/ 181356 h 34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278" h="344776">
                  <a:moveTo>
                    <a:pt x="327279" y="154305"/>
                  </a:moveTo>
                  <a:lnTo>
                    <a:pt x="327279" y="88392"/>
                  </a:lnTo>
                  <a:lnTo>
                    <a:pt x="251555" y="0"/>
                  </a:lnTo>
                  <a:cubicBezTo>
                    <a:pt x="177813" y="52788"/>
                    <a:pt x="90554" y="83449"/>
                    <a:pt x="0" y="88392"/>
                  </a:cubicBezTo>
                  <a:lnTo>
                    <a:pt x="0" y="181356"/>
                  </a:lnTo>
                  <a:cubicBezTo>
                    <a:pt x="-86" y="271520"/>
                    <a:pt x="72933" y="344681"/>
                    <a:pt x="163097" y="344776"/>
                  </a:cubicBezTo>
                  <a:cubicBezTo>
                    <a:pt x="197368" y="344805"/>
                    <a:pt x="230781" y="334051"/>
                    <a:pt x="258604" y="314039"/>
                  </a:cubicBezTo>
                  <a:cubicBezTo>
                    <a:pt x="265871" y="308867"/>
                    <a:pt x="272682" y="303104"/>
                    <a:pt x="278987" y="296799"/>
                  </a:cubicBezTo>
                  <a:cubicBezTo>
                    <a:pt x="309563" y="266167"/>
                    <a:pt x="326698" y="224638"/>
                    <a:pt x="326612" y="181356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="" xmlns:a16="http://schemas.microsoft.com/office/drawing/2014/main" id="{AC883BF3-FDB1-E84E-8638-35FDD2E63876}"/>
                </a:ext>
              </a:extLst>
            </p:cNvPr>
            <p:cNvSpPr/>
            <p:nvPr/>
          </p:nvSpPr>
          <p:spPr>
            <a:xfrm>
              <a:off x="6152487" y="3863129"/>
              <a:ext cx="9526" cy="135637"/>
            </a:xfrm>
            <a:custGeom>
              <a:avLst/>
              <a:gdLst>
                <a:gd name="connsiteX0" fmla="*/ 0 w 9525"/>
                <a:gd name="connsiteY0" fmla="*/ 0 h 135635"/>
                <a:gd name="connsiteX1" fmla="*/ 0 w 9525"/>
                <a:gd name="connsiteY1" fmla="*/ 135541 h 135635"/>
                <a:gd name="connsiteX2" fmla="*/ 0 w 9525"/>
                <a:gd name="connsiteY2" fmla="*/ 135636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35635">
                  <a:moveTo>
                    <a:pt x="0" y="0"/>
                  </a:moveTo>
                  <a:lnTo>
                    <a:pt x="0" y="135541"/>
                  </a:lnTo>
                  <a:lnTo>
                    <a:pt x="0" y="13563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="" xmlns:a16="http://schemas.microsoft.com/office/drawing/2014/main" id="{BB1B4C61-9437-0441-8187-E071ADE6EAE1}"/>
                </a:ext>
              </a:extLst>
            </p:cNvPr>
            <p:cNvSpPr/>
            <p:nvPr/>
          </p:nvSpPr>
          <p:spPr>
            <a:xfrm>
              <a:off x="6488246" y="3513269"/>
              <a:ext cx="139254" cy="125732"/>
            </a:xfrm>
            <a:custGeom>
              <a:avLst/>
              <a:gdLst>
                <a:gd name="connsiteX0" fmla="*/ 139255 w 139255"/>
                <a:gd name="connsiteY0" fmla="*/ 125730 h 125730"/>
                <a:gd name="connsiteX1" fmla="*/ 92107 w 139255"/>
                <a:gd name="connsiteY1" fmla="*/ 110585 h 125730"/>
                <a:gd name="connsiteX2" fmla="*/ 0 w 139255"/>
                <a:gd name="connsiteY2" fmla="*/ 81058 h 125730"/>
                <a:gd name="connsiteX3" fmla="*/ 0 w 139255"/>
                <a:gd name="connsiteY3" fmla="*/ 0 h 12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255" h="125730">
                  <a:moveTo>
                    <a:pt x="139255" y="125730"/>
                  </a:moveTo>
                  <a:lnTo>
                    <a:pt x="92107" y="110585"/>
                  </a:lnTo>
                  <a:lnTo>
                    <a:pt x="0" y="81058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="" xmlns:a16="http://schemas.microsoft.com/office/drawing/2014/main" id="{BEBEF8B6-259E-4446-B3E7-E3532FA7140F}"/>
                </a:ext>
              </a:extLst>
            </p:cNvPr>
            <p:cNvSpPr/>
            <p:nvPr/>
          </p:nvSpPr>
          <p:spPr>
            <a:xfrm>
              <a:off x="6036952" y="3513269"/>
              <a:ext cx="261081" cy="508359"/>
            </a:xfrm>
            <a:custGeom>
              <a:avLst/>
              <a:gdLst>
                <a:gd name="connsiteX0" fmla="*/ 261080 w 261080"/>
                <a:gd name="connsiteY0" fmla="*/ 0 h 508349"/>
                <a:gd name="connsiteX1" fmla="*/ 261080 w 261080"/>
                <a:gd name="connsiteY1" fmla="*/ 81058 h 508349"/>
                <a:gd name="connsiteX2" fmla="*/ 168974 w 261080"/>
                <a:gd name="connsiteY2" fmla="*/ 110585 h 508349"/>
                <a:gd name="connsiteX3" fmla="*/ 28575 w 261080"/>
                <a:gd name="connsiteY3" fmla="*/ 155638 h 508349"/>
                <a:gd name="connsiteX4" fmla="*/ 0 w 261080"/>
                <a:gd name="connsiteY4" fmla="*/ 194977 h 508349"/>
                <a:gd name="connsiteX5" fmla="*/ 0 w 261080"/>
                <a:gd name="connsiteY5" fmla="*/ 508349 h 5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80" h="508349">
                  <a:moveTo>
                    <a:pt x="261080" y="0"/>
                  </a:moveTo>
                  <a:lnTo>
                    <a:pt x="261080" y="81058"/>
                  </a:lnTo>
                  <a:lnTo>
                    <a:pt x="168974" y="110585"/>
                  </a:lnTo>
                  <a:lnTo>
                    <a:pt x="28575" y="155638"/>
                  </a:lnTo>
                  <a:cubicBezTo>
                    <a:pt x="11516" y="161144"/>
                    <a:pt x="-38" y="177051"/>
                    <a:pt x="0" y="194977"/>
                  </a:cubicBezTo>
                  <a:lnTo>
                    <a:pt x="0" y="50834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="" xmlns:a16="http://schemas.microsoft.com/office/drawing/2014/main" id="{27554617-F4B6-6641-8136-F25AFAF2AC36}"/>
                </a:ext>
              </a:extLst>
            </p:cNvPr>
            <p:cNvSpPr/>
            <p:nvPr/>
          </p:nvSpPr>
          <p:spPr>
            <a:xfrm>
              <a:off x="6298033" y="3594328"/>
              <a:ext cx="190215" cy="59055"/>
            </a:xfrm>
            <a:custGeom>
              <a:avLst/>
              <a:gdLst>
                <a:gd name="connsiteX0" fmla="*/ 0 w 190214"/>
                <a:gd name="connsiteY0" fmla="*/ 0 h 59054"/>
                <a:gd name="connsiteX1" fmla="*/ 95155 w 190214"/>
                <a:gd name="connsiteY1" fmla="*/ 59055 h 59054"/>
                <a:gd name="connsiteX2" fmla="*/ 190214 w 190214"/>
                <a:gd name="connsiteY2" fmla="*/ 0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214" h="59054">
                  <a:moveTo>
                    <a:pt x="0" y="0"/>
                  </a:moveTo>
                  <a:lnTo>
                    <a:pt x="95155" y="59055"/>
                  </a:lnTo>
                  <a:lnTo>
                    <a:pt x="190214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="" xmlns:a16="http://schemas.microsoft.com/office/drawing/2014/main" id="{5C07D650-A7BA-194B-B7BA-998BC247026C}"/>
                </a:ext>
              </a:extLst>
            </p:cNvPr>
            <p:cNvSpPr/>
            <p:nvPr/>
          </p:nvSpPr>
          <p:spPr>
            <a:xfrm>
              <a:off x="6205925" y="3623856"/>
              <a:ext cx="374427" cy="126017"/>
            </a:xfrm>
            <a:custGeom>
              <a:avLst/>
              <a:gdLst>
                <a:gd name="connsiteX0" fmla="*/ 0 w 374427"/>
                <a:gd name="connsiteY0" fmla="*/ 0 h 126015"/>
                <a:gd name="connsiteX1" fmla="*/ 93059 w 374427"/>
                <a:gd name="connsiteY1" fmla="*/ 126016 h 126015"/>
                <a:gd name="connsiteX2" fmla="*/ 140113 w 374427"/>
                <a:gd name="connsiteY2" fmla="*/ 77819 h 126015"/>
                <a:gd name="connsiteX3" fmla="*/ 187262 w 374427"/>
                <a:gd name="connsiteY3" fmla="*/ 29527 h 126015"/>
                <a:gd name="connsiteX4" fmla="*/ 234791 w 374427"/>
                <a:gd name="connsiteY4" fmla="*/ 77819 h 126015"/>
                <a:gd name="connsiteX5" fmla="*/ 282321 w 374427"/>
                <a:gd name="connsiteY5" fmla="*/ 126016 h 126015"/>
                <a:gd name="connsiteX6" fmla="*/ 374428 w 374427"/>
                <a:gd name="connsiteY6" fmla="*/ 0 h 12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427" h="126015">
                  <a:moveTo>
                    <a:pt x="0" y="0"/>
                  </a:moveTo>
                  <a:lnTo>
                    <a:pt x="93059" y="126016"/>
                  </a:lnTo>
                  <a:lnTo>
                    <a:pt x="140113" y="77819"/>
                  </a:lnTo>
                  <a:lnTo>
                    <a:pt x="187262" y="29527"/>
                  </a:lnTo>
                  <a:lnTo>
                    <a:pt x="234791" y="77819"/>
                  </a:lnTo>
                  <a:lnTo>
                    <a:pt x="282321" y="126016"/>
                  </a:lnTo>
                  <a:lnTo>
                    <a:pt x="37442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="" xmlns:a16="http://schemas.microsoft.com/office/drawing/2014/main" id="{48379085-864A-8A41-9EAD-573CA3D426AC}"/>
                </a:ext>
              </a:extLst>
            </p:cNvPr>
            <p:cNvSpPr/>
            <p:nvPr/>
          </p:nvSpPr>
          <p:spPr>
            <a:xfrm>
              <a:off x="6346039" y="3701677"/>
              <a:ext cx="94679" cy="36386"/>
            </a:xfrm>
            <a:custGeom>
              <a:avLst/>
              <a:gdLst>
                <a:gd name="connsiteX0" fmla="*/ 94679 w 94678"/>
                <a:gd name="connsiteY0" fmla="*/ 0 h 36385"/>
                <a:gd name="connsiteX1" fmla="*/ 73343 w 94678"/>
                <a:gd name="connsiteY1" fmla="*/ 36386 h 36385"/>
                <a:gd name="connsiteX2" fmla="*/ 21336 w 94678"/>
                <a:gd name="connsiteY2" fmla="*/ 36386 h 36385"/>
                <a:gd name="connsiteX3" fmla="*/ 0 w 94678"/>
                <a:gd name="connsiteY3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78" h="36385">
                  <a:moveTo>
                    <a:pt x="94679" y="0"/>
                  </a:moveTo>
                  <a:lnTo>
                    <a:pt x="73343" y="36386"/>
                  </a:lnTo>
                  <a:lnTo>
                    <a:pt x="21336" y="36386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="" xmlns:a16="http://schemas.microsoft.com/office/drawing/2014/main" id="{6B4B0E08-1048-1445-9B3B-24BA4197BC64}"/>
                </a:ext>
              </a:extLst>
            </p:cNvPr>
            <p:cNvSpPr/>
            <p:nvPr/>
          </p:nvSpPr>
          <p:spPr>
            <a:xfrm>
              <a:off x="6347276" y="3738061"/>
              <a:ext cx="20098" cy="178025"/>
            </a:xfrm>
            <a:custGeom>
              <a:avLst/>
              <a:gdLst>
                <a:gd name="connsiteX0" fmla="*/ 20098 w 20097"/>
                <a:gd name="connsiteY0" fmla="*/ 0 h 178022"/>
                <a:gd name="connsiteX1" fmla="*/ 0 w 20097"/>
                <a:gd name="connsiteY1" fmla="*/ 178022 h 1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97" h="178022">
                  <a:moveTo>
                    <a:pt x="20098" y="0"/>
                  </a:moveTo>
                  <a:lnTo>
                    <a:pt x="0" y="17802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="" xmlns:a16="http://schemas.microsoft.com/office/drawing/2014/main" id="{795D2F4A-9593-344C-A768-2FF4B383FF81}"/>
                </a:ext>
              </a:extLst>
            </p:cNvPr>
            <p:cNvSpPr/>
            <p:nvPr/>
          </p:nvSpPr>
          <p:spPr>
            <a:xfrm>
              <a:off x="6419381" y="3738061"/>
              <a:ext cx="14000" cy="119349"/>
            </a:xfrm>
            <a:custGeom>
              <a:avLst/>
              <a:gdLst>
                <a:gd name="connsiteX0" fmla="*/ 0 w 14001"/>
                <a:gd name="connsiteY0" fmla="*/ 0 h 119348"/>
                <a:gd name="connsiteX1" fmla="*/ 14002 w 14001"/>
                <a:gd name="connsiteY1" fmla="*/ 119253 h 119348"/>
                <a:gd name="connsiteX2" fmla="*/ 14002 w 14001"/>
                <a:gd name="connsiteY2" fmla="*/ 119348 h 1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119348">
                  <a:moveTo>
                    <a:pt x="0" y="0"/>
                  </a:moveTo>
                  <a:lnTo>
                    <a:pt x="14002" y="119253"/>
                  </a:lnTo>
                  <a:lnTo>
                    <a:pt x="14002" y="11934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="" xmlns:a16="http://schemas.microsoft.com/office/drawing/2014/main" id="{7F5E0C52-E5DF-B84C-9AF6-2772B717C020}"/>
                </a:ext>
              </a:extLst>
            </p:cNvPr>
            <p:cNvSpPr/>
            <p:nvPr/>
          </p:nvSpPr>
          <p:spPr>
            <a:xfrm>
              <a:off x="6205640" y="3036626"/>
              <a:ext cx="374427" cy="316901"/>
            </a:xfrm>
            <a:custGeom>
              <a:avLst/>
              <a:gdLst>
                <a:gd name="connsiteX0" fmla="*/ 23717 w 374427"/>
                <a:gd name="connsiteY0" fmla="*/ 316897 h 316896"/>
                <a:gd name="connsiteX1" fmla="*/ 0 w 374427"/>
                <a:gd name="connsiteY1" fmla="*/ 293084 h 316896"/>
                <a:gd name="connsiteX2" fmla="*/ 0 w 374427"/>
                <a:gd name="connsiteY2" fmla="*/ 157543 h 316896"/>
                <a:gd name="connsiteX3" fmla="*/ 157543 w 374427"/>
                <a:gd name="connsiteY3" fmla="*/ 0 h 316896"/>
                <a:gd name="connsiteX4" fmla="*/ 216884 w 374427"/>
                <a:gd name="connsiteY4" fmla="*/ 0 h 316896"/>
                <a:gd name="connsiteX5" fmla="*/ 374428 w 374427"/>
                <a:gd name="connsiteY5" fmla="*/ 157543 h 316896"/>
                <a:gd name="connsiteX6" fmla="*/ 374428 w 374427"/>
                <a:gd name="connsiteY6" fmla="*/ 293084 h 316896"/>
                <a:gd name="connsiteX7" fmla="*/ 350710 w 374427"/>
                <a:gd name="connsiteY7" fmla="*/ 316897 h 3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427" h="316896">
                  <a:moveTo>
                    <a:pt x="23717" y="316897"/>
                  </a:moveTo>
                  <a:cubicBezTo>
                    <a:pt x="10601" y="316840"/>
                    <a:pt x="0" y="306200"/>
                    <a:pt x="0" y="293084"/>
                  </a:cubicBezTo>
                  <a:lnTo>
                    <a:pt x="0" y="157543"/>
                  </a:lnTo>
                  <a:cubicBezTo>
                    <a:pt x="210" y="70618"/>
                    <a:pt x="70618" y="210"/>
                    <a:pt x="157543" y="0"/>
                  </a:cubicBezTo>
                  <a:lnTo>
                    <a:pt x="216884" y="0"/>
                  </a:lnTo>
                  <a:cubicBezTo>
                    <a:pt x="303809" y="210"/>
                    <a:pt x="374218" y="70618"/>
                    <a:pt x="374428" y="157543"/>
                  </a:cubicBezTo>
                  <a:lnTo>
                    <a:pt x="374428" y="293084"/>
                  </a:lnTo>
                  <a:cubicBezTo>
                    <a:pt x="374428" y="306200"/>
                    <a:pt x="363826" y="316840"/>
                    <a:pt x="350710" y="316897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="" xmlns:a16="http://schemas.microsoft.com/office/drawing/2014/main" id="{725C7375-F820-B44D-8D30-52D7BD454BC9}"/>
                </a:ext>
              </a:extLst>
            </p:cNvPr>
            <p:cNvSpPr/>
            <p:nvPr/>
          </p:nvSpPr>
          <p:spPr>
            <a:xfrm>
              <a:off x="5434211" y="3443161"/>
              <a:ext cx="378810" cy="409011"/>
            </a:xfrm>
            <a:custGeom>
              <a:avLst/>
              <a:gdLst>
                <a:gd name="connsiteX0" fmla="*/ 0 w 378809"/>
                <a:gd name="connsiteY0" fmla="*/ 409004 h 409003"/>
                <a:gd name="connsiteX1" fmla="*/ 95 w 378809"/>
                <a:gd name="connsiteY1" fmla="*/ 409004 h 409003"/>
                <a:gd name="connsiteX2" fmla="*/ 51340 w 378809"/>
                <a:gd name="connsiteY2" fmla="*/ 409004 h 409003"/>
                <a:gd name="connsiteX3" fmla="*/ 378809 w 378809"/>
                <a:gd name="connsiteY3" fmla="*/ 409004 h 409003"/>
                <a:gd name="connsiteX4" fmla="*/ 378809 w 378809"/>
                <a:gd name="connsiteY4" fmla="*/ 1333 h 409003"/>
                <a:gd name="connsiteX5" fmla="*/ 378809 w 378809"/>
                <a:gd name="connsiteY5" fmla="*/ 0 h 40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809" h="409003">
                  <a:moveTo>
                    <a:pt x="0" y="409004"/>
                  </a:moveTo>
                  <a:lnTo>
                    <a:pt x="95" y="409004"/>
                  </a:lnTo>
                  <a:lnTo>
                    <a:pt x="51340" y="409004"/>
                  </a:lnTo>
                  <a:lnTo>
                    <a:pt x="378809" y="409004"/>
                  </a:lnTo>
                  <a:lnTo>
                    <a:pt x="378809" y="1333"/>
                  </a:lnTo>
                  <a:lnTo>
                    <a:pt x="378809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="" xmlns:a16="http://schemas.microsoft.com/office/drawing/2014/main" id="{B7D171E3-17CB-E244-86B1-F97A3EB1CA59}"/>
                </a:ext>
              </a:extLst>
            </p:cNvPr>
            <p:cNvSpPr/>
            <p:nvPr/>
          </p:nvSpPr>
          <p:spPr>
            <a:xfrm>
              <a:off x="5145217" y="3370103"/>
              <a:ext cx="340329" cy="72773"/>
            </a:xfrm>
            <a:custGeom>
              <a:avLst/>
              <a:gdLst>
                <a:gd name="connsiteX0" fmla="*/ 14764 w 340328"/>
                <a:gd name="connsiteY0" fmla="*/ 72771 h 72770"/>
                <a:gd name="connsiteX1" fmla="*/ 268605 w 340328"/>
                <a:gd name="connsiteY1" fmla="*/ 71723 h 72770"/>
                <a:gd name="connsiteX2" fmla="*/ 340328 w 340328"/>
                <a:gd name="connsiteY2" fmla="*/ 0 h 72770"/>
                <a:gd name="connsiteX3" fmla="*/ 12859 w 340328"/>
                <a:gd name="connsiteY3" fmla="*/ 0 h 72770"/>
                <a:gd name="connsiteX4" fmla="*/ 0 w 340328"/>
                <a:gd name="connsiteY4" fmla="*/ 12859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28" h="72770">
                  <a:moveTo>
                    <a:pt x="14764" y="72771"/>
                  </a:moveTo>
                  <a:lnTo>
                    <a:pt x="268605" y="71723"/>
                  </a:lnTo>
                  <a:lnTo>
                    <a:pt x="340328" y="0"/>
                  </a:lnTo>
                  <a:lnTo>
                    <a:pt x="12859" y="0"/>
                  </a:lnTo>
                  <a:lnTo>
                    <a:pt x="0" y="1285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="" xmlns:a16="http://schemas.microsoft.com/office/drawing/2014/main" id="{247E2674-6BC4-6546-9065-06E6B60409CD}"/>
                </a:ext>
              </a:extLst>
            </p:cNvPr>
            <p:cNvSpPr/>
            <p:nvPr/>
          </p:nvSpPr>
          <p:spPr>
            <a:xfrm>
              <a:off x="5485546" y="3370103"/>
              <a:ext cx="402051" cy="74582"/>
            </a:xfrm>
            <a:custGeom>
              <a:avLst/>
              <a:gdLst>
                <a:gd name="connsiteX0" fmla="*/ 327469 w 402050"/>
                <a:gd name="connsiteY0" fmla="*/ 74390 h 74580"/>
                <a:gd name="connsiteX1" fmla="*/ 73819 w 402050"/>
                <a:gd name="connsiteY1" fmla="*/ 73819 h 74580"/>
                <a:gd name="connsiteX2" fmla="*/ 0 w 402050"/>
                <a:gd name="connsiteY2" fmla="*/ 0 h 74580"/>
                <a:gd name="connsiteX3" fmla="*/ 327469 w 402050"/>
                <a:gd name="connsiteY3" fmla="*/ 0 h 74580"/>
                <a:gd name="connsiteX4" fmla="*/ 402050 w 402050"/>
                <a:gd name="connsiteY4" fmla="*/ 74581 h 74580"/>
                <a:gd name="connsiteX5" fmla="*/ 327469 w 402050"/>
                <a:gd name="connsiteY5" fmla="*/ 74390 h 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050" h="74580">
                  <a:moveTo>
                    <a:pt x="327469" y="74390"/>
                  </a:moveTo>
                  <a:lnTo>
                    <a:pt x="73819" y="73819"/>
                  </a:lnTo>
                  <a:lnTo>
                    <a:pt x="0" y="0"/>
                  </a:lnTo>
                  <a:lnTo>
                    <a:pt x="327469" y="0"/>
                  </a:lnTo>
                  <a:lnTo>
                    <a:pt x="402050" y="74581"/>
                  </a:lnTo>
                  <a:lnTo>
                    <a:pt x="327469" y="7439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="" xmlns:a16="http://schemas.microsoft.com/office/drawing/2014/main" id="{D11883A5-33EF-EA4C-A4D8-6E15C34E7222}"/>
                </a:ext>
              </a:extLst>
            </p:cNvPr>
            <p:cNvSpPr/>
            <p:nvPr/>
          </p:nvSpPr>
          <p:spPr>
            <a:xfrm>
              <a:off x="5485544" y="3370101"/>
              <a:ext cx="9526" cy="482069"/>
            </a:xfrm>
            <a:custGeom>
              <a:avLst/>
              <a:gdLst>
                <a:gd name="connsiteX0" fmla="*/ 0 w 9525"/>
                <a:gd name="connsiteY0" fmla="*/ 482060 h 482060"/>
                <a:gd name="connsiteX1" fmla="*/ 0 w 9525"/>
                <a:gd name="connsiteY1" fmla="*/ 0 h 48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82060">
                  <a:moveTo>
                    <a:pt x="0" y="48206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="" xmlns:a16="http://schemas.microsoft.com/office/drawing/2014/main" id="{58191B2C-CB4B-7A4E-89B5-E9EFAF723E75}"/>
                </a:ext>
              </a:extLst>
            </p:cNvPr>
            <p:cNvSpPr/>
            <p:nvPr/>
          </p:nvSpPr>
          <p:spPr>
            <a:xfrm>
              <a:off x="5586229" y="3806998"/>
              <a:ext cx="178404" cy="9526"/>
            </a:xfrm>
            <a:custGeom>
              <a:avLst/>
              <a:gdLst>
                <a:gd name="connsiteX0" fmla="*/ 178403 w 178403"/>
                <a:gd name="connsiteY0" fmla="*/ 0 h 9525"/>
                <a:gd name="connsiteX1" fmla="*/ 0 w 1784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403" h="9525">
                  <a:moveTo>
                    <a:pt x="178403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="" xmlns:a16="http://schemas.microsoft.com/office/drawing/2014/main" id="{08D9002C-BB12-5947-B352-3064715187EE}"/>
                </a:ext>
              </a:extLst>
            </p:cNvPr>
            <p:cNvSpPr/>
            <p:nvPr/>
          </p:nvSpPr>
          <p:spPr>
            <a:xfrm>
              <a:off x="5686413" y="3767865"/>
              <a:ext cx="78200" cy="9526"/>
            </a:xfrm>
            <a:custGeom>
              <a:avLst/>
              <a:gdLst>
                <a:gd name="connsiteX0" fmla="*/ 78200 w 78200"/>
                <a:gd name="connsiteY0" fmla="*/ 0 h 9525"/>
                <a:gd name="connsiteX1" fmla="*/ 0 w 782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00" h="9525">
                  <a:moveTo>
                    <a:pt x="78200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="" xmlns:a16="http://schemas.microsoft.com/office/drawing/2014/main" id="{D09BF4AB-C9C0-5E4C-B09E-E083668344E7}"/>
                </a:ext>
              </a:extLst>
            </p:cNvPr>
            <p:cNvSpPr/>
            <p:nvPr/>
          </p:nvSpPr>
          <p:spPr>
            <a:xfrm>
              <a:off x="5725476" y="3731132"/>
              <a:ext cx="39147" cy="9526"/>
            </a:xfrm>
            <a:custGeom>
              <a:avLst/>
              <a:gdLst>
                <a:gd name="connsiteX0" fmla="*/ 39148 w 39147"/>
                <a:gd name="connsiteY0" fmla="*/ 0 h 9525"/>
                <a:gd name="connsiteX1" fmla="*/ 0 w 3914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147" h="9525">
                  <a:moveTo>
                    <a:pt x="3914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2" y="1"/>
            <a:ext cx="7322694" cy="654046"/>
          </a:xfrm>
        </p:spPr>
        <p:txBody>
          <a:bodyPr/>
          <a:lstStyle/>
          <a:p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Задачи решаемые с помощью приборов радиационного контроля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339915"/>
              </p:ext>
            </p:extLst>
          </p:nvPr>
        </p:nvGraphicFramePr>
        <p:xfrm>
          <a:off x="358986" y="780286"/>
          <a:ext cx="84260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65510"/>
            <a:r>
              <a:rPr lang="ru-RU" sz="1600" b="1" cap="al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технических средств ТКДРМ в таможенных органах 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E3C14-64CF-4458-8353-DE8849BFBFD5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8959022"/>
              </p:ext>
            </p:extLst>
          </p:nvPr>
        </p:nvGraphicFramePr>
        <p:xfrm>
          <a:off x="0" y="706438"/>
          <a:ext cx="91440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1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08" y="-121919"/>
            <a:ext cx="7293435" cy="798086"/>
          </a:xfrm>
        </p:spPr>
        <p:txBody>
          <a:bodyPr>
            <a:normAutofit/>
          </a:bodyPr>
          <a:lstStyle/>
          <a:p>
            <a:pPr marL="265510"/>
            <a:r>
              <a:rPr lang="ru-RU" sz="1600" b="1" cap="al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таможенных органов техническими средствами ТКДРМ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36441" y="4932426"/>
            <a:ext cx="411259" cy="211074"/>
          </a:xfrm>
        </p:spPr>
        <p:txBody>
          <a:bodyPr/>
          <a:lstStyle/>
          <a:p>
            <a:fld id="{295E3C14-64CF-4458-8353-DE8849BFBFD5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491275"/>
              </p:ext>
            </p:extLst>
          </p:nvPr>
        </p:nvGraphicFramePr>
        <p:xfrm>
          <a:off x="252808" y="858248"/>
          <a:ext cx="8431747" cy="380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Прогнозируемое состояние парка технических средств ТКДРМ без проведения мероприятий по переоснащению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452928" y="922946"/>
          <a:ext cx="7785218" cy="366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60" y="17653"/>
            <a:ext cx="7198946" cy="654046"/>
          </a:xfrm>
        </p:spPr>
        <p:txBody>
          <a:bodyPr/>
          <a:lstStyle/>
          <a:p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222725" y="4988178"/>
            <a:ext cx="405931" cy="172979"/>
          </a:xfrm>
        </p:spPr>
        <p:txBody>
          <a:bodyPr/>
          <a:lstStyle/>
          <a:p>
            <a:fld id="{295E3C14-64CF-4458-8353-DE8849BFBFD5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7088912"/>
              </p:ext>
            </p:extLst>
          </p:nvPr>
        </p:nvGraphicFramePr>
        <p:xfrm>
          <a:off x="191058" y="737334"/>
          <a:ext cx="8761883" cy="35283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68168"/>
                <a:gridCol w="831574"/>
                <a:gridCol w="758687"/>
                <a:gridCol w="1232452"/>
                <a:gridCol w="1018381"/>
                <a:gridCol w="1042511"/>
                <a:gridCol w="1155055"/>
                <a:gridCol w="1155055"/>
              </a:tblGrid>
              <a:tr h="2665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Технические характеристики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прибора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РМ1203М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РМ1621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РМ1610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АТ1123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РМ1401К-01</a:t>
                      </a:r>
                      <a:endParaRPr lang="ru-RU" sz="11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РМ1401К-01М</a:t>
                      </a:r>
                      <a:endParaRPr lang="ru-RU" sz="11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МКС-А03-1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Диапазон регистрируемых энергий, МэВ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0,06-1,5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0,01-20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0,02-10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0,015-10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0,033-3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0,033-3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0,05 – 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8400" marR="68400" marT="0" marB="0" anchor="ctr"/>
                </a:tc>
              </a:tr>
              <a:tr h="7831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Энер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. завис.  показ. дозиметра относит. 0,662 МэВ, %</a:t>
                      </a:r>
                      <a:endParaRPr lang="ru-RU" sz="1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0,06 до 0,662МэВ)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0,662 до 1,5МэВ)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 – 33 кэВ)</a:t>
                      </a: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±40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(33 – 48 кэВ)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(0,048 – 3 МэВ)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±50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– 10 МэВ)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±35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(15 – 60 кэВ)</a:t>
                      </a: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±25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(0,06 – 3 МэВ)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±50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– 10 МэВ)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25% от типовой зависимости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±30 </a:t>
                      </a:r>
                      <a:endParaRPr lang="ru-RU" sz="11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-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8400" marR="68400" marT="0" marB="0" anchor="ctr"/>
                </a:tc>
              </a:tr>
              <a:tr h="1467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Диапазон измерения МЭД, мкЗв/ч</a:t>
                      </a:r>
                      <a:endParaRPr lang="ru-RU" sz="1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0,1-2·10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0,1-1·10</a:t>
                      </a:r>
                      <a:r>
                        <a:rPr lang="ru-RU" sz="1200" kern="1200" baseline="30000" dirty="0" smtClean="0">
                          <a:effectLst/>
                        </a:rPr>
                        <a:t>5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200" kern="1200" dirty="0" smtClean="0">
                          <a:effectLst/>
                        </a:rPr>
                        <a:t>0,1-1,0·10</a:t>
                      </a:r>
                      <a:r>
                        <a:rPr lang="ru-RU" sz="1200" kern="1200" baseline="30000" dirty="0" smtClean="0">
                          <a:effectLst/>
                        </a:rPr>
                        <a:t>7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0,05-10</a:t>
                      </a:r>
                      <a:r>
                        <a:rPr lang="ru-RU" sz="1200" kern="1200" baseline="30000" dirty="0" smtClean="0">
                          <a:effectLst/>
                        </a:rPr>
                        <a:t>7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0,01-70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0,1– 10</a:t>
                      </a:r>
                      <a:r>
                        <a:rPr lang="ru-RU" sz="1100" baseline="30000" dirty="0" smtClean="0">
                          <a:latin typeface="+mn-lt"/>
                        </a:rPr>
                        <a:t>4</a:t>
                      </a:r>
                      <a:r>
                        <a:rPr lang="ru-RU" sz="1100" dirty="0" smtClean="0">
                          <a:latin typeface="+mn-lt"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0,1– 10</a:t>
                      </a:r>
                      <a:r>
                        <a:rPr lang="ru-RU" sz="1200" baseline="30000" dirty="0" smtClean="0"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</a:rPr>
                        <a:t>мЗв</a:t>
                      </a:r>
                      <a:r>
                        <a:rPr lang="ru-RU" sz="1200" dirty="0" smtClean="0">
                          <a:latin typeface="+mn-lt"/>
                        </a:rPr>
                        <a:t>/ч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8400" marR="68400" marT="0" marB="0" anchor="ctr"/>
                </a:tc>
              </a:tr>
              <a:tr h="1467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Пределы допуск.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основной относит. погрешности изм. МЭД</a:t>
                      </a:r>
                      <a:endParaRPr lang="ru-RU" sz="1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MS Mincho"/>
                        </a:rPr>
                        <a:t>15+F*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±(15+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G*)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±(15+P*)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±15</a:t>
                      </a:r>
                    </a:p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(±30 в импульсном режиме)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68566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±30 </a:t>
                      </a:r>
                      <a:endParaRPr lang="ru-RU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±20 </a:t>
                      </a:r>
                      <a:endParaRPr lang="ru-RU" sz="11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±20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(СЦ детектор) </a:t>
                      </a: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±30 </a:t>
                      </a:r>
                    </a:p>
                    <a:p>
                      <a:pPr marL="0" marR="0" indent="0" algn="ctr" defTabSz="685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(детектор СГМ)</a:t>
                      </a:r>
                      <a:endParaRPr lang="ru-RU" sz="10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68400" marR="68400" marT="0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183532"/>
            <a:ext cx="7306811" cy="467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6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265510"/>
            <a:r>
              <a:rPr lang="ru-RU" sz="1600" b="1" cap="al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</a:t>
            </a:r>
            <a:r>
              <a:rPr lang="ru-RU" sz="1600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исследуемых приборов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60" y="4372177"/>
            <a:ext cx="88343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ea typeface="MS Mincho"/>
              </a:rPr>
              <a:t>F*=A1/D+A2*D</a:t>
            </a:r>
            <a:r>
              <a:rPr lang="ru-RU" sz="1000" dirty="0" smtClean="0">
                <a:ea typeface="MS Mincho"/>
              </a:rPr>
              <a:t>, где </a:t>
            </a:r>
            <a:r>
              <a:rPr lang="en-US" sz="1000" dirty="0" smtClean="0"/>
              <a:t>A1=1,5 </a:t>
            </a:r>
            <a:r>
              <a:rPr lang="ru-RU" sz="1000" dirty="0" err="1" smtClean="0"/>
              <a:t>мкЗв</a:t>
            </a:r>
            <a:r>
              <a:rPr lang="ru-RU" sz="1000" dirty="0" smtClean="0"/>
              <a:t>/ч, А2=0,0025</a:t>
            </a:r>
            <a:r>
              <a:rPr lang="ru-RU" sz="1000" baseline="30000" dirty="0" smtClean="0"/>
              <a:t>-1 </a:t>
            </a:r>
            <a:r>
              <a:rPr lang="ru-RU" sz="1000" dirty="0" err="1" smtClean="0"/>
              <a:t>мкЗв</a:t>
            </a:r>
            <a:r>
              <a:rPr lang="ru-RU" sz="1000" dirty="0" smtClean="0"/>
              <a:t>/ч, </a:t>
            </a:r>
            <a:r>
              <a:rPr lang="en-US" sz="1000" dirty="0" smtClean="0"/>
              <a:t>D – </a:t>
            </a:r>
            <a:r>
              <a:rPr lang="ru-RU" sz="1000" dirty="0" smtClean="0"/>
              <a:t>измеренная МЭД в </a:t>
            </a:r>
            <a:r>
              <a:rPr lang="ru-RU" sz="1000" dirty="0" err="1" smtClean="0"/>
              <a:t>мкЗв</a:t>
            </a:r>
            <a:r>
              <a:rPr lang="ru-RU" sz="1000" dirty="0" smtClean="0"/>
              <a:t>/ч;</a:t>
            </a:r>
            <a:endParaRPr lang="en-US" sz="1000" dirty="0" smtClean="0"/>
          </a:p>
          <a:p>
            <a:r>
              <a:rPr lang="en-US" sz="1000" dirty="0" smtClean="0"/>
              <a:t>G*=K1/H+K2*H</a:t>
            </a:r>
            <a:r>
              <a:rPr lang="ru-RU" sz="1000" dirty="0" smtClean="0"/>
              <a:t>, где </a:t>
            </a:r>
            <a:r>
              <a:rPr lang="en-US" sz="1000" dirty="0" smtClean="0"/>
              <a:t>K1=</a:t>
            </a:r>
            <a:r>
              <a:rPr lang="ru-RU" sz="1000" dirty="0" smtClean="0"/>
              <a:t>0,0015 (</a:t>
            </a:r>
            <a:r>
              <a:rPr lang="ru-RU" sz="1000" dirty="0" err="1" smtClean="0"/>
              <a:t>мЗв</a:t>
            </a:r>
            <a:r>
              <a:rPr lang="ru-RU" sz="1000" dirty="0" smtClean="0"/>
              <a:t>/ч), К2=0,01 (</a:t>
            </a:r>
            <a:r>
              <a:rPr lang="ru-RU" sz="1000" dirty="0" err="1" smtClean="0"/>
              <a:t>мЗв</a:t>
            </a:r>
            <a:r>
              <a:rPr lang="ru-RU" sz="1000" dirty="0" smtClean="0"/>
              <a:t>/ч)</a:t>
            </a:r>
            <a:r>
              <a:rPr lang="ru-RU" sz="1000" baseline="30000" dirty="0" smtClean="0"/>
              <a:t>-1</a:t>
            </a:r>
            <a:r>
              <a:rPr lang="ru-RU" sz="1000" dirty="0" smtClean="0"/>
              <a:t>, Н – значение МЭД в </a:t>
            </a:r>
            <a:r>
              <a:rPr lang="ru-RU" sz="1000" dirty="0" err="1" smtClean="0"/>
              <a:t>мЗв</a:t>
            </a:r>
            <a:r>
              <a:rPr lang="ru-RU" sz="1000" dirty="0" smtClean="0"/>
              <a:t>/ч;</a:t>
            </a:r>
          </a:p>
          <a:p>
            <a:r>
              <a:rPr lang="en-US" sz="1000" dirty="0" smtClean="0"/>
              <a:t>P*=</a:t>
            </a:r>
            <a:r>
              <a:rPr lang="ru-RU" sz="1000" dirty="0"/>
              <a:t>К</a:t>
            </a:r>
            <a:r>
              <a:rPr lang="en-US" sz="1000" dirty="0" smtClean="0"/>
              <a:t>1</a:t>
            </a:r>
            <a:r>
              <a:rPr lang="ru-RU" sz="1000" dirty="0" smtClean="0"/>
              <a:t>/Н, где К1= 0,0015 </a:t>
            </a:r>
            <a:r>
              <a:rPr lang="ru-RU" sz="1000" dirty="0" err="1" smtClean="0"/>
              <a:t>мЗв</a:t>
            </a:r>
            <a:r>
              <a:rPr lang="ru-RU" sz="1000" dirty="0" smtClean="0"/>
              <a:t>/ч, Н – значение МЭД в </a:t>
            </a:r>
            <a:r>
              <a:rPr lang="ru-RU" sz="1000" dirty="0" err="1" smtClean="0"/>
              <a:t>мЗв</a:t>
            </a:r>
            <a:r>
              <a:rPr lang="ru-RU" sz="1000" dirty="0" smtClean="0"/>
              <a:t>/ч;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5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731382"/>
              </p:ext>
            </p:extLst>
          </p:nvPr>
        </p:nvGraphicFramePr>
        <p:xfrm>
          <a:off x="250825" y="727509"/>
          <a:ext cx="8642350" cy="43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/>
              <a:t>Значение МЭД (мкЗв/ч) для точечных источников </a:t>
            </a:r>
            <a:br>
              <a:rPr lang="ru-RU" b="1" dirty="0"/>
            </a:br>
            <a:r>
              <a:rPr lang="ru-RU" b="1" dirty="0"/>
              <a:t>гамма-излучения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6" y="73463"/>
            <a:ext cx="7198946" cy="654046"/>
          </a:xfrm>
        </p:spPr>
        <p:txBody>
          <a:bodyPr/>
          <a:lstStyle/>
          <a:p>
            <a:r>
              <a:rPr lang="ru-RU" b="1" dirty="0"/>
              <a:t>Значение МЭД (мкЗв/ч) для точечных источников </a:t>
            </a:r>
            <a:br>
              <a:rPr lang="ru-RU" b="1" dirty="0"/>
            </a:br>
            <a:r>
              <a:rPr lang="ru-RU" b="1" dirty="0"/>
              <a:t>гамма-излучения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578936"/>
              </p:ext>
            </p:extLst>
          </p:nvPr>
        </p:nvGraphicFramePr>
        <p:xfrm>
          <a:off x="250825" y="727509"/>
          <a:ext cx="8725395" cy="441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6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0FA5D-02E7-4A6F-9F83-8C7A943ED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FBDA094-713F-4E8E-A510-1D7DFA87E4F7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ФТС</Template>
  <TotalTime>45929</TotalTime>
  <Words>707</Words>
  <Application>Microsoft Office PowerPoint</Application>
  <PresentationFormat>Экран (16:9)</PresentationFormat>
  <Paragraphs>243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Merriweather Bold</vt:lpstr>
      <vt:lpstr>MS Mincho</vt:lpstr>
      <vt:lpstr>Open Sans</vt:lpstr>
      <vt:lpstr>Open Sans Light</vt:lpstr>
      <vt:lpstr>Roboto Light</vt:lpstr>
      <vt:lpstr>Tahoma</vt:lpstr>
      <vt:lpstr>Times New Roman</vt:lpstr>
      <vt:lpstr>ФТС</vt:lpstr>
      <vt:lpstr>К вопросу о применении приборов радиационного контроля для измерения мощности эквивалентной дозы объектов таможенного контроля с повышенным уровнем ионизирующего излучения     16 - 18 октября 2023 г..</vt:lpstr>
      <vt:lpstr>ключевые задачи таможенного контроля делящихся и радиоактивных материалов</vt:lpstr>
      <vt:lpstr>Задачи решаемые с помощью приборов радиационного контроля </vt:lpstr>
      <vt:lpstr>Перечень технических средств ТКДРМ в таможенных органах РФ</vt:lpstr>
      <vt:lpstr>Оснащение таможенных органов техническими средствами ТКДРМ</vt:lpstr>
      <vt:lpstr> Прогнозируемое состояние парка технических средств ТКДРМ без проведения мероприятий по переоснащению </vt:lpstr>
      <vt:lpstr>  </vt:lpstr>
      <vt:lpstr>Значение МЭД (мкЗв/ч) для точечных источников  гамма-излучения</vt:lpstr>
      <vt:lpstr>Значение МЭД (мкЗв/ч) для точечных источников  гамма-излучения</vt:lpstr>
      <vt:lpstr>Основные физические характеристики точечных источников  гамма-излучения</vt:lpstr>
      <vt:lpstr>Типовая энергетическая зависимость чувствительности  ИСП-РМ1401К-01</vt:lpstr>
      <vt:lpstr>Типовая энергетическая зависимость чувствительности  ДКС-АТ1123</vt:lpstr>
      <vt:lpstr>Типовая энергетическая зависимость чувствительности  МКС-АТ6130</vt:lpstr>
      <vt:lpstr>Спасибо за внимание!  </vt:lpstr>
    </vt:vector>
  </TitlesOfParts>
  <Company>44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Борисенко</cp:lastModifiedBy>
  <cp:revision>3028</cp:revision>
  <cp:lastPrinted>2020-06-19T03:21:16Z</cp:lastPrinted>
  <dcterms:created xsi:type="dcterms:W3CDTF">2015-02-25T15:20:40Z</dcterms:created>
  <dcterms:modified xsi:type="dcterms:W3CDTF">2023-10-18T07:44:57Z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